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57" r:id="rId5"/>
    <p:sldId id="265" r:id="rId6"/>
    <p:sldId id="438" r:id="rId7"/>
    <p:sldId id="462" r:id="rId8"/>
    <p:sldId id="464" r:id="rId9"/>
    <p:sldId id="506" r:id="rId10"/>
    <p:sldId id="492" r:id="rId11"/>
    <p:sldId id="493" r:id="rId12"/>
    <p:sldId id="497" r:id="rId13"/>
    <p:sldId id="496" r:id="rId14"/>
    <p:sldId id="498" r:id="rId15"/>
    <p:sldId id="477" r:id="rId16"/>
    <p:sldId id="505" r:id="rId17"/>
    <p:sldId id="501" r:id="rId18"/>
    <p:sldId id="502" r:id="rId19"/>
    <p:sldId id="503" r:id="rId20"/>
    <p:sldId id="504" r:id="rId21"/>
    <p:sldId id="515" r:id="rId22"/>
    <p:sldId id="463" r:id="rId23"/>
    <p:sldId id="461" r:id="rId24"/>
    <p:sldId id="508" r:id="rId25"/>
    <p:sldId id="509" r:id="rId26"/>
    <p:sldId id="510" r:id="rId27"/>
    <p:sldId id="511" r:id="rId28"/>
    <p:sldId id="512" r:id="rId29"/>
    <p:sldId id="513" r:id="rId30"/>
    <p:sldId id="514" r:id="rId31"/>
    <p:sldId id="516" r:id="rId32"/>
    <p:sldId id="517" r:id="rId33"/>
    <p:sldId id="518" r:id="rId34"/>
    <p:sldId id="519" r:id="rId35"/>
    <p:sldId id="520" r:id="rId36"/>
    <p:sldId id="521" r:id="rId37"/>
    <p:sldId id="522" r:id="rId38"/>
    <p:sldId id="523" r:id="rId39"/>
    <p:sldId id="524" r:id="rId40"/>
    <p:sldId id="507" r:id="rId41"/>
    <p:sldId id="460" r:id="rId42"/>
    <p:sldId id="52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CF173-A9BD-92CC-69C5-2A6C63029245}" v="17" dt="2023-12-20T20:59:50.876"/>
    <p1510:client id="{7F553D28-8E96-F960-DF25-1E228D63F761}" v="32" dt="2023-12-08T16:46:00.900"/>
    <p1510:client id="{B00F3427-910E-4830-95B2-3E3AE511A17E}" v="9" dt="2023-12-07T21:53:25.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4"/>
    <p:restoredTop sz="78838" autoAdjust="0"/>
  </p:normalViewPr>
  <p:slideViewPr>
    <p:cSldViewPr snapToGrid="0" snapToObjects="1">
      <p:cViewPr varScale="1">
        <p:scale>
          <a:sx n="60" d="100"/>
          <a:sy n="60" d="100"/>
        </p:scale>
        <p:origin x="978" y="78"/>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Hartman" userId="S::jamieh@skyward.com::e9e5dcca-721d-4f9c-a13d-75caccbf4ee9" providerId="AD" clId="Web-{7F553D28-8E96-F960-DF25-1E228D63F761}"/>
    <pc:docChg chg="addSld delSld modSld">
      <pc:chgData name="Jamie Hartman" userId="S::jamieh@skyward.com::e9e5dcca-721d-4f9c-a13d-75caccbf4ee9" providerId="AD" clId="Web-{7F553D28-8E96-F960-DF25-1E228D63F761}" dt="2023-12-08T16:46:00.900" v="25"/>
      <pc:docMkLst>
        <pc:docMk/>
      </pc:docMkLst>
      <pc:sldChg chg="addSp delSp modSp">
        <pc:chgData name="Jamie Hartman" userId="S::jamieh@skyward.com::e9e5dcca-721d-4f9c-a13d-75caccbf4ee9" providerId="AD" clId="Web-{7F553D28-8E96-F960-DF25-1E228D63F761}" dt="2023-12-08T16:44:15.287" v="11"/>
        <pc:sldMkLst>
          <pc:docMk/>
          <pc:sldMk cId="1101582356" sldId="445"/>
        </pc:sldMkLst>
        <pc:picChg chg="add del mod">
          <ac:chgData name="Jamie Hartman" userId="S::jamieh@skyward.com::e9e5dcca-721d-4f9c-a13d-75caccbf4ee9" providerId="AD" clId="Web-{7F553D28-8E96-F960-DF25-1E228D63F761}" dt="2023-12-08T16:40:58.577" v="1"/>
          <ac:picMkLst>
            <pc:docMk/>
            <pc:sldMk cId="1101582356" sldId="445"/>
            <ac:picMk id="2" creationId="{C12C46B8-A09F-F4A7-51F0-FFD73676083C}"/>
          </ac:picMkLst>
        </pc:picChg>
        <pc:picChg chg="add del mod">
          <ac:chgData name="Jamie Hartman" userId="S::jamieh@skyward.com::e9e5dcca-721d-4f9c-a13d-75caccbf4ee9" providerId="AD" clId="Web-{7F553D28-8E96-F960-DF25-1E228D63F761}" dt="2023-12-08T16:41:43.500" v="3"/>
          <ac:picMkLst>
            <pc:docMk/>
            <pc:sldMk cId="1101582356" sldId="445"/>
            <ac:picMk id="3" creationId="{536FB87B-4E41-2007-2071-3B37AC7EC56D}"/>
          </ac:picMkLst>
        </pc:picChg>
        <pc:picChg chg="add del mod">
          <ac:chgData name="Jamie Hartman" userId="S::jamieh@skyward.com::e9e5dcca-721d-4f9c-a13d-75caccbf4ee9" providerId="AD" clId="Web-{7F553D28-8E96-F960-DF25-1E228D63F761}" dt="2023-12-08T16:42:27.267" v="5"/>
          <ac:picMkLst>
            <pc:docMk/>
            <pc:sldMk cId="1101582356" sldId="445"/>
            <ac:picMk id="8" creationId="{E27F7C88-4175-9851-FDC3-376A6F74FBFC}"/>
          </ac:picMkLst>
        </pc:picChg>
        <pc:picChg chg="add del mod">
          <ac:chgData name="Jamie Hartman" userId="S::jamieh@skyward.com::e9e5dcca-721d-4f9c-a13d-75caccbf4ee9" providerId="AD" clId="Web-{7F553D28-8E96-F960-DF25-1E228D63F761}" dt="2023-12-08T16:44:15.287" v="11"/>
          <ac:picMkLst>
            <pc:docMk/>
            <pc:sldMk cId="1101582356" sldId="445"/>
            <ac:picMk id="9" creationId="{9E5B2EF9-DF86-7B25-7EF8-347DC0327F86}"/>
          </ac:picMkLst>
        </pc:picChg>
      </pc:sldChg>
      <pc:sldChg chg="addSp delSp modSp new del">
        <pc:chgData name="Jamie Hartman" userId="S::jamieh@skyward.com::e9e5dcca-721d-4f9c-a13d-75caccbf4ee9" providerId="AD" clId="Web-{7F553D28-8E96-F960-DF25-1E228D63F761}" dt="2023-12-08T16:45:11.883" v="17"/>
        <pc:sldMkLst>
          <pc:docMk/>
          <pc:sldMk cId="282646939" sldId="446"/>
        </pc:sldMkLst>
        <pc:picChg chg="add del mod">
          <ac:chgData name="Jamie Hartman" userId="S::jamieh@skyward.com::e9e5dcca-721d-4f9c-a13d-75caccbf4ee9" providerId="AD" clId="Web-{7F553D28-8E96-F960-DF25-1E228D63F761}" dt="2023-12-08T16:44:39.335" v="14"/>
          <ac:picMkLst>
            <pc:docMk/>
            <pc:sldMk cId="282646939" sldId="446"/>
            <ac:picMk id="5" creationId="{89726403-A8B3-8102-C376-C9DA5A9C110E}"/>
          </ac:picMkLst>
        </pc:picChg>
      </pc:sldChg>
      <pc:sldChg chg="new del">
        <pc:chgData name="Jamie Hartman" userId="S::jamieh@skyward.com::e9e5dcca-721d-4f9c-a13d-75caccbf4ee9" providerId="AD" clId="Web-{7F553D28-8E96-F960-DF25-1E228D63F761}" dt="2023-12-08T16:43:03.378" v="7"/>
        <pc:sldMkLst>
          <pc:docMk/>
          <pc:sldMk cId="2127142769" sldId="446"/>
        </pc:sldMkLst>
      </pc:sldChg>
      <pc:sldChg chg="modSp new del">
        <pc:chgData name="Jamie Hartman" userId="S::jamieh@skyward.com::e9e5dcca-721d-4f9c-a13d-75caccbf4ee9" providerId="AD" clId="Web-{7F553D28-8E96-F960-DF25-1E228D63F761}" dt="2023-12-08T16:46:00.900" v="25"/>
        <pc:sldMkLst>
          <pc:docMk/>
          <pc:sldMk cId="3706476288" sldId="447"/>
        </pc:sldMkLst>
        <pc:spChg chg="mod">
          <ac:chgData name="Jamie Hartman" userId="S::jamieh@skyward.com::e9e5dcca-721d-4f9c-a13d-75caccbf4ee9" providerId="AD" clId="Web-{7F553D28-8E96-F960-DF25-1E228D63F761}" dt="2023-12-08T16:45:58.353" v="24" actId="20577"/>
          <ac:spMkLst>
            <pc:docMk/>
            <pc:sldMk cId="3706476288" sldId="447"/>
            <ac:spMk id="2" creationId="{90EC17E8-0513-F83D-8C20-C3619B04EB33}"/>
          </ac:spMkLst>
        </pc:spChg>
      </pc:sldChg>
      <pc:sldChg chg="add del">
        <pc:chgData name="Jamie Hartman" userId="S::jamieh@skyward.com::e9e5dcca-721d-4f9c-a13d-75caccbf4ee9" providerId="AD" clId="Web-{7F553D28-8E96-F960-DF25-1E228D63F761}" dt="2023-12-08T16:45:09.008" v="16"/>
        <pc:sldMkLst>
          <pc:docMk/>
          <pc:sldMk cId="1064819505" sldId="448"/>
        </pc:sldMkLst>
      </pc:sldChg>
    </pc:docChg>
  </pc:docChgLst>
  <pc:docChgLst>
    <pc:chgData name="Renee King" userId="S::reneek@skyward.com::9c893915-05a6-465a-b9ff-45e9622486ae" providerId="AD" clId="Web-{618CF173-A9BD-92CC-69C5-2A6C63029245}"/>
    <pc:docChg chg="modSld">
      <pc:chgData name="Renee King" userId="S::reneek@skyward.com::9c893915-05a6-465a-b9ff-45e9622486ae" providerId="AD" clId="Web-{618CF173-A9BD-92CC-69C5-2A6C63029245}" dt="2023-12-20T20:59:50.876" v="17" actId="1076"/>
      <pc:docMkLst>
        <pc:docMk/>
      </pc:docMkLst>
      <pc:sldChg chg="addSp delSp modSp">
        <pc:chgData name="Renee King" userId="S::reneek@skyward.com::9c893915-05a6-465a-b9ff-45e9622486ae" providerId="AD" clId="Web-{618CF173-A9BD-92CC-69C5-2A6C63029245}" dt="2023-12-20T20:59:50.876" v="17" actId="1076"/>
        <pc:sldMkLst>
          <pc:docMk/>
          <pc:sldMk cId="4260620787" sldId="444"/>
        </pc:sldMkLst>
        <pc:spChg chg="add del">
          <ac:chgData name="Renee King" userId="S::reneek@skyward.com::9c893915-05a6-465a-b9ff-45e9622486ae" providerId="AD" clId="Web-{618CF173-A9BD-92CC-69C5-2A6C63029245}" dt="2023-12-20T20:59:49.860" v="16"/>
          <ac:spMkLst>
            <pc:docMk/>
            <pc:sldMk cId="4260620787" sldId="444"/>
            <ac:spMk id="2" creationId="{6E4C7663-AF39-B201-122F-B286061C012E}"/>
          </ac:spMkLst>
        </pc:spChg>
        <pc:spChg chg="add del mod">
          <ac:chgData name="Renee King" userId="S::reneek@skyward.com::9c893915-05a6-465a-b9ff-45e9622486ae" providerId="AD" clId="Web-{618CF173-A9BD-92CC-69C5-2A6C63029245}" dt="2023-12-20T20:59:47.141" v="14"/>
          <ac:spMkLst>
            <pc:docMk/>
            <pc:sldMk cId="4260620787" sldId="444"/>
            <ac:spMk id="3" creationId="{E7D83821-A4A1-F0B6-92ED-9659303881BE}"/>
          </ac:spMkLst>
        </pc:spChg>
        <pc:picChg chg="mod">
          <ac:chgData name="Renee King" userId="S::reneek@skyward.com::9c893915-05a6-465a-b9ff-45e9622486ae" providerId="AD" clId="Web-{618CF173-A9BD-92CC-69C5-2A6C63029245}" dt="2023-12-20T20:59:50.876" v="17" actId="1076"/>
          <ac:picMkLst>
            <pc:docMk/>
            <pc:sldMk cId="4260620787" sldId="444"/>
            <ac:picMk id="7" creationId="{7EF26978-E22F-79FA-0F50-FDFAE5F67D5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Calibri" panose="020F0502020204030204" pitchFamily="34" charset="0"/>
              </a:rPr>
              <a:t>This session will cover recent and upcoming state reporting updates. How to troubleshoot errors and how to update survey data prior to and during state submission.</a:t>
            </a:r>
          </a:p>
          <a:p>
            <a:endParaRPr lang="en-US" sz="1800" dirty="0">
              <a:effectLst/>
              <a:latin typeface="Aptos" panose="020B0004020202020204" pitchFamily="34" charset="0"/>
              <a:cs typeface="Calibri" panose="020F0502020204030204" pitchFamily="34" charset="0"/>
            </a:endParaRPr>
          </a:p>
          <a:p>
            <a:r>
              <a:rPr lang="en-US" sz="1800" dirty="0">
                <a:effectLst/>
                <a:latin typeface="Aptos" panose="020B0004020202020204" pitchFamily="34" charset="0"/>
                <a:cs typeface="Calibri" panose="020F0502020204030204" pitchFamily="34" charset="0"/>
              </a:rPr>
              <a:t>Ideas to discuss:</a:t>
            </a:r>
          </a:p>
          <a:p>
            <a:r>
              <a:rPr lang="en-US" sz="1800" dirty="0">
                <a:effectLst/>
                <a:latin typeface="Aptos" panose="020B0004020202020204" pitchFamily="34" charset="0"/>
                <a:cs typeface="Calibri" panose="020F0502020204030204" pitchFamily="34" charset="0"/>
              </a:rPr>
              <a:t>Cape Participant, added to mass update special programs,  </a:t>
            </a:r>
          </a:p>
          <a:p>
            <a:r>
              <a:rPr lang="en-US" sz="1800" dirty="0">
                <a:effectLst/>
                <a:latin typeface="Aptos" panose="020B0004020202020204" pitchFamily="34" charset="0"/>
                <a:cs typeface="Calibri" panose="020F0502020204030204" pitchFamily="34" charset="0"/>
              </a:rPr>
              <a:t>Student course minutes/</a:t>
            </a:r>
            <a:r>
              <a:rPr lang="en-US" sz="1800" dirty="0" err="1">
                <a:effectLst/>
                <a:latin typeface="Aptos" panose="020B0004020202020204" pitchFamily="34" charset="0"/>
                <a:cs typeface="Calibri" panose="020F0502020204030204" pitchFamily="34" charset="0"/>
              </a:rPr>
              <a:t>fte</a:t>
            </a:r>
            <a:r>
              <a:rPr lang="en-US" sz="1800" dirty="0">
                <a:effectLst/>
                <a:latin typeface="Aptos" panose="020B0004020202020204" pitchFamily="34" charset="0"/>
                <a:cs typeface="Calibri" panose="020F0502020204030204" pitchFamily="34" charset="0"/>
              </a:rPr>
              <a:t> not as expected</a:t>
            </a:r>
          </a:p>
          <a:p>
            <a:r>
              <a:rPr lang="en-US" sz="1800" dirty="0">
                <a:effectLst/>
                <a:latin typeface="Aptos" panose="020B0004020202020204" pitchFamily="34" charset="0"/>
                <a:cs typeface="Calibri" panose="020F0502020204030204" pitchFamily="34" charset="0"/>
              </a:rPr>
              <a:t>ESE minutes with </a:t>
            </a:r>
            <a:r>
              <a:rPr lang="en-US" sz="1800" dirty="0" err="1">
                <a:effectLst/>
                <a:latin typeface="Aptos" panose="020B0004020202020204" pitchFamily="34" charset="0"/>
                <a:cs typeface="Calibri" panose="020F0502020204030204" pitchFamily="34" charset="0"/>
              </a:rPr>
              <a:t>pushins</a:t>
            </a:r>
            <a:r>
              <a:rPr lang="en-US" sz="1800" dirty="0">
                <a:effectLst/>
                <a:latin typeface="Aptos" panose="020B0004020202020204" pitchFamily="34" charset="0"/>
                <a:cs typeface="Calibri" panose="020F0502020204030204" pitchFamily="34" charset="0"/>
              </a:rPr>
              <a:t>/pullouts</a:t>
            </a:r>
          </a:p>
          <a:p>
            <a:r>
              <a:rPr lang="en-US" sz="1800" dirty="0">
                <a:effectLst/>
                <a:latin typeface="Aptos" panose="020B0004020202020204" pitchFamily="34" charset="0"/>
                <a:cs typeface="Calibri" panose="020F0502020204030204" pitchFamily="34" charset="0"/>
              </a:rPr>
              <a:t>FTE Calc Report – review of each column headings</a:t>
            </a:r>
          </a:p>
          <a:p>
            <a:r>
              <a:rPr lang="en-US" sz="1800" dirty="0">
                <a:effectLst/>
                <a:latin typeface="Aptos" panose="020B0004020202020204" pitchFamily="34" charset="0"/>
                <a:cs typeface="Calibri" panose="020F0502020204030204" pitchFamily="34" charset="0"/>
              </a:rPr>
              <a:t>Schedule Changes – don’t delete transactions</a:t>
            </a:r>
          </a:p>
          <a:p>
            <a:r>
              <a:rPr lang="en-US" sz="1800" dirty="0">
                <a:effectLst/>
                <a:latin typeface="Aptos" panose="020B0004020202020204" pitchFamily="34" charset="0"/>
                <a:cs typeface="Calibri" panose="020F0502020204030204" pitchFamily="34" charset="0"/>
              </a:rPr>
              <a:t>Schedule Changes – deletes vs drops</a:t>
            </a:r>
          </a:p>
          <a:p>
            <a:r>
              <a:rPr lang="en-US" sz="1800" dirty="0">
                <a:effectLst/>
                <a:latin typeface="Aptos" panose="020B0004020202020204" pitchFamily="34" charset="0"/>
                <a:cs typeface="Calibri" panose="020F0502020204030204" pitchFamily="34" charset="0"/>
              </a:rPr>
              <a:t>Teacher Transactions – future PR</a:t>
            </a:r>
            <a:endParaRPr lang="en-US" dirty="0"/>
          </a:p>
        </p:txBody>
      </p:sp>
      <p:sp>
        <p:nvSpPr>
          <p:cNvPr id="4" name="Slide Number Placeholder 3"/>
          <p:cNvSpPr>
            <a:spLocks noGrp="1"/>
          </p:cNvSpPr>
          <p:nvPr>
            <p:ph type="sldNum" sz="quarter" idx="10"/>
          </p:nvPr>
        </p:nvSpPr>
        <p:spPr/>
        <p:txBody>
          <a:bodyPr/>
          <a:lstStyle/>
          <a:p>
            <a:fld id="{59C1D7F4-8612-364C-AE21-34A5B49E53B3}" type="slidenum">
              <a:rPr lang="en-US" smtClean="0"/>
              <a:t>1</a:t>
            </a:fld>
            <a:endParaRPr lang="en-US"/>
          </a:p>
        </p:txBody>
      </p:sp>
    </p:spTree>
    <p:extLst>
      <p:ext uri="{BB962C8B-B14F-4D97-AF65-F5344CB8AC3E}">
        <p14:creationId xmlns:p14="http://schemas.microsoft.com/office/powerpoint/2010/main" val="152948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DCE07-5AFE-D3CF-F114-0996362C3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E47AF-51E2-DD2C-2FFC-27A9E0C45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0DEA0-E459-8C26-BAE2-156A6A71E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69129E-EDCA-E22E-555A-C9A57133E311}"/>
              </a:ext>
            </a:extLst>
          </p:cNvPr>
          <p:cNvSpPr>
            <a:spLocks noGrp="1"/>
          </p:cNvSpPr>
          <p:nvPr>
            <p:ph type="sldNum" sz="quarter" idx="5"/>
          </p:nvPr>
        </p:nvSpPr>
        <p:spPr/>
        <p:txBody>
          <a:bodyPr/>
          <a:lstStyle/>
          <a:p>
            <a:fld id="{59C1D7F4-8612-364C-AE21-34A5B49E53B3}" type="slidenum">
              <a:rPr lang="en-US" smtClean="0"/>
              <a:t>11</a:t>
            </a:fld>
            <a:endParaRPr lang="en-US"/>
          </a:p>
        </p:txBody>
      </p:sp>
    </p:spTree>
    <p:extLst>
      <p:ext uri="{BB962C8B-B14F-4D97-AF65-F5344CB8AC3E}">
        <p14:creationId xmlns:p14="http://schemas.microsoft.com/office/powerpoint/2010/main" val="4221138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B7770-1FAF-7095-34AC-74AE1E09E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07B53-1737-4381-24D1-32296D77E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B8910-647D-5061-71B0-FC957DC51A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7D9CA-1608-842D-2C5A-16DF6757056F}"/>
              </a:ext>
            </a:extLst>
          </p:cNvPr>
          <p:cNvSpPr>
            <a:spLocks noGrp="1"/>
          </p:cNvSpPr>
          <p:nvPr>
            <p:ph type="sldNum" sz="quarter" idx="5"/>
          </p:nvPr>
        </p:nvSpPr>
        <p:spPr/>
        <p:txBody>
          <a:bodyPr/>
          <a:lstStyle/>
          <a:p>
            <a:fld id="{59C1D7F4-8612-364C-AE21-34A5B49E53B3}" type="slidenum">
              <a:rPr lang="en-US" smtClean="0"/>
              <a:t>12</a:t>
            </a:fld>
            <a:endParaRPr lang="en-US"/>
          </a:p>
        </p:txBody>
      </p:sp>
    </p:spTree>
    <p:extLst>
      <p:ext uri="{BB962C8B-B14F-4D97-AF65-F5344CB8AC3E}">
        <p14:creationId xmlns:p14="http://schemas.microsoft.com/office/powerpoint/2010/main" val="263031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BA7AE-9DB3-72D4-E3C3-CA0DD3BD7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48AA5-557D-3B33-0265-3EA5A345C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B1930-2D1C-56E6-2509-356F5040DF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A6D958-4E63-DB20-806A-17B44AB4C0F2}"/>
              </a:ext>
            </a:extLst>
          </p:cNvPr>
          <p:cNvSpPr>
            <a:spLocks noGrp="1"/>
          </p:cNvSpPr>
          <p:nvPr>
            <p:ph type="sldNum" sz="quarter" idx="5"/>
          </p:nvPr>
        </p:nvSpPr>
        <p:spPr/>
        <p:txBody>
          <a:bodyPr/>
          <a:lstStyle/>
          <a:p>
            <a:fld id="{59C1D7F4-8612-364C-AE21-34A5B49E53B3}" type="slidenum">
              <a:rPr lang="en-US" smtClean="0"/>
              <a:t>13</a:t>
            </a:fld>
            <a:endParaRPr lang="en-US"/>
          </a:p>
        </p:txBody>
      </p:sp>
    </p:spTree>
    <p:extLst>
      <p:ext uri="{BB962C8B-B14F-4D97-AF65-F5344CB8AC3E}">
        <p14:creationId xmlns:p14="http://schemas.microsoft.com/office/powerpoint/2010/main" val="398305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7FF46-A1BB-F7E4-3CE4-3698AF9D8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948F7-39B3-7E43-247E-F9A814CB8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D56A5-F2C7-861D-C18B-3E04FF1DF7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442BC-790C-A6FF-E46B-12946C4B2037}"/>
              </a:ext>
            </a:extLst>
          </p:cNvPr>
          <p:cNvSpPr>
            <a:spLocks noGrp="1"/>
          </p:cNvSpPr>
          <p:nvPr>
            <p:ph type="sldNum" sz="quarter" idx="5"/>
          </p:nvPr>
        </p:nvSpPr>
        <p:spPr/>
        <p:txBody>
          <a:bodyPr/>
          <a:lstStyle/>
          <a:p>
            <a:fld id="{59C1D7F4-8612-364C-AE21-34A5B49E53B3}" type="slidenum">
              <a:rPr lang="en-US" smtClean="0"/>
              <a:t>14</a:t>
            </a:fld>
            <a:endParaRPr lang="en-US"/>
          </a:p>
        </p:txBody>
      </p:sp>
    </p:spTree>
    <p:extLst>
      <p:ext uri="{BB962C8B-B14F-4D97-AF65-F5344CB8AC3E}">
        <p14:creationId xmlns:p14="http://schemas.microsoft.com/office/powerpoint/2010/main" val="51456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70AEE-11CF-7A1A-9126-69ED3A043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6C1FD-3DDD-1DCD-29A4-019843AE9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5425E0-EF7A-C230-73B7-6A54F17247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0B790D-7B68-A7E7-B6DC-3310288E37EE}"/>
              </a:ext>
            </a:extLst>
          </p:cNvPr>
          <p:cNvSpPr>
            <a:spLocks noGrp="1"/>
          </p:cNvSpPr>
          <p:nvPr>
            <p:ph type="sldNum" sz="quarter" idx="5"/>
          </p:nvPr>
        </p:nvSpPr>
        <p:spPr/>
        <p:txBody>
          <a:bodyPr/>
          <a:lstStyle/>
          <a:p>
            <a:fld id="{59C1D7F4-8612-364C-AE21-34A5B49E53B3}" type="slidenum">
              <a:rPr lang="en-US" smtClean="0"/>
              <a:t>15</a:t>
            </a:fld>
            <a:endParaRPr lang="en-US"/>
          </a:p>
        </p:txBody>
      </p:sp>
    </p:spTree>
    <p:extLst>
      <p:ext uri="{BB962C8B-B14F-4D97-AF65-F5344CB8AC3E}">
        <p14:creationId xmlns:p14="http://schemas.microsoft.com/office/powerpoint/2010/main" val="2187915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855D9-1DF5-6CAD-96FD-EAED16D18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B2E67-6F9F-4910-A2ED-8BA3D5CE2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8E1DB2-F93B-07CB-D0A7-BC4F59A8B3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056268-5BDB-6252-FB9E-8097B0BDAB61}"/>
              </a:ext>
            </a:extLst>
          </p:cNvPr>
          <p:cNvSpPr>
            <a:spLocks noGrp="1"/>
          </p:cNvSpPr>
          <p:nvPr>
            <p:ph type="sldNum" sz="quarter" idx="5"/>
          </p:nvPr>
        </p:nvSpPr>
        <p:spPr/>
        <p:txBody>
          <a:bodyPr/>
          <a:lstStyle/>
          <a:p>
            <a:fld id="{59C1D7F4-8612-364C-AE21-34A5B49E53B3}" type="slidenum">
              <a:rPr lang="en-US" smtClean="0"/>
              <a:t>16</a:t>
            </a:fld>
            <a:endParaRPr lang="en-US"/>
          </a:p>
        </p:txBody>
      </p:sp>
    </p:spTree>
    <p:extLst>
      <p:ext uri="{BB962C8B-B14F-4D97-AF65-F5344CB8AC3E}">
        <p14:creationId xmlns:p14="http://schemas.microsoft.com/office/powerpoint/2010/main" val="276332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B26D2-732D-D8BA-3EF9-654BE4EB8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557B7-C00D-292D-5D96-A94423C91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97AFD-1D69-4488-2A5B-C79CD92CA2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6AA22C-2946-F233-5566-F1C562D5306A}"/>
              </a:ext>
            </a:extLst>
          </p:cNvPr>
          <p:cNvSpPr>
            <a:spLocks noGrp="1"/>
          </p:cNvSpPr>
          <p:nvPr>
            <p:ph type="sldNum" sz="quarter" idx="5"/>
          </p:nvPr>
        </p:nvSpPr>
        <p:spPr/>
        <p:txBody>
          <a:bodyPr/>
          <a:lstStyle/>
          <a:p>
            <a:fld id="{59C1D7F4-8612-364C-AE21-34A5B49E53B3}" type="slidenum">
              <a:rPr lang="en-US" smtClean="0"/>
              <a:t>17</a:t>
            </a:fld>
            <a:endParaRPr lang="en-US"/>
          </a:p>
        </p:txBody>
      </p:sp>
    </p:spTree>
    <p:extLst>
      <p:ext uri="{BB962C8B-B14F-4D97-AF65-F5344CB8AC3E}">
        <p14:creationId xmlns:p14="http://schemas.microsoft.com/office/powerpoint/2010/main" val="2023495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B6916-3921-13F7-C312-DCA409F1D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47BDF-FEE4-E9A2-A1F2-43E0BABB4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A012B-8C70-177B-5ED6-B1AC077276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EA0CD3A-B84C-9695-8B2A-1E3E438B6E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129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D6D81-0500-8E86-A1C0-7DFE8099C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DFB96-6CFB-F60E-7634-60B88B8F2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3F125-A1ED-C675-9649-FA872A144E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636BEF-6BEE-2325-70C5-F53BACEC35B1}"/>
              </a:ext>
            </a:extLst>
          </p:cNvPr>
          <p:cNvSpPr>
            <a:spLocks noGrp="1"/>
          </p:cNvSpPr>
          <p:nvPr>
            <p:ph type="sldNum" sz="quarter" idx="5"/>
          </p:nvPr>
        </p:nvSpPr>
        <p:spPr/>
        <p:txBody>
          <a:bodyPr/>
          <a:lstStyle/>
          <a:p>
            <a:fld id="{59C1D7F4-8612-364C-AE21-34A5B49E53B3}" type="slidenum">
              <a:rPr lang="en-US" smtClean="0"/>
              <a:t>19</a:t>
            </a:fld>
            <a:endParaRPr lang="en-US"/>
          </a:p>
        </p:txBody>
      </p:sp>
    </p:spTree>
    <p:extLst>
      <p:ext uri="{BB962C8B-B14F-4D97-AF65-F5344CB8AC3E}">
        <p14:creationId xmlns:p14="http://schemas.microsoft.com/office/powerpoint/2010/main" val="2917394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DD1E-29BF-7A52-45F8-F97DD23C7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FC6CE-7C1C-C564-6ABA-3399717AF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2D6A4-BA00-10D1-5CC5-AE2A317ECC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86B383-7ECC-1984-7EDD-97681A5381B1}"/>
              </a:ext>
            </a:extLst>
          </p:cNvPr>
          <p:cNvSpPr>
            <a:spLocks noGrp="1"/>
          </p:cNvSpPr>
          <p:nvPr>
            <p:ph type="sldNum" sz="quarter" idx="5"/>
          </p:nvPr>
        </p:nvSpPr>
        <p:spPr/>
        <p:txBody>
          <a:bodyPr/>
          <a:lstStyle/>
          <a:p>
            <a:fld id="{59C1D7F4-8612-364C-AE21-34A5B49E53B3}" type="slidenum">
              <a:rPr lang="en-US" smtClean="0"/>
              <a:t>20</a:t>
            </a:fld>
            <a:endParaRPr lang="en-US"/>
          </a:p>
        </p:txBody>
      </p:sp>
    </p:spTree>
    <p:extLst>
      <p:ext uri="{BB962C8B-B14F-4D97-AF65-F5344CB8AC3E}">
        <p14:creationId xmlns:p14="http://schemas.microsoft.com/office/powerpoint/2010/main" val="33842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362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1161E-B3B7-B2F4-AAFA-EF06129C6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39AA1-EEE4-353E-5682-69394BD4E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02C6F0-BE88-01D8-A80A-F0D8B5860B36}"/>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5CFC5F2E-723D-AE59-1F27-3810DE3060C9}"/>
              </a:ext>
            </a:extLst>
          </p:cNvPr>
          <p:cNvSpPr>
            <a:spLocks noGrp="1"/>
          </p:cNvSpPr>
          <p:nvPr>
            <p:ph type="sldNum" sz="quarter" idx="5"/>
          </p:nvPr>
        </p:nvSpPr>
        <p:spPr/>
        <p:txBody>
          <a:bodyPr/>
          <a:lstStyle/>
          <a:p>
            <a:fld id="{59C1D7F4-8612-364C-AE21-34A5B49E53B3}" type="slidenum">
              <a:rPr lang="en-US" smtClean="0"/>
              <a:t>21</a:t>
            </a:fld>
            <a:endParaRPr lang="en-US"/>
          </a:p>
        </p:txBody>
      </p:sp>
    </p:spTree>
    <p:extLst>
      <p:ext uri="{BB962C8B-B14F-4D97-AF65-F5344CB8AC3E}">
        <p14:creationId xmlns:p14="http://schemas.microsoft.com/office/powerpoint/2010/main" val="71459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05442-5155-A113-F4DF-066C7A0CB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0308B-0465-0B2A-F5AE-1626E79E5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7E68B-5877-4178-BAF6-C6A12F46F636}"/>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2E65CA93-9C44-8F14-34BC-EF9F38AB9C55}"/>
              </a:ext>
            </a:extLst>
          </p:cNvPr>
          <p:cNvSpPr>
            <a:spLocks noGrp="1"/>
          </p:cNvSpPr>
          <p:nvPr>
            <p:ph type="sldNum" sz="quarter" idx="5"/>
          </p:nvPr>
        </p:nvSpPr>
        <p:spPr/>
        <p:txBody>
          <a:bodyPr/>
          <a:lstStyle/>
          <a:p>
            <a:fld id="{59C1D7F4-8612-364C-AE21-34A5B49E53B3}" type="slidenum">
              <a:rPr lang="en-US" smtClean="0"/>
              <a:t>22</a:t>
            </a:fld>
            <a:endParaRPr lang="en-US"/>
          </a:p>
        </p:txBody>
      </p:sp>
    </p:spTree>
    <p:extLst>
      <p:ext uri="{BB962C8B-B14F-4D97-AF65-F5344CB8AC3E}">
        <p14:creationId xmlns:p14="http://schemas.microsoft.com/office/powerpoint/2010/main" val="2949488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BA741-1107-DE3A-3374-C071D45EF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D7613-E346-81C9-0F17-CBEA8F0AA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A9D7D-1819-5D7B-F27B-9B4A05DC296F}"/>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2E1D7C76-1B9C-AFEE-5904-EBA21A2C830E}"/>
              </a:ext>
            </a:extLst>
          </p:cNvPr>
          <p:cNvSpPr>
            <a:spLocks noGrp="1"/>
          </p:cNvSpPr>
          <p:nvPr>
            <p:ph type="sldNum" sz="quarter" idx="5"/>
          </p:nvPr>
        </p:nvSpPr>
        <p:spPr/>
        <p:txBody>
          <a:bodyPr/>
          <a:lstStyle/>
          <a:p>
            <a:fld id="{59C1D7F4-8612-364C-AE21-34A5B49E53B3}" type="slidenum">
              <a:rPr lang="en-US" smtClean="0"/>
              <a:t>23</a:t>
            </a:fld>
            <a:endParaRPr lang="en-US"/>
          </a:p>
        </p:txBody>
      </p:sp>
    </p:spTree>
    <p:extLst>
      <p:ext uri="{BB962C8B-B14F-4D97-AF65-F5344CB8AC3E}">
        <p14:creationId xmlns:p14="http://schemas.microsoft.com/office/powerpoint/2010/main" val="346984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871DF-AEF4-4DB2-EA3F-53FA06011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3CAF7-524E-3182-CEEC-237345409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D45C5-5DBF-45D5-B4BE-81F99AFB9FF6}"/>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02BED08D-8E89-263D-18A3-E55747EE964D}"/>
              </a:ext>
            </a:extLst>
          </p:cNvPr>
          <p:cNvSpPr>
            <a:spLocks noGrp="1"/>
          </p:cNvSpPr>
          <p:nvPr>
            <p:ph type="sldNum" sz="quarter" idx="5"/>
          </p:nvPr>
        </p:nvSpPr>
        <p:spPr/>
        <p:txBody>
          <a:bodyPr/>
          <a:lstStyle/>
          <a:p>
            <a:fld id="{59C1D7F4-8612-364C-AE21-34A5B49E53B3}" type="slidenum">
              <a:rPr lang="en-US" smtClean="0"/>
              <a:t>24</a:t>
            </a:fld>
            <a:endParaRPr lang="en-US"/>
          </a:p>
        </p:txBody>
      </p:sp>
    </p:spTree>
    <p:extLst>
      <p:ext uri="{BB962C8B-B14F-4D97-AF65-F5344CB8AC3E}">
        <p14:creationId xmlns:p14="http://schemas.microsoft.com/office/powerpoint/2010/main" val="1386914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8FD7-AA46-19B5-554D-46EFB5BAC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B8092-B940-A105-4014-888BFDBAB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86F81-11B5-BF41-BC6F-12B867F8AC20}"/>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31958962-1F06-3056-9DA0-36DD66D17B8A}"/>
              </a:ext>
            </a:extLst>
          </p:cNvPr>
          <p:cNvSpPr>
            <a:spLocks noGrp="1"/>
          </p:cNvSpPr>
          <p:nvPr>
            <p:ph type="sldNum" sz="quarter" idx="5"/>
          </p:nvPr>
        </p:nvSpPr>
        <p:spPr/>
        <p:txBody>
          <a:bodyPr/>
          <a:lstStyle/>
          <a:p>
            <a:fld id="{59C1D7F4-8612-364C-AE21-34A5B49E53B3}" type="slidenum">
              <a:rPr lang="en-US" smtClean="0"/>
              <a:t>25</a:t>
            </a:fld>
            <a:endParaRPr lang="en-US"/>
          </a:p>
        </p:txBody>
      </p:sp>
    </p:spTree>
    <p:extLst>
      <p:ext uri="{BB962C8B-B14F-4D97-AF65-F5344CB8AC3E}">
        <p14:creationId xmlns:p14="http://schemas.microsoft.com/office/powerpoint/2010/main" val="86967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9F64B-1837-0759-8F65-42FDD6503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B48CA-BB56-BC72-1160-4C1831B4D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BEC2E-AB59-2F9D-C54B-D1C9A93F26B3}"/>
              </a:ext>
            </a:extLst>
          </p:cNvPr>
          <p:cNvSpPr>
            <a:spLocks noGrp="1"/>
          </p:cNvSpPr>
          <p:nvPr>
            <p:ph type="body" idx="1"/>
          </p:nvPr>
        </p:nvSpPr>
        <p:spPr/>
        <p:txBody>
          <a:bodyPr/>
          <a:lstStyle/>
          <a:p>
            <a:r>
              <a:rPr lang="en-US" sz="1400" dirty="0">
                <a:effectLst/>
                <a:latin typeface="+mn-lt"/>
                <a:cs typeface="Calibri" panose="020F0502020204030204" pitchFamily="34" charset="0"/>
              </a:rPr>
              <a:t>Rank Values are indicated in the FTE Manual in </a:t>
            </a:r>
            <a:r>
              <a:rPr lang="en-US" sz="1400" dirty="0" err="1">
                <a:effectLst/>
                <a:latin typeface="+mn-lt"/>
                <a:cs typeface="Calibri" panose="020F0502020204030204" pitchFamily="34" charset="0"/>
              </a:rPr>
              <a:t>Skydoc</a:t>
            </a:r>
            <a:r>
              <a:rPr lang="en-US" sz="1400" dirty="0">
                <a:effectLst/>
                <a:latin typeface="+mn-lt"/>
                <a:cs typeface="Calibri" panose="020F0502020204030204" pitchFamily="34" charset="0"/>
              </a:rPr>
              <a:t>.</a:t>
            </a:r>
          </a:p>
          <a:p>
            <a:r>
              <a:rPr lang="en-US" sz="1400" dirty="0">
                <a:effectLst/>
                <a:latin typeface="+mn-lt"/>
                <a:cs typeface="Calibri" panose="020F0502020204030204" pitchFamily="34" charset="0"/>
              </a:rPr>
              <a:t>Student course minutes/</a:t>
            </a:r>
            <a:r>
              <a:rPr lang="en-US" sz="1400" dirty="0" err="1">
                <a:effectLst/>
                <a:latin typeface="+mn-lt"/>
                <a:cs typeface="Calibri" panose="020F0502020204030204" pitchFamily="34" charset="0"/>
              </a:rPr>
              <a:t>fte</a:t>
            </a:r>
            <a:r>
              <a:rPr lang="en-US" sz="1400" dirty="0">
                <a:effectLst/>
                <a:latin typeface="+mn-lt"/>
                <a:cs typeface="Calibri" panose="020F0502020204030204" pitchFamily="34" charset="0"/>
              </a:rPr>
              <a:t> not as expected</a:t>
            </a:r>
          </a:p>
          <a:p>
            <a:r>
              <a:rPr lang="en-US" sz="1400" dirty="0">
                <a:effectLst/>
                <a:latin typeface="+mn-lt"/>
                <a:cs typeface="Calibri" panose="020F0502020204030204" pitchFamily="34" charset="0"/>
              </a:rPr>
              <a:t>ESE minutes with </a:t>
            </a:r>
            <a:r>
              <a:rPr lang="en-US" sz="1400" dirty="0" err="1">
                <a:effectLst/>
                <a:latin typeface="+mn-lt"/>
                <a:cs typeface="Calibri" panose="020F0502020204030204" pitchFamily="34" charset="0"/>
              </a:rPr>
              <a:t>pushins</a:t>
            </a:r>
            <a:r>
              <a:rPr lang="en-US" sz="1400" dirty="0">
                <a:effectLst/>
                <a:latin typeface="+mn-lt"/>
                <a:cs typeface="Calibri" panose="020F0502020204030204" pitchFamily="34" charset="0"/>
              </a:rPr>
              <a:t>/pullouts</a:t>
            </a:r>
          </a:p>
          <a:p>
            <a:r>
              <a:rPr lang="en-US" sz="1400" dirty="0">
                <a:effectLst/>
                <a:latin typeface="+mn-lt"/>
                <a:cs typeface="Calibri" panose="020F0502020204030204" pitchFamily="34" charset="0"/>
              </a:rPr>
              <a:t>FTE Calc Report – review of each column headings</a:t>
            </a:r>
          </a:p>
          <a:p>
            <a:r>
              <a:rPr lang="en-US" sz="1400" dirty="0">
                <a:effectLst/>
                <a:latin typeface="+mn-lt"/>
                <a:cs typeface="Calibri" panose="020F0502020204030204" pitchFamily="34" charset="0"/>
              </a:rPr>
              <a:t>Schedule Changes – don’t delete transactions</a:t>
            </a:r>
          </a:p>
          <a:p>
            <a:r>
              <a:rPr lang="en-US" sz="1400" dirty="0">
                <a:effectLst/>
                <a:latin typeface="+mn-lt"/>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5F981CE3-0B26-8CE4-AEED-0761A22A5681}"/>
              </a:ext>
            </a:extLst>
          </p:cNvPr>
          <p:cNvSpPr>
            <a:spLocks noGrp="1"/>
          </p:cNvSpPr>
          <p:nvPr>
            <p:ph type="sldNum" sz="quarter" idx="5"/>
          </p:nvPr>
        </p:nvSpPr>
        <p:spPr/>
        <p:txBody>
          <a:bodyPr/>
          <a:lstStyle/>
          <a:p>
            <a:fld id="{59C1D7F4-8612-364C-AE21-34A5B49E53B3}" type="slidenum">
              <a:rPr lang="en-US" smtClean="0"/>
              <a:t>26</a:t>
            </a:fld>
            <a:endParaRPr lang="en-US"/>
          </a:p>
        </p:txBody>
      </p:sp>
    </p:spTree>
    <p:extLst>
      <p:ext uri="{BB962C8B-B14F-4D97-AF65-F5344CB8AC3E}">
        <p14:creationId xmlns:p14="http://schemas.microsoft.com/office/powerpoint/2010/main" val="340974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A5A5E-D957-5AD3-AC5A-26547F55E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9965E-121B-347A-0136-CCA8E6101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CCBFF-4650-B411-036F-F25CFF1E0955}"/>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3A75DB26-E2B5-A287-212A-F094F7D197CB}"/>
              </a:ext>
            </a:extLst>
          </p:cNvPr>
          <p:cNvSpPr>
            <a:spLocks noGrp="1"/>
          </p:cNvSpPr>
          <p:nvPr>
            <p:ph type="sldNum" sz="quarter" idx="5"/>
          </p:nvPr>
        </p:nvSpPr>
        <p:spPr/>
        <p:txBody>
          <a:bodyPr/>
          <a:lstStyle/>
          <a:p>
            <a:fld id="{59C1D7F4-8612-364C-AE21-34A5B49E53B3}" type="slidenum">
              <a:rPr lang="en-US" smtClean="0"/>
              <a:t>27</a:t>
            </a:fld>
            <a:endParaRPr lang="en-US"/>
          </a:p>
        </p:txBody>
      </p:sp>
    </p:spTree>
    <p:extLst>
      <p:ext uri="{BB962C8B-B14F-4D97-AF65-F5344CB8AC3E}">
        <p14:creationId xmlns:p14="http://schemas.microsoft.com/office/powerpoint/2010/main" val="2517280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55AB-C85C-1D23-9FFC-41F531743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EAAAD-11A1-31D0-B530-92C5CCFA5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571B-861D-BF8F-E31D-5754BD4D34FF}"/>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AAF0A437-855C-6D5D-2CF3-46F4F5D49191}"/>
              </a:ext>
            </a:extLst>
          </p:cNvPr>
          <p:cNvSpPr>
            <a:spLocks noGrp="1"/>
          </p:cNvSpPr>
          <p:nvPr>
            <p:ph type="sldNum" sz="quarter" idx="5"/>
          </p:nvPr>
        </p:nvSpPr>
        <p:spPr/>
        <p:txBody>
          <a:bodyPr/>
          <a:lstStyle/>
          <a:p>
            <a:fld id="{59C1D7F4-8612-364C-AE21-34A5B49E53B3}" type="slidenum">
              <a:rPr lang="en-US" smtClean="0"/>
              <a:t>28</a:t>
            </a:fld>
            <a:endParaRPr lang="en-US"/>
          </a:p>
        </p:txBody>
      </p:sp>
    </p:spTree>
    <p:extLst>
      <p:ext uri="{BB962C8B-B14F-4D97-AF65-F5344CB8AC3E}">
        <p14:creationId xmlns:p14="http://schemas.microsoft.com/office/powerpoint/2010/main" val="1458019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F6E1E-8B94-02AF-792E-97AF8E778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0B4F8-8B24-92BE-86F9-3D771DE55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97110-35E4-52B9-6418-7CA3EE0F58ED}"/>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44E2D8FA-171A-88AF-708F-9217501CC818}"/>
              </a:ext>
            </a:extLst>
          </p:cNvPr>
          <p:cNvSpPr>
            <a:spLocks noGrp="1"/>
          </p:cNvSpPr>
          <p:nvPr>
            <p:ph type="sldNum" sz="quarter" idx="5"/>
          </p:nvPr>
        </p:nvSpPr>
        <p:spPr/>
        <p:txBody>
          <a:bodyPr/>
          <a:lstStyle/>
          <a:p>
            <a:fld id="{59C1D7F4-8612-364C-AE21-34A5B49E53B3}" type="slidenum">
              <a:rPr lang="en-US" smtClean="0"/>
              <a:t>29</a:t>
            </a:fld>
            <a:endParaRPr lang="en-US"/>
          </a:p>
        </p:txBody>
      </p:sp>
    </p:spTree>
    <p:extLst>
      <p:ext uri="{BB962C8B-B14F-4D97-AF65-F5344CB8AC3E}">
        <p14:creationId xmlns:p14="http://schemas.microsoft.com/office/powerpoint/2010/main" val="648387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8F68F-97F3-7B0C-9842-FCA50DBB0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02EB6-FB74-2F7D-82EC-EE7D2168A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89EDB-FEB9-0163-84E8-0113B7A76058}"/>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1B2C1A2A-8B59-81ED-3616-4711B81415B4}"/>
              </a:ext>
            </a:extLst>
          </p:cNvPr>
          <p:cNvSpPr>
            <a:spLocks noGrp="1"/>
          </p:cNvSpPr>
          <p:nvPr>
            <p:ph type="sldNum" sz="quarter" idx="5"/>
          </p:nvPr>
        </p:nvSpPr>
        <p:spPr/>
        <p:txBody>
          <a:bodyPr/>
          <a:lstStyle/>
          <a:p>
            <a:fld id="{59C1D7F4-8612-364C-AE21-34A5B49E53B3}" type="slidenum">
              <a:rPr lang="en-US" smtClean="0"/>
              <a:t>30</a:t>
            </a:fld>
            <a:endParaRPr lang="en-US"/>
          </a:p>
        </p:txBody>
      </p:sp>
    </p:spTree>
    <p:extLst>
      <p:ext uri="{BB962C8B-B14F-4D97-AF65-F5344CB8AC3E}">
        <p14:creationId xmlns:p14="http://schemas.microsoft.com/office/powerpoint/2010/main" val="169506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551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FD19F-C93F-9632-A0FF-25A542931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C5D61-FECB-F16D-FC78-F219504F1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07305-BD6E-496C-E2B5-ED4E444AC999}"/>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9383CD6B-91FB-A188-C443-E66FE424376D}"/>
              </a:ext>
            </a:extLst>
          </p:cNvPr>
          <p:cNvSpPr>
            <a:spLocks noGrp="1"/>
          </p:cNvSpPr>
          <p:nvPr>
            <p:ph type="sldNum" sz="quarter" idx="5"/>
          </p:nvPr>
        </p:nvSpPr>
        <p:spPr/>
        <p:txBody>
          <a:bodyPr/>
          <a:lstStyle/>
          <a:p>
            <a:fld id="{59C1D7F4-8612-364C-AE21-34A5B49E53B3}" type="slidenum">
              <a:rPr lang="en-US" smtClean="0"/>
              <a:t>31</a:t>
            </a:fld>
            <a:endParaRPr lang="en-US"/>
          </a:p>
        </p:txBody>
      </p:sp>
    </p:spTree>
    <p:extLst>
      <p:ext uri="{BB962C8B-B14F-4D97-AF65-F5344CB8AC3E}">
        <p14:creationId xmlns:p14="http://schemas.microsoft.com/office/powerpoint/2010/main" val="1912272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057BD-9D35-12FA-7D4A-76491B8BC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47317-CA44-B10D-6CF3-FD283AA68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A4EA9-F3F1-735F-8D50-A9CE9BC46151}"/>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DFEFAC57-3DD7-4CCF-42AE-C7F19147FA50}"/>
              </a:ext>
            </a:extLst>
          </p:cNvPr>
          <p:cNvSpPr>
            <a:spLocks noGrp="1"/>
          </p:cNvSpPr>
          <p:nvPr>
            <p:ph type="sldNum" sz="quarter" idx="5"/>
          </p:nvPr>
        </p:nvSpPr>
        <p:spPr/>
        <p:txBody>
          <a:bodyPr/>
          <a:lstStyle/>
          <a:p>
            <a:fld id="{59C1D7F4-8612-364C-AE21-34A5B49E53B3}" type="slidenum">
              <a:rPr lang="en-US" smtClean="0"/>
              <a:t>32</a:t>
            </a:fld>
            <a:endParaRPr lang="en-US"/>
          </a:p>
        </p:txBody>
      </p:sp>
    </p:spTree>
    <p:extLst>
      <p:ext uri="{BB962C8B-B14F-4D97-AF65-F5344CB8AC3E}">
        <p14:creationId xmlns:p14="http://schemas.microsoft.com/office/powerpoint/2010/main" val="1639726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2D78A-AF68-B4EF-B8DD-F0042D92C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75A6EB-EADC-F9A4-C60F-ED09FB038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05EBE-84B7-ED49-1EDA-40F0AFE7F65E}"/>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19152B49-EED8-EAED-A11C-812DD29108FD}"/>
              </a:ext>
            </a:extLst>
          </p:cNvPr>
          <p:cNvSpPr>
            <a:spLocks noGrp="1"/>
          </p:cNvSpPr>
          <p:nvPr>
            <p:ph type="sldNum" sz="quarter" idx="5"/>
          </p:nvPr>
        </p:nvSpPr>
        <p:spPr/>
        <p:txBody>
          <a:bodyPr/>
          <a:lstStyle/>
          <a:p>
            <a:fld id="{59C1D7F4-8612-364C-AE21-34A5B49E53B3}" type="slidenum">
              <a:rPr lang="en-US" smtClean="0"/>
              <a:t>33</a:t>
            </a:fld>
            <a:endParaRPr lang="en-US"/>
          </a:p>
        </p:txBody>
      </p:sp>
    </p:spTree>
    <p:extLst>
      <p:ext uri="{BB962C8B-B14F-4D97-AF65-F5344CB8AC3E}">
        <p14:creationId xmlns:p14="http://schemas.microsoft.com/office/powerpoint/2010/main" val="1099631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99589-5D50-032B-CF98-0EB7DC932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F9941-E43C-01BB-2459-442C20681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AE0B2-84A7-D156-6A53-30392C9454B3}"/>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9E00C063-EBD2-5C04-6D50-143ADC46C1C6}"/>
              </a:ext>
            </a:extLst>
          </p:cNvPr>
          <p:cNvSpPr>
            <a:spLocks noGrp="1"/>
          </p:cNvSpPr>
          <p:nvPr>
            <p:ph type="sldNum" sz="quarter" idx="5"/>
          </p:nvPr>
        </p:nvSpPr>
        <p:spPr/>
        <p:txBody>
          <a:bodyPr/>
          <a:lstStyle/>
          <a:p>
            <a:fld id="{59C1D7F4-8612-364C-AE21-34A5B49E53B3}" type="slidenum">
              <a:rPr lang="en-US" smtClean="0"/>
              <a:t>34</a:t>
            </a:fld>
            <a:endParaRPr lang="en-US"/>
          </a:p>
        </p:txBody>
      </p:sp>
    </p:spTree>
    <p:extLst>
      <p:ext uri="{BB962C8B-B14F-4D97-AF65-F5344CB8AC3E}">
        <p14:creationId xmlns:p14="http://schemas.microsoft.com/office/powerpoint/2010/main" val="3051267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F718F-9262-DB3B-BC6F-4E7ACCC57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A43F5-B6D2-B795-4696-338384B3F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A2FF3-6B8F-09F2-AA35-B7EB8BB19D82}"/>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B06B1AD5-2FFE-A413-6259-C723AB996198}"/>
              </a:ext>
            </a:extLst>
          </p:cNvPr>
          <p:cNvSpPr>
            <a:spLocks noGrp="1"/>
          </p:cNvSpPr>
          <p:nvPr>
            <p:ph type="sldNum" sz="quarter" idx="5"/>
          </p:nvPr>
        </p:nvSpPr>
        <p:spPr/>
        <p:txBody>
          <a:bodyPr/>
          <a:lstStyle/>
          <a:p>
            <a:fld id="{59C1D7F4-8612-364C-AE21-34A5B49E53B3}" type="slidenum">
              <a:rPr lang="en-US" smtClean="0"/>
              <a:t>35</a:t>
            </a:fld>
            <a:endParaRPr lang="en-US"/>
          </a:p>
        </p:txBody>
      </p:sp>
    </p:spTree>
    <p:extLst>
      <p:ext uri="{BB962C8B-B14F-4D97-AF65-F5344CB8AC3E}">
        <p14:creationId xmlns:p14="http://schemas.microsoft.com/office/powerpoint/2010/main" val="2042603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6B0AC-5C50-2F53-1C7D-7A2ED2BC7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81F76-111D-7152-849A-3A764EC39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4D98E-B645-54FE-2E46-C1609E2CBA3C}"/>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5A88F89B-997C-D4CA-5535-453557E5E39F}"/>
              </a:ext>
            </a:extLst>
          </p:cNvPr>
          <p:cNvSpPr>
            <a:spLocks noGrp="1"/>
          </p:cNvSpPr>
          <p:nvPr>
            <p:ph type="sldNum" sz="quarter" idx="5"/>
          </p:nvPr>
        </p:nvSpPr>
        <p:spPr/>
        <p:txBody>
          <a:bodyPr/>
          <a:lstStyle/>
          <a:p>
            <a:fld id="{59C1D7F4-8612-364C-AE21-34A5B49E53B3}" type="slidenum">
              <a:rPr lang="en-US" smtClean="0"/>
              <a:t>36</a:t>
            </a:fld>
            <a:endParaRPr lang="en-US"/>
          </a:p>
        </p:txBody>
      </p:sp>
    </p:spTree>
    <p:extLst>
      <p:ext uri="{BB962C8B-B14F-4D97-AF65-F5344CB8AC3E}">
        <p14:creationId xmlns:p14="http://schemas.microsoft.com/office/powerpoint/2010/main" val="4233502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BE084-F18A-F114-5B29-24640469E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BE63D-B59C-A1F3-AED5-DC3BE898A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D7784-986D-BE1A-4DA8-E9DEE74E15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ABFB269-21C0-7620-F264-7BDB16E2C2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189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38</a:t>
            </a:fld>
            <a:endParaRPr lang="en-US"/>
          </a:p>
        </p:txBody>
      </p:sp>
    </p:spTree>
    <p:extLst>
      <p:ext uri="{BB962C8B-B14F-4D97-AF65-F5344CB8AC3E}">
        <p14:creationId xmlns:p14="http://schemas.microsoft.com/office/powerpoint/2010/main" val="233036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CE124-AFCD-A32D-534A-1FB6684E3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20BA1-8EE6-30FD-5C27-BA8B662BC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F9ECF-DBC6-882F-ADE7-DEAD356209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9F2A5B-36E0-EFCB-A656-502A225DD3AC}"/>
              </a:ext>
            </a:extLst>
          </p:cNvPr>
          <p:cNvSpPr>
            <a:spLocks noGrp="1"/>
          </p:cNvSpPr>
          <p:nvPr>
            <p:ph type="sldNum" sz="quarter" idx="5"/>
          </p:nvPr>
        </p:nvSpPr>
        <p:spPr/>
        <p:txBody>
          <a:bodyPr/>
          <a:lstStyle/>
          <a:p>
            <a:fld id="{59C1D7F4-8612-364C-AE21-34A5B49E53B3}" type="slidenum">
              <a:rPr lang="en-US" smtClean="0"/>
              <a:t>39</a:t>
            </a:fld>
            <a:endParaRPr lang="en-US"/>
          </a:p>
        </p:txBody>
      </p:sp>
    </p:spTree>
    <p:extLst>
      <p:ext uri="{BB962C8B-B14F-4D97-AF65-F5344CB8AC3E}">
        <p14:creationId xmlns:p14="http://schemas.microsoft.com/office/powerpoint/2010/main" val="156784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3E238-13D0-31FA-83B1-180D00DD6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1D460-C923-BABD-CA8F-228C4CD8D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1CDB4-D48F-5207-D75E-1F5DA0798910}"/>
              </a:ext>
            </a:extLst>
          </p:cNvPr>
          <p:cNvSpPr>
            <a:spLocks noGrp="1"/>
          </p:cNvSpPr>
          <p:nvPr>
            <p:ph type="body" idx="1"/>
          </p:nvPr>
        </p:nvSpPr>
        <p:spPr/>
        <p:txBody>
          <a:bodyPr/>
          <a:lstStyle/>
          <a:p>
            <a:r>
              <a:rPr lang="en-US" dirty="0"/>
              <a:t>Should end any records existing prior to 2024-2025 school year and then create records for new values as needed.</a:t>
            </a:r>
          </a:p>
        </p:txBody>
      </p:sp>
      <p:sp>
        <p:nvSpPr>
          <p:cNvPr id="4" name="Slide Number Placeholder 3">
            <a:extLst>
              <a:ext uri="{FF2B5EF4-FFF2-40B4-BE49-F238E27FC236}">
                <a16:creationId xmlns:a16="http://schemas.microsoft.com/office/drawing/2014/main" id="{FBF4CDDB-00EB-39FC-C482-26C8413D0B72}"/>
              </a:ext>
            </a:extLst>
          </p:cNvPr>
          <p:cNvSpPr>
            <a:spLocks noGrp="1"/>
          </p:cNvSpPr>
          <p:nvPr>
            <p:ph type="sldNum" sz="quarter" idx="5"/>
          </p:nvPr>
        </p:nvSpPr>
        <p:spPr/>
        <p:txBody>
          <a:bodyPr/>
          <a:lstStyle/>
          <a:p>
            <a:fld id="{59C1D7F4-8612-364C-AE21-34A5B49E53B3}" type="slidenum">
              <a:rPr lang="en-US" smtClean="0"/>
              <a:t>4</a:t>
            </a:fld>
            <a:endParaRPr lang="en-US"/>
          </a:p>
        </p:txBody>
      </p:sp>
    </p:spTree>
    <p:extLst>
      <p:ext uri="{BB962C8B-B14F-4D97-AF65-F5344CB8AC3E}">
        <p14:creationId xmlns:p14="http://schemas.microsoft.com/office/powerpoint/2010/main" val="54504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6</a:t>
            </a:fld>
            <a:endParaRPr lang="en-US"/>
          </a:p>
        </p:txBody>
      </p:sp>
    </p:spTree>
    <p:extLst>
      <p:ext uri="{BB962C8B-B14F-4D97-AF65-F5344CB8AC3E}">
        <p14:creationId xmlns:p14="http://schemas.microsoft.com/office/powerpoint/2010/main" val="133509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900AD-2AB1-2DE6-F72D-83B2CDD65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9DE84-7309-09C1-318A-82F3BA256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CAF46-EE05-E09C-9AF8-07801493E72D}"/>
              </a:ext>
            </a:extLst>
          </p:cNvPr>
          <p:cNvSpPr>
            <a:spLocks noGrp="1"/>
          </p:cNvSpPr>
          <p:nvPr>
            <p:ph type="body" idx="1"/>
          </p:nvPr>
        </p:nvSpPr>
        <p:spPr/>
        <p:txBody>
          <a:bodyPr/>
          <a:lstStyle/>
          <a:p>
            <a:r>
              <a:rPr lang="en-US" dirty="0"/>
              <a:t>PR </a:t>
            </a:r>
          </a:p>
        </p:txBody>
      </p:sp>
      <p:sp>
        <p:nvSpPr>
          <p:cNvPr id="4" name="Slide Number Placeholder 3">
            <a:extLst>
              <a:ext uri="{FF2B5EF4-FFF2-40B4-BE49-F238E27FC236}">
                <a16:creationId xmlns:a16="http://schemas.microsoft.com/office/drawing/2014/main" id="{F6DA5BEB-1E49-2616-4584-58B731B92160}"/>
              </a:ext>
            </a:extLst>
          </p:cNvPr>
          <p:cNvSpPr>
            <a:spLocks noGrp="1"/>
          </p:cNvSpPr>
          <p:nvPr>
            <p:ph type="sldNum" sz="quarter" idx="5"/>
          </p:nvPr>
        </p:nvSpPr>
        <p:spPr/>
        <p:txBody>
          <a:bodyPr/>
          <a:lstStyle/>
          <a:p>
            <a:fld id="{59C1D7F4-8612-364C-AE21-34A5B49E53B3}" type="slidenum">
              <a:rPr lang="en-US" smtClean="0"/>
              <a:t>7</a:t>
            </a:fld>
            <a:endParaRPr lang="en-US"/>
          </a:p>
        </p:txBody>
      </p:sp>
    </p:spTree>
    <p:extLst>
      <p:ext uri="{BB962C8B-B14F-4D97-AF65-F5344CB8AC3E}">
        <p14:creationId xmlns:p14="http://schemas.microsoft.com/office/powerpoint/2010/main" val="336623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70AC8-2F9C-4813-64BE-3AE1FB2A9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EADD8-37CE-D251-DBCC-80CD95D40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E5BC0-6836-9F23-4143-258B5A40D1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CCBDF7-D026-F004-0FA2-325EDDA712DF}"/>
              </a:ext>
            </a:extLst>
          </p:cNvPr>
          <p:cNvSpPr>
            <a:spLocks noGrp="1"/>
          </p:cNvSpPr>
          <p:nvPr>
            <p:ph type="sldNum" sz="quarter" idx="5"/>
          </p:nvPr>
        </p:nvSpPr>
        <p:spPr/>
        <p:txBody>
          <a:bodyPr/>
          <a:lstStyle/>
          <a:p>
            <a:fld id="{59C1D7F4-8612-364C-AE21-34A5B49E53B3}" type="slidenum">
              <a:rPr lang="en-US" smtClean="0"/>
              <a:t>8</a:t>
            </a:fld>
            <a:endParaRPr lang="en-US"/>
          </a:p>
        </p:txBody>
      </p:sp>
    </p:spTree>
    <p:extLst>
      <p:ext uri="{BB962C8B-B14F-4D97-AF65-F5344CB8AC3E}">
        <p14:creationId xmlns:p14="http://schemas.microsoft.com/office/powerpoint/2010/main" val="350998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D741E-E3D0-8261-853D-CB7B6AAA8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9A3FD-9E2A-305F-C51F-AB79B1136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7B963-31D0-51E7-1EF8-F2D336CBC9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54C034-3884-36EE-C4B6-FA8D5151549A}"/>
              </a:ext>
            </a:extLst>
          </p:cNvPr>
          <p:cNvSpPr>
            <a:spLocks noGrp="1"/>
          </p:cNvSpPr>
          <p:nvPr>
            <p:ph type="sldNum" sz="quarter" idx="5"/>
          </p:nvPr>
        </p:nvSpPr>
        <p:spPr/>
        <p:txBody>
          <a:bodyPr/>
          <a:lstStyle/>
          <a:p>
            <a:fld id="{59C1D7F4-8612-364C-AE21-34A5B49E53B3}" type="slidenum">
              <a:rPr lang="en-US" smtClean="0"/>
              <a:t>9</a:t>
            </a:fld>
            <a:endParaRPr lang="en-US"/>
          </a:p>
        </p:txBody>
      </p:sp>
    </p:spTree>
    <p:extLst>
      <p:ext uri="{BB962C8B-B14F-4D97-AF65-F5344CB8AC3E}">
        <p14:creationId xmlns:p14="http://schemas.microsoft.com/office/powerpoint/2010/main" val="75355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3A4A-0FDD-0E2B-380C-5F20FEEDF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EF264-6828-9F50-C5E8-5A17A3A27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060EBF-4009-46F7-6C2B-3213CF3D13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A86499-6AAA-4863-A3A8-896C5E063BDB}"/>
              </a:ext>
            </a:extLst>
          </p:cNvPr>
          <p:cNvSpPr>
            <a:spLocks noGrp="1"/>
          </p:cNvSpPr>
          <p:nvPr>
            <p:ph type="sldNum" sz="quarter" idx="5"/>
          </p:nvPr>
        </p:nvSpPr>
        <p:spPr/>
        <p:txBody>
          <a:bodyPr/>
          <a:lstStyle/>
          <a:p>
            <a:fld id="{59C1D7F4-8612-364C-AE21-34A5B49E53B3}" type="slidenum">
              <a:rPr lang="en-US" smtClean="0"/>
              <a:t>10</a:t>
            </a:fld>
            <a:endParaRPr lang="en-US"/>
          </a:p>
        </p:txBody>
      </p:sp>
    </p:spTree>
    <p:extLst>
      <p:ext uri="{BB962C8B-B14F-4D97-AF65-F5344CB8AC3E}">
        <p14:creationId xmlns:p14="http://schemas.microsoft.com/office/powerpoint/2010/main" val="78128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doe.org/academics/career-adult-edu/cape-secondary/fefpresources.s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409" y="4621102"/>
            <a:ext cx="7138642" cy="1781530"/>
          </a:xfrm>
        </p:spPr>
        <p:txBody>
          <a:bodyPr>
            <a:normAutofit fontScale="90000"/>
          </a:bodyPr>
          <a:lstStyle/>
          <a:p>
            <a:r>
              <a:rPr lang="en-US" dirty="0"/>
              <a:t>Survey Processing</a:t>
            </a:r>
            <a:br>
              <a:rPr lang="en-US" dirty="0"/>
            </a:br>
            <a:r>
              <a:rPr lang="en-US" dirty="0"/>
              <a:t>Trouble-shooting Errors</a:t>
            </a:r>
            <a:br>
              <a:rPr lang="en-US" dirty="0"/>
            </a:br>
            <a:endParaRPr lang="en-US" dirty="0"/>
          </a:p>
        </p:txBody>
      </p:sp>
      <p:sp>
        <p:nvSpPr>
          <p:cNvPr id="5" name="Subtitle 4"/>
          <p:cNvSpPr>
            <a:spLocks noGrp="1"/>
          </p:cNvSpPr>
          <p:nvPr>
            <p:ph type="subTitle" idx="1"/>
          </p:nvPr>
        </p:nvSpPr>
        <p:spPr/>
        <p:txBody>
          <a:bodyPr>
            <a:normAutofit fontScale="92500" lnSpcReduction="10000"/>
          </a:bodyPr>
          <a:lstStyle/>
          <a:p>
            <a:r>
              <a:rPr lang="en-US" dirty="0"/>
              <a:t>Florida User Group 2024-2025 </a:t>
            </a:r>
          </a:p>
          <a:p>
            <a:endParaRPr lang="en-US" dirty="0"/>
          </a:p>
        </p:txBody>
      </p:sp>
    </p:spTree>
    <p:extLst>
      <p:ext uri="{BB962C8B-B14F-4D97-AF65-F5344CB8AC3E}">
        <p14:creationId xmlns:p14="http://schemas.microsoft.com/office/powerpoint/2010/main" val="205834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9C98D-0280-C258-7566-266084563AD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27DC276-E9B6-BFFA-5486-3A7735E9B1F5}"/>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Mass Update FTE Fields Utility – FTE Dual Enrollment Course</a:t>
            </a:r>
          </a:p>
        </p:txBody>
      </p:sp>
      <p:sp>
        <p:nvSpPr>
          <p:cNvPr id="8" name="TextBox 7">
            <a:extLst>
              <a:ext uri="{FF2B5EF4-FFF2-40B4-BE49-F238E27FC236}">
                <a16:creationId xmlns:a16="http://schemas.microsoft.com/office/drawing/2014/main" id="{9BD5804A-FEBF-24CF-A803-F7E8EB2455D6}"/>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FED/STATE REPORTING &gt; FLORIDA &gt; SETUP &gt; UTILITIES &gt; MASS UPDATE FTE FIELDS</a:t>
            </a:r>
          </a:p>
        </p:txBody>
      </p:sp>
      <p:sp>
        <p:nvSpPr>
          <p:cNvPr id="5" name="TextBox 4">
            <a:extLst>
              <a:ext uri="{FF2B5EF4-FFF2-40B4-BE49-F238E27FC236}">
                <a16:creationId xmlns:a16="http://schemas.microsoft.com/office/drawing/2014/main" id="{42716AD4-2D62-29B4-C493-B2AA19A322F4}"/>
              </a:ext>
            </a:extLst>
          </p:cNvPr>
          <p:cNvSpPr txBox="1"/>
          <p:nvPr/>
        </p:nvSpPr>
        <p:spPr>
          <a:xfrm>
            <a:off x="3314784" y="533971"/>
            <a:ext cx="2955387" cy="3970318"/>
          </a:xfrm>
          <a:prstGeom prst="rect">
            <a:avLst/>
          </a:prstGeom>
          <a:noFill/>
        </p:spPr>
        <p:txBody>
          <a:bodyPr wrap="square" rtlCol="0">
            <a:spAutoFit/>
          </a:bodyPr>
          <a:lstStyle/>
          <a:p>
            <a:r>
              <a:rPr lang="en-US" b="1" dirty="0"/>
              <a:t>Option 2: </a:t>
            </a:r>
            <a:r>
              <a:rPr lang="en-US" dirty="0"/>
              <a:t>Each course with a Dual Enrollment Indicator = A and the student earned an ‘A’ or better will be assigned 0.08. </a:t>
            </a:r>
          </a:p>
          <a:p>
            <a:pPr marL="285750" indent="-285750">
              <a:buFont typeface="Arial" panose="020B0604020202020204" pitchFamily="34" charset="0"/>
              <a:buChar char="•"/>
            </a:pPr>
            <a:r>
              <a:rPr lang="en-US" dirty="0"/>
              <a:t>The process will check for the Dual Enrollment Indicator in this hierarchy: Student Course Level, Course Section Level, Course Level</a:t>
            </a:r>
          </a:p>
          <a:p>
            <a:pPr marL="285750" indent="-285750">
              <a:buFont typeface="Arial" panose="020B0604020202020204" pitchFamily="34" charset="0"/>
              <a:buChar char="•"/>
            </a:pPr>
            <a:r>
              <a:rPr lang="en-US" dirty="0"/>
              <a:t>This is student course level view</a:t>
            </a:r>
          </a:p>
          <a:p>
            <a:r>
              <a:rPr lang="en-US" dirty="0"/>
              <a:t> </a:t>
            </a:r>
          </a:p>
        </p:txBody>
      </p:sp>
      <p:pic>
        <p:nvPicPr>
          <p:cNvPr id="10" name="Picture 9">
            <a:extLst>
              <a:ext uri="{FF2B5EF4-FFF2-40B4-BE49-F238E27FC236}">
                <a16:creationId xmlns:a16="http://schemas.microsoft.com/office/drawing/2014/main" id="{BBA6BEE1-C401-415B-A7EA-3C73B891B2CE}"/>
              </a:ext>
            </a:extLst>
          </p:cNvPr>
          <p:cNvPicPr>
            <a:picLocks noChangeAspect="1"/>
          </p:cNvPicPr>
          <p:nvPr/>
        </p:nvPicPr>
        <p:blipFill>
          <a:blip r:embed="rId3"/>
          <a:stretch>
            <a:fillRect/>
          </a:stretch>
        </p:blipFill>
        <p:spPr>
          <a:xfrm>
            <a:off x="6477272" y="166978"/>
            <a:ext cx="4702356" cy="6353565"/>
          </a:xfrm>
          <a:prstGeom prst="rect">
            <a:avLst/>
          </a:prstGeom>
          <a:ln>
            <a:solidFill>
              <a:schemeClr val="tx1"/>
            </a:solidFill>
          </a:ln>
        </p:spPr>
      </p:pic>
    </p:spTree>
    <p:extLst>
      <p:ext uri="{BB962C8B-B14F-4D97-AF65-F5344CB8AC3E}">
        <p14:creationId xmlns:p14="http://schemas.microsoft.com/office/powerpoint/2010/main" val="89790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8B1D1-D197-B72F-B7F9-217ADE5FEF8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A3CEB88-0052-FC3C-2660-2307633DD264}"/>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Mass Update FTE Fields Utility – FTE Dual Enrollment Course</a:t>
            </a:r>
          </a:p>
        </p:txBody>
      </p:sp>
      <p:sp>
        <p:nvSpPr>
          <p:cNvPr id="8" name="TextBox 7">
            <a:extLst>
              <a:ext uri="{FF2B5EF4-FFF2-40B4-BE49-F238E27FC236}">
                <a16:creationId xmlns:a16="http://schemas.microsoft.com/office/drawing/2014/main" id="{F8C62A5C-19A3-8C12-D7BA-36E9D3F2283D}"/>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FED/STATE REPORTING &gt; FLORIDA &gt; SETUP &gt; UTILITIES &gt; MASS UPDATE FTE FIELDS</a:t>
            </a:r>
          </a:p>
        </p:txBody>
      </p:sp>
      <p:sp>
        <p:nvSpPr>
          <p:cNvPr id="5" name="TextBox 4">
            <a:extLst>
              <a:ext uri="{FF2B5EF4-FFF2-40B4-BE49-F238E27FC236}">
                <a16:creationId xmlns:a16="http://schemas.microsoft.com/office/drawing/2014/main" id="{4D164991-BA10-44D8-9FD7-1C531C85E214}"/>
              </a:ext>
            </a:extLst>
          </p:cNvPr>
          <p:cNvSpPr txBox="1"/>
          <p:nvPr/>
        </p:nvSpPr>
        <p:spPr>
          <a:xfrm>
            <a:off x="3314784" y="533971"/>
            <a:ext cx="8463559" cy="5355312"/>
          </a:xfrm>
          <a:prstGeom prst="rect">
            <a:avLst/>
          </a:prstGeom>
          <a:noFill/>
        </p:spPr>
        <p:txBody>
          <a:bodyPr wrap="square" rtlCol="0">
            <a:spAutoFit/>
          </a:bodyPr>
          <a:lstStyle/>
          <a:p>
            <a:r>
              <a:rPr lang="en-US" b="1" dirty="0"/>
              <a:t>Option 3: </a:t>
            </a:r>
            <a:r>
              <a:rPr lang="en-US" dirty="0"/>
              <a:t>Each career course with a dual enrollment program and the student earned an ‘A’ or better in the final course in that program(series) will be assigned 0.08. </a:t>
            </a:r>
          </a:p>
          <a:p>
            <a:endParaRPr lang="en-US" dirty="0"/>
          </a:p>
          <a:p>
            <a:r>
              <a:rPr lang="en-US" dirty="0"/>
              <a:t>For this purpose, a ‘series’ is determined by the courses a student takes in the year that are tied to the same curriculum key based on the first 7-characters of that key. </a:t>
            </a:r>
          </a:p>
          <a:p>
            <a:r>
              <a:rPr lang="en-US" dirty="0"/>
              <a:t>For example: HMV0100, HMV0100Am HMV0100B would all be part of the same series.</a:t>
            </a:r>
          </a:p>
          <a:p>
            <a:endParaRPr lang="en-US" dirty="0"/>
          </a:p>
          <a:p>
            <a:pPr marL="285750" indent="-285750">
              <a:buFont typeface="Arial" panose="020B0604020202020204" pitchFamily="34" charset="0"/>
              <a:buChar char="•"/>
            </a:pPr>
            <a:r>
              <a:rPr lang="en-US" dirty="0"/>
              <a:t>If your district does not offer courses found in the following table, then this option setup is not needed: </a:t>
            </a:r>
          </a:p>
          <a:p>
            <a:pPr marL="285750" indent="-285750">
              <a:buFont typeface="Arial" panose="020B0604020202020204" pitchFamily="34" charset="0"/>
              <a:buChar char="•"/>
            </a:pPr>
            <a:r>
              <a:rPr lang="en-US" dirty="0"/>
              <a:t>Courses meeting requirement are found in State Defined Code table CAREER-PS-DE-CRS-FUND in WS\SR\FL\PS\CO\MS. </a:t>
            </a:r>
          </a:p>
          <a:p>
            <a:pPr marL="285750" indent="-285750">
              <a:buFont typeface="Arial" panose="020B0604020202020204" pitchFamily="34" charset="0"/>
              <a:buChar char="•"/>
            </a:pPr>
            <a:r>
              <a:rPr lang="en-US" dirty="0"/>
              <a:t>Students must earn full credit based on Curriculum Key CCD credit value in the current school year processed. </a:t>
            </a:r>
          </a:p>
          <a:p>
            <a:pPr marL="742950" lvl="1" indent="-285750">
              <a:buFont typeface="Arial" panose="020B0604020202020204" pitchFamily="34" charset="0"/>
              <a:buChar char="•"/>
            </a:pPr>
            <a:r>
              <a:rPr lang="en-US" dirty="0"/>
              <a:t>The program will use the 7-character curriculum key (without indicator) for the CCD credit value. If the system cannot find the 7-character curriculum key, it will use the CCD credit value from the curriculum key tied to the course. </a:t>
            </a:r>
          </a:p>
          <a:p>
            <a:pPr marL="285750" indent="-285750">
              <a:buFont typeface="Arial" panose="020B0604020202020204" pitchFamily="34" charset="0"/>
              <a:buChar char="•"/>
            </a:pPr>
            <a:r>
              <a:rPr lang="en-US" dirty="0"/>
              <a:t>A FIN CRS field has been added to the Curriculum, Course, and Section.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following screens will cover the setup. </a:t>
            </a:r>
          </a:p>
        </p:txBody>
      </p:sp>
    </p:spTree>
    <p:extLst>
      <p:ext uri="{BB962C8B-B14F-4D97-AF65-F5344CB8AC3E}">
        <p14:creationId xmlns:p14="http://schemas.microsoft.com/office/powerpoint/2010/main" val="392570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B3B39-BE5F-791D-C922-EE34BA488FF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39D944B-5314-2F21-3CEE-CA33DBF03E46}"/>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Mass Update FTE Fields Utility – FTE Dual Enrollment Course</a:t>
            </a:r>
          </a:p>
          <a:p>
            <a:endParaRPr lang="en-US" sz="1600" dirty="0"/>
          </a:p>
        </p:txBody>
      </p:sp>
      <p:sp>
        <p:nvSpPr>
          <p:cNvPr id="2" name="TextBox 1">
            <a:extLst>
              <a:ext uri="{FF2B5EF4-FFF2-40B4-BE49-F238E27FC236}">
                <a16:creationId xmlns:a16="http://schemas.microsoft.com/office/drawing/2014/main" id="{22ABACF3-9F57-C59D-2207-E7463A4B8F40}"/>
              </a:ext>
            </a:extLst>
          </p:cNvPr>
          <p:cNvSpPr txBox="1"/>
          <p:nvPr/>
        </p:nvSpPr>
        <p:spPr>
          <a:xfrm>
            <a:off x="3733800" y="674914"/>
            <a:ext cx="7445829" cy="1200329"/>
          </a:xfrm>
          <a:prstGeom prst="rect">
            <a:avLst/>
          </a:prstGeom>
          <a:noFill/>
        </p:spPr>
        <p:txBody>
          <a:bodyPr wrap="square" rtlCol="0">
            <a:spAutoFit/>
          </a:bodyPr>
          <a:lstStyle/>
          <a:p>
            <a:r>
              <a:rPr lang="en-US" dirty="0"/>
              <a:t>State-Defined Code table: CAREER-PS-DE-CRS-FUND</a:t>
            </a:r>
          </a:p>
          <a:p>
            <a:pPr marL="285750" indent="-285750">
              <a:buFont typeface="Arial" panose="020B0604020202020204" pitchFamily="34" charset="0"/>
              <a:buChar char="•"/>
            </a:pPr>
            <a:r>
              <a:rPr lang="en-US" dirty="0"/>
              <a:t>This table is maintained by Skyward based on the list provided by the state  </a:t>
            </a:r>
            <a:r>
              <a:rPr lang="en-US" dirty="0">
                <a:hlinkClick r:id="rId3"/>
              </a:rPr>
              <a:t>https://www.fldoe.org/academics/career-adult-edu/cape-secondary/fefpresources.stml</a:t>
            </a:r>
            <a:r>
              <a:rPr lang="en-US" dirty="0"/>
              <a:t> </a:t>
            </a:r>
          </a:p>
        </p:txBody>
      </p:sp>
      <p:pic>
        <p:nvPicPr>
          <p:cNvPr id="7" name="Picture 6">
            <a:extLst>
              <a:ext uri="{FF2B5EF4-FFF2-40B4-BE49-F238E27FC236}">
                <a16:creationId xmlns:a16="http://schemas.microsoft.com/office/drawing/2014/main" id="{42CCAA66-8297-8A76-B828-508AD2CC3748}"/>
              </a:ext>
            </a:extLst>
          </p:cNvPr>
          <p:cNvPicPr>
            <a:picLocks noChangeAspect="1"/>
          </p:cNvPicPr>
          <p:nvPr/>
        </p:nvPicPr>
        <p:blipFill>
          <a:blip r:embed="rId4"/>
          <a:stretch>
            <a:fillRect/>
          </a:stretch>
        </p:blipFill>
        <p:spPr>
          <a:xfrm>
            <a:off x="3420849" y="4054242"/>
            <a:ext cx="8390152" cy="2128844"/>
          </a:xfrm>
          <a:prstGeom prst="rect">
            <a:avLst/>
          </a:prstGeom>
          <a:ln>
            <a:solidFill>
              <a:schemeClr val="tx1"/>
            </a:solidFill>
          </a:ln>
        </p:spPr>
      </p:pic>
      <p:pic>
        <p:nvPicPr>
          <p:cNvPr id="9" name="Picture 8">
            <a:extLst>
              <a:ext uri="{FF2B5EF4-FFF2-40B4-BE49-F238E27FC236}">
                <a16:creationId xmlns:a16="http://schemas.microsoft.com/office/drawing/2014/main" id="{8F59A738-612C-C76A-8621-E50397022786}"/>
              </a:ext>
            </a:extLst>
          </p:cNvPr>
          <p:cNvPicPr>
            <a:picLocks noChangeAspect="1"/>
          </p:cNvPicPr>
          <p:nvPr/>
        </p:nvPicPr>
        <p:blipFill>
          <a:blip r:embed="rId5"/>
          <a:stretch>
            <a:fillRect/>
          </a:stretch>
        </p:blipFill>
        <p:spPr>
          <a:xfrm>
            <a:off x="4970130" y="2045143"/>
            <a:ext cx="5291590" cy="1839198"/>
          </a:xfrm>
          <a:prstGeom prst="rect">
            <a:avLst/>
          </a:prstGeom>
          <a:ln>
            <a:solidFill>
              <a:schemeClr val="tx1"/>
            </a:solidFill>
          </a:ln>
        </p:spPr>
      </p:pic>
      <p:sp>
        <p:nvSpPr>
          <p:cNvPr id="11" name="TextBox 10">
            <a:extLst>
              <a:ext uri="{FF2B5EF4-FFF2-40B4-BE49-F238E27FC236}">
                <a16:creationId xmlns:a16="http://schemas.microsoft.com/office/drawing/2014/main" id="{36A24BAD-E2A3-D75D-F3B8-D01604CF1E73}"/>
              </a:ext>
            </a:extLst>
          </p:cNvPr>
          <p:cNvSpPr txBox="1"/>
          <p:nvPr/>
        </p:nvSpPr>
        <p:spPr>
          <a:xfrm>
            <a:off x="164646" y="5228979"/>
            <a:ext cx="2686050" cy="954107"/>
          </a:xfrm>
          <a:prstGeom prst="rect">
            <a:avLst/>
          </a:prstGeom>
          <a:noFill/>
        </p:spPr>
        <p:txBody>
          <a:bodyPr wrap="square">
            <a:spAutoFit/>
          </a:bodyPr>
          <a:lstStyle/>
          <a:p>
            <a:r>
              <a:rPr lang="en-US" sz="1400" b="1" dirty="0">
                <a:solidFill>
                  <a:schemeClr val="bg1"/>
                </a:solidFill>
                <a:ea typeface="Open Sans" charset="0"/>
                <a:cs typeface="Open Sans" charset="0"/>
              </a:rPr>
              <a:t>WEB STUDENT MANAGEMENT &gt; FED/STATE REPORTING &gt; FLORIDA &gt; SETUP &gt; CODES &gt; MAINTAIN STATE-DEFINED CODES</a:t>
            </a:r>
          </a:p>
        </p:txBody>
      </p:sp>
    </p:spTree>
    <p:extLst>
      <p:ext uri="{BB962C8B-B14F-4D97-AF65-F5344CB8AC3E}">
        <p14:creationId xmlns:p14="http://schemas.microsoft.com/office/powerpoint/2010/main" val="97441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86D4B-77A1-79B2-7031-2EA597CA3E2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46F5EE1-8CA4-43F4-37E9-10891E351959}"/>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Mass Update FTE Fields Utility – FTE Dual Enrollment Course</a:t>
            </a:r>
          </a:p>
          <a:p>
            <a:endParaRPr lang="en-US" sz="1600" dirty="0"/>
          </a:p>
        </p:txBody>
      </p:sp>
      <p:sp>
        <p:nvSpPr>
          <p:cNvPr id="2" name="TextBox 1">
            <a:extLst>
              <a:ext uri="{FF2B5EF4-FFF2-40B4-BE49-F238E27FC236}">
                <a16:creationId xmlns:a16="http://schemas.microsoft.com/office/drawing/2014/main" id="{3BCC6214-A905-638B-C1A3-922658061AF2}"/>
              </a:ext>
            </a:extLst>
          </p:cNvPr>
          <p:cNvSpPr txBox="1"/>
          <p:nvPr/>
        </p:nvSpPr>
        <p:spPr>
          <a:xfrm>
            <a:off x="3402957" y="457900"/>
            <a:ext cx="8461093" cy="923330"/>
          </a:xfrm>
          <a:prstGeom prst="rect">
            <a:avLst/>
          </a:prstGeom>
          <a:noFill/>
        </p:spPr>
        <p:txBody>
          <a:bodyPr wrap="square" rtlCol="0">
            <a:spAutoFit/>
          </a:bodyPr>
          <a:lstStyle/>
          <a:p>
            <a:r>
              <a:rPr lang="en-US" b="1" dirty="0"/>
              <a:t>Curriculum: </a:t>
            </a:r>
            <a:r>
              <a:rPr lang="en-US" dirty="0"/>
              <a:t>defaults to No. This field is not used in the calculation, it may be used with the Mass Copy Curriculum Master Information utility (WS\OF\CA\CM\PS\UT) to populate courses if all courses tied to the curriculum would be set as FIN = Yes.  T</a:t>
            </a:r>
          </a:p>
        </p:txBody>
      </p:sp>
      <p:sp>
        <p:nvSpPr>
          <p:cNvPr id="11" name="TextBox 10">
            <a:extLst>
              <a:ext uri="{FF2B5EF4-FFF2-40B4-BE49-F238E27FC236}">
                <a16:creationId xmlns:a16="http://schemas.microsoft.com/office/drawing/2014/main" id="{3CF327BE-C497-1B9A-606F-413DB3B092FE}"/>
              </a:ext>
            </a:extLst>
          </p:cNvPr>
          <p:cNvSpPr txBox="1"/>
          <p:nvPr/>
        </p:nvSpPr>
        <p:spPr>
          <a:xfrm>
            <a:off x="164646" y="5228979"/>
            <a:ext cx="2686050" cy="954107"/>
          </a:xfrm>
          <a:prstGeom prst="rect">
            <a:avLst/>
          </a:prstGeom>
          <a:noFill/>
        </p:spPr>
        <p:txBody>
          <a:bodyPr wrap="square">
            <a:spAutoFit/>
          </a:bodyPr>
          <a:lstStyle/>
          <a:p>
            <a:r>
              <a:rPr lang="en-US" sz="1400" b="1" dirty="0">
                <a:solidFill>
                  <a:schemeClr val="bg1"/>
                </a:solidFill>
                <a:ea typeface="Open Sans" charset="0"/>
                <a:cs typeface="Open Sans" charset="0"/>
              </a:rPr>
              <a:t>WEB STUDENT MANAGEMENT &gt; CURRICULUM &amp; ASSESSMENTS &gt; CURRICULUM &gt; CURRICULUM MASTER</a:t>
            </a:r>
          </a:p>
        </p:txBody>
      </p:sp>
      <p:pic>
        <p:nvPicPr>
          <p:cNvPr id="4" name="Picture 3">
            <a:extLst>
              <a:ext uri="{FF2B5EF4-FFF2-40B4-BE49-F238E27FC236}">
                <a16:creationId xmlns:a16="http://schemas.microsoft.com/office/drawing/2014/main" id="{0198A8C2-2579-C736-2F57-17989E9BB9C2}"/>
              </a:ext>
            </a:extLst>
          </p:cNvPr>
          <p:cNvPicPr>
            <a:picLocks noChangeAspect="1"/>
          </p:cNvPicPr>
          <p:nvPr/>
        </p:nvPicPr>
        <p:blipFill>
          <a:blip r:embed="rId3"/>
          <a:stretch>
            <a:fillRect/>
          </a:stretch>
        </p:blipFill>
        <p:spPr>
          <a:xfrm>
            <a:off x="4490493" y="1611086"/>
            <a:ext cx="6177507" cy="4650144"/>
          </a:xfrm>
          <a:prstGeom prst="rect">
            <a:avLst/>
          </a:prstGeom>
          <a:ln>
            <a:solidFill>
              <a:schemeClr val="tx1"/>
            </a:solidFill>
          </a:ln>
        </p:spPr>
      </p:pic>
    </p:spTree>
    <p:extLst>
      <p:ext uri="{BB962C8B-B14F-4D97-AF65-F5344CB8AC3E}">
        <p14:creationId xmlns:p14="http://schemas.microsoft.com/office/powerpoint/2010/main" val="76492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3E37F-4132-8C7A-FE6F-8D7CEBF33A6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5E6D166-288E-A1BD-D5BC-C838F6482CFA}"/>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Mass Update FTE Fields Utility – FTE Dual Enrollment Course</a:t>
            </a:r>
          </a:p>
          <a:p>
            <a:endParaRPr lang="en-US" sz="1600" dirty="0"/>
          </a:p>
        </p:txBody>
      </p:sp>
      <p:sp>
        <p:nvSpPr>
          <p:cNvPr id="2" name="TextBox 1">
            <a:extLst>
              <a:ext uri="{FF2B5EF4-FFF2-40B4-BE49-F238E27FC236}">
                <a16:creationId xmlns:a16="http://schemas.microsoft.com/office/drawing/2014/main" id="{799A69FD-C30E-7FE4-9786-EB2BAA689343}"/>
              </a:ext>
            </a:extLst>
          </p:cNvPr>
          <p:cNvSpPr txBox="1"/>
          <p:nvPr/>
        </p:nvSpPr>
        <p:spPr>
          <a:xfrm>
            <a:off x="3733800" y="434750"/>
            <a:ext cx="7445829" cy="2031325"/>
          </a:xfrm>
          <a:prstGeom prst="rect">
            <a:avLst/>
          </a:prstGeom>
          <a:noFill/>
        </p:spPr>
        <p:txBody>
          <a:bodyPr wrap="square" rtlCol="0">
            <a:spAutoFit/>
          </a:bodyPr>
          <a:lstStyle/>
          <a:p>
            <a:r>
              <a:rPr lang="en-US" b="1" dirty="0"/>
              <a:t>Course </a:t>
            </a:r>
            <a:r>
              <a:rPr lang="en-US" dirty="0"/>
              <a:t>- defaults to No. </a:t>
            </a:r>
          </a:p>
          <a:p>
            <a:pPr marL="285750" indent="-285750">
              <a:buFont typeface="Arial" panose="020B0604020202020204" pitchFamily="34" charset="0"/>
              <a:buChar char="•"/>
            </a:pPr>
            <a:r>
              <a:rPr lang="en-US" dirty="0"/>
              <a:t>If a student can only take one section of a course, then the course may be set to Yes if it is the last course in a series. </a:t>
            </a:r>
          </a:p>
          <a:p>
            <a:pPr marL="285750" indent="-285750">
              <a:buFont typeface="Arial" panose="020B0604020202020204" pitchFamily="34" charset="0"/>
              <a:buChar char="•"/>
            </a:pPr>
            <a:r>
              <a:rPr lang="en-US" dirty="0"/>
              <a:t>If a student can take more than one section of a course, then it is recommended to leave the course as No and set the section value.</a:t>
            </a:r>
          </a:p>
          <a:p>
            <a:pPr marL="285750" indent="-285750">
              <a:buFont typeface="Arial" panose="020B0604020202020204" pitchFamily="34" charset="0"/>
              <a:buChar char="•"/>
            </a:pPr>
            <a:r>
              <a:rPr lang="en-US" dirty="0"/>
              <a:t>In the example below, if a student must take all 4 courses, typically the final one (HMV0171D) would be set as Yes.  </a:t>
            </a:r>
          </a:p>
        </p:txBody>
      </p:sp>
      <p:sp>
        <p:nvSpPr>
          <p:cNvPr id="11" name="TextBox 10">
            <a:extLst>
              <a:ext uri="{FF2B5EF4-FFF2-40B4-BE49-F238E27FC236}">
                <a16:creationId xmlns:a16="http://schemas.microsoft.com/office/drawing/2014/main" id="{79BCA0FF-E404-0BB9-BEBF-00A36BC6F016}"/>
              </a:ext>
            </a:extLst>
          </p:cNvPr>
          <p:cNvSpPr txBox="1"/>
          <p:nvPr/>
        </p:nvSpPr>
        <p:spPr>
          <a:xfrm>
            <a:off x="164646" y="4468402"/>
            <a:ext cx="2686050" cy="954107"/>
          </a:xfrm>
          <a:prstGeom prst="rect">
            <a:avLst/>
          </a:prstGeom>
          <a:noFill/>
        </p:spPr>
        <p:txBody>
          <a:bodyPr wrap="square">
            <a:spAutoFit/>
          </a:bodyPr>
          <a:lstStyle/>
          <a:p>
            <a:r>
              <a:rPr lang="en-US" sz="1400" b="1" dirty="0">
                <a:solidFill>
                  <a:schemeClr val="bg1"/>
                </a:solidFill>
                <a:ea typeface="Open Sans" charset="0"/>
                <a:cs typeface="Open Sans" charset="0"/>
              </a:rPr>
              <a:t>WEB STUDENT MANAGEMENT &gt; OFFICE &gt; CURRENT SCHEDULING &gt; BUILD COURSE MASTER &gt; COURSE MASTER</a:t>
            </a:r>
          </a:p>
        </p:txBody>
      </p:sp>
      <p:pic>
        <p:nvPicPr>
          <p:cNvPr id="5" name="Picture 4">
            <a:extLst>
              <a:ext uri="{FF2B5EF4-FFF2-40B4-BE49-F238E27FC236}">
                <a16:creationId xmlns:a16="http://schemas.microsoft.com/office/drawing/2014/main" id="{31CDC462-9F07-D5FC-90EE-01E9BAF4AAB1}"/>
              </a:ext>
            </a:extLst>
          </p:cNvPr>
          <p:cNvPicPr>
            <a:picLocks noChangeAspect="1"/>
          </p:cNvPicPr>
          <p:nvPr/>
        </p:nvPicPr>
        <p:blipFill>
          <a:blip r:embed="rId3"/>
          <a:stretch>
            <a:fillRect/>
          </a:stretch>
        </p:blipFill>
        <p:spPr>
          <a:xfrm>
            <a:off x="3367460" y="2980490"/>
            <a:ext cx="8178507" cy="1964966"/>
          </a:xfrm>
          <a:prstGeom prst="rect">
            <a:avLst/>
          </a:prstGeom>
          <a:ln>
            <a:solidFill>
              <a:schemeClr val="tx1"/>
            </a:solidFill>
          </a:ln>
        </p:spPr>
      </p:pic>
    </p:spTree>
    <p:extLst>
      <p:ext uri="{BB962C8B-B14F-4D97-AF65-F5344CB8AC3E}">
        <p14:creationId xmlns:p14="http://schemas.microsoft.com/office/powerpoint/2010/main" val="51905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DABE8-47B7-029D-5EC9-F48CB6E9EDA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38E8BAB-F8DE-076F-7DD9-D269031B60B4}"/>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Mass Update FTE Fields Utility – FTE Dual Enrollment Course</a:t>
            </a:r>
          </a:p>
          <a:p>
            <a:endParaRPr lang="en-US" sz="1600" dirty="0"/>
          </a:p>
        </p:txBody>
      </p:sp>
      <p:sp>
        <p:nvSpPr>
          <p:cNvPr id="2" name="TextBox 1">
            <a:extLst>
              <a:ext uri="{FF2B5EF4-FFF2-40B4-BE49-F238E27FC236}">
                <a16:creationId xmlns:a16="http://schemas.microsoft.com/office/drawing/2014/main" id="{C7A57B30-A729-911B-41E6-2847B2CFEC7B}"/>
              </a:ext>
            </a:extLst>
          </p:cNvPr>
          <p:cNvSpPr txBox="1"/>
          <p:nvPr/>
        </p:nvSpPr>
        <p:spPr>
          <a:xfrm>
            <a:off x="3733800" y="434750"/>
            <a:ext cx="7445829" cy="2585323"/>
          </a:xfrm>
          <a:prstGeom prst="rect">
            <a:avLst/>
          </a:prstGeom>
          <a:noFill/>
        </p:spPr>
        <p:txBody>
          <a:bodyPr wrap="square" rtlCol="0">
            <a:spAutoFit/>
          </a:bodyPr>
          <a:lstStyle/>
          <a:p>
            <a:r>
              <a:rPr lang="en-US" b="1" dirty="0"/>
              <a:t>Section</a:t>
            </a:r>
            <a:r>
              <a:rPr lang="en-US" dirty="0"/>
              <a:t> - defaults to blank. </a:t>
            </a:r>
          </a:p>
          <a:p>
            <a:pPr marL="285750" indent="-285750">
              <a:buFont typeface="Arial" panose="020B0604020202020204" pitchFamily="34" charset="0"/>
              <a:buChar char="•"/>
            </a:pPr>
            <a:r>
              <a:rPr lang="en-US" dirty="0"/>
              <a:t>If students can take more than one section of a course, then the course should be set to No and each applicable section should be marked as yes or no. </a:t>
            </a:r>
          </a:p>
          <a:p>
            <a:pPr marL="285750" indent="-285750">
              <a:buFont typeface="Arial" panose="020B0604020202020204" pitchFamily="34" charset="0"/>
              <a:buChar char="•"/>
            </a:pPr>
            <a:r>
              <a:rPr lang="en-US" dirty="0"/>
              <a:t>If only one section should be considered as the last class then that section should be marked as Yes.</a:t>
            </a:r>
          </a:p>
          <a:p>
            <a:pPr marL="285750" indent="-285750">
              <a:buFont typeface="Arial" panose="020B0604020202020204" pitchFamily="34" charset="0"/>
              <a:buChar char="•"/>
            </a:pPr>
            <a:r>
              <a:rPr lang="en-US" dirty="0"/>
              <a:t>In this example, a student must take both sections to complete the series.</a:t>
            </a:r>
          </a:p>
          <a:p>
            <a:pPr marL="742950" lvl="1" indent="-285750">
              <a:buFont typeface="Arial" panose="020B0604020202020204" pitchFamily="34" charset="0"/>
              <a:buChar char="•"/>
            </a:pPr>
            <a:r>
              <a:rPr lang="en-US" dirty="0"/>
              <a:t>Section CW11 would be set to No.</a:t>
            </a:r>
          </a:p>
          <a:p>
            <a:pPr marL="742950" lvl="1" indent="-285750">
              <a:buFont typeface="Arial" panose="020B0604020202020204" pitchFamily="34" charset="0"/>
              <a:buChar char="•"/>
            </a:pPr>
            <a:r>
              <a:rPr lang="en-US" dirty="0"/>
              <a:t>Section CW12 would be set to Yes.</a:t>
            </a:r>
          </a:p>
        </p:txBody>
      </p:sp>
      <p:sp>
        <p:nvSpPr>
          <p:cNvPr id="11" name="TextBox 10">
            <a:extLst>
              <a:ext uri="{FF2B5EF4-FFF2-40B4-BE49-F238E27FC236}">
                <a16:creationId xmlns:a16="http://schemas.microsoft.com/office/drawing/2014/main" id="{05178868-F42C-7035-E627-29D9C212776A}"/>
              </a:ext>
            </a:extLst>
          </p:cNvPr>
          <p:cNvSpPr txBox="1"/>
          <p:nvPr/>
        </p:nvSpPr>
        <p:spPr>
          <a:xfrm>
            <a:off x="164646" y="5228979"/>
            <a:ext cx="2686050" cy="954107"/>
          </a:xfrm>
          <a:prstGeom prst="rect">
            <a:avLst/>
          </a:prstGeom>
          <a:noFill/>
        </p:spPr>
        <p:txBody>
          <a:bodyPr wrap="square">
            <a:spAutoFit/>
          </a:bodyPr>
          <a:lstStyle/>
          <a:p>
            <a:r>
              <a:rPr lang="en-US" sz="1400" b="1" dirty="0">
                <a:solidFill>
                  <a:schemeClr val="bg1"/>
                </a:solidFill>
                <a:ea typeface="Open Sans" charset="0"/>
                <a:cs typeface="Open Sans" charset="0"/>
              </a:rPr>
              <a:t>WEB STUDENT MANAGEMENT &gt; OFFICE &gt; CURRENT SCHEDULING &gt; BUILD COURSE MASTER &gt; COURSE MASTER</a:t>
            </a:r>
          </a:p>
        </p:txBody>
      </p:sp>
      <p:pic>
        <p:nvPicPr>
          <p:cNvPr id="4" name="Picture 3">
            <a:extLst>
              <a:ext uri="{FF2B5EF4-FFF2-40B4-BE49-F238E27FC236}">
                <a16:creationId xmlns:a16="http://schemas.microsoft.com/office/drawing/2014/main" id="{1FB18C5D-0A0C-14C0-245C-E21C96592795}"/>
              </a:ext>
            </a:extLst>
          </p:cNvPr>
          <p:cNvPicPr>
            <a:picLocks noChangeAspect="1"/>
          </p:cNvPicPr>
          <p:nvPr/>
        </p:nvPicPr>
        <p:blipFill>
          <a:blip r:embed="rId3"/>
          <a:stretch>
            <a:fillRect/>
          </a:stretch>
        </p:blipFill>
        <p:spPr>
          <a:xfrm>
            <a:off x="3235854" y="3320429"/>
            <a:ext cx="8659433" cy="1695687"/>
          </a:xfrm>
          <a:prstGeom prst="rect">
            <a:avLst/>
          </a:prstGeom>
        </p:spPr>
      </p:pic>
    </p:spTree>
    <p:extLst>
      <p:ext uri="{BB962C8B-B14F-4D97-AF65-F5344CB8AC3E}">
        <p14:creationId xmlns:p14="http://schemas.microsoft.com/office/powerpoint/2010/main" val="257174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036B5-D52E-B659-F1B1-40784ECD749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609CE63-6C24-7FFF-E846-4CE926DAACA2}"/>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Mass Update FTE Fields Utility – FTE Dual Enrollment Course</a:t>
            </a:r>
          </a:p>
          <a:p>
            <a:endParaRPr lang="en-US" sz="1600" dirty="0"/>
          </a:p>
        </p:txBody>
      </p:sp>
      <p:sp>
        <p:nvSpPr>
          <p:cNvPr id="2" name="TextBox 1">
            <a:extLst>
              <a:ext uri="{FF2B5EF4-FFF2-40B4-BE49-F238E27FC236}">
                <a16:creationId xmlns:a16="http://schemas.microsoft.com/office/drawing/2014/main" id="{36F7A456-E009-A391-B836-8171CAB8F053}"/>
              </a:ext>
            </a:extLst>
          </p:cNvPr>
          <p:cNvSpPr txBox="1"/>
          <p:nvPr/>
        </p:nvSpPr>
        <p:spPr>
          <a:xfrm>
            <a:off x="3733800" y="1099086"/>
            <a:ext cx="7445829" cy="2862322"/>
          </a:xfrm>
          <a:prstGeom prst="rect">
            <a:avLst/>
          </a:prstGeom>
          <a:noFill/>
        </p:spPr>
        <p:txBody>
          <a:bodyPr wrap="square" rtlCol="0">
            <a:spAutoFit/>
          </a:bodyPr>
          <a:lstStyle/>
          <a:p>
            <a:r>
              <a:rPr lang="en-US" b="1" dirty="0"/>
              <a:t>Possible scenarios: </a:t>
            </a:r>
          </a:p>
          <a:p>
            <a:pPr marL="285750" indent="-285750">
              <a:buFont typeface="Arial" panose="020B0604020202020204" pitchFamily="34" charset="0"/>
              <a:buChar char="•"/>
            </a:pPr>
            <a:r>
              <a:rPr lang="en-US" dirty="0"/>
              <a:t>Year-long course is set up semesters for flexible scheduling, typically only S2 section(s) would be set to Yes. </a:t>
            </a:r>
          </a:p>
          <a:p>
            <a:pPr marL="285750" indent="-285750">
              <a:buFont typeface="Arial" panose="020B0604020202020204" pitchFamily="34" charset="0"/>
              <a:buChar char="•"/>
            </a:pPr>
            <a:r>
              <a:rPr lang="en-US" dirty="0"/>
              <a:t>Curriculum to course is a 1-1 relationship, then only the final course would be set to Yes. </a:t>
            </a:r>
          </a:p>
          <a:p>
            <a:pPr marL="285750" indent="-285750">
              <a:buFont typeface="Arial" panose="020B0604020202020204" pitchFamily="34" charset="0"/>
              <a:buChar char="•"/>
            </a:pPr>
            <a:r>
              <a:rPr lang="en-US" dirty="0"/>
              <a:t>Separate semester courses for semester 1 and 2, then semester 2 sections could all be set to Yes where a student would only take one of the semester 2 sections.</a:t>
            </a:r>
          </a:p>
          <a:p>
            <a:pPr marL="285750" indent="-285750">
              <a:buFont typeface="Arial" panose="020B0604020202020204" pitchFamily="34" charset="0"/>
              <a:buChar char="•"/>
            </a:pPr>
            <a:r>
              <a:rPr lang="en-US" dirty="0"/>
              <a:t>Districts will need to determine how best to setup/flag courses to meet this requirement.</a:t>
            </a:r>
          </a:p>
        </p:txBody>
      </p:sp>
    </p:spTree>
    <p:extLst>
      <p:ext uri="{BB962C8B-B14F-4D97-AF65-F5344CB8AC3E}">
        <p14:creationId xmlns:p14="http://schemas.microsoft.com/office/powerpoint/2010/main" val="2135181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E41B6-FA27-5106-7BE4-E0EB8E90948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88EC0F4-F2C4-3042-5EEF-3648AC1A5F8D}"/>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Mass Update FTE Fields Utility – FTE Dual Enrollment Course</a:t>
            </a:r>
          </a:p>
          <a:p>
            <a:endParaRPr lang="en-US" sz="1600" dirty="0"/>
          </a:p>
        </p:txBody>
      </p:sp>
      <p:sp>
        <p:nvSpPr>
          <p:cNvPr id="2" name="TextBox 1">
            <a:extLst>
              <a:ext uri="{FF2B5EF4-FFF2-40B4-BE49-F238E27FC236}">
                <a16:creationId xmlns:a16="http://schemas.microsoft.com/office/drawing/2014/main" id="{BC55C6C8-6145-F647-4D49-19B21473763D}"/>
              </a:ext>
            </a:extLst>
          </p:cNvPr>
          <p:cNvSpPr txBox="1"/>
          <p:nvPr/>
        </p:nvSpPr>
        <p:spPr>
          <a:xfrm>
            <a:off x="3733800" y="801870"/>
            <a:ext cx="7445829" cy="3970318"/>
          </a:xfrm>
          <a:prstGeom prst="rect">
            <a:avLst/>
          </a:prstGeom>
          <a:noFill/>
        </p:spPr>
        <p:txBody>
          <a:bodyPr wrap="square" rtlCol="0">
            <a:spAutoFit/>
          </a:bodyPr>
          <a:lstStyle/>
          <a:p>
            <a:r>
              <a:rPr lang="en-US" b="1" dirty="0"/>
              <a:t>The Mass Update FTE Fields Utility Report: </a:t>
            </a:r>
          </a:p>
          <a:p>
            <a:pPr marL="285750" indent="-285750">
              <a:buFont typeface="Arial" panose="020B0604020202020204" pitchFamily="34" charset="0"/>
              <a:buChar char="•"/>
            </a:pPr>
            <a:r>
              <a:rPr lang="en-US" dirty="0"/>
              <a:t>Will identify Overmarked/Undermarked courses - this only applies when a student has taken more than one course or more than one section of a course in the series. </a:t>
            </a:r>
          </a:p>
          <a:p>
            <a:pPr marL="285750" indent="-285750">
              <a:buFont typeface="Arial" panose="020B0604020202020204" pitchFamily="34" charset="0"/>
              <a:buChar char="•"/>
            </a:pPr>
            <a:r>
              <a:rPr lang="en-US" dirty="0"/>
              <a:t>Districts will need to review the courses/sections determined as under or over marked. </a:t>
            </a:r>
          </a:p>
          <a:p>
            <a:pPr marL="742950" lvl="1" indent="-285750">
              <a:buFont typeface="Arial" panose="020B0604020202020204" pitchFamily="34" charset="0"/>
              <a:buChar char="•"/>
            </a:pPr>
            <a:r>
              <a:rPr lang="en-US" dirty="0"/>
              <a:t>If a student is scheduled into 2 course/sections as Yes and receives A in both sections, FTE will calculate as .16 and reflect Overmarked. Districts will need to review and correct. </a:t>
            </a:r>
          </a:p>
          <a:p>
            <a:pPr marL="742950" lvl="1" indent="-285750">
              <a:buFont typeface="Arial" panose="020B0604020202020204" pitchFamily="34" charset="0"/>
              <a:buChar char="•"/>
            </a:pPr>
            <a:r>
              <a:rPr lang="en-US" dirty="0"/>
              <a:t>If a student is scheduled into 2 courses/sections and none are marked as Yes, the report will reflect as Undermarked. </a:t>
            </a:r>
          </a:p>
          <a:p>
            <a:pPr marL="742950" lvl="1" indent="-285750">
              <a:buFont typeface="Arial" panose="020B0604020202020204" pitchFamily="34" charset="0"/>
              <a:buChar char="•"/>
            </a:pPr>
            <a:r>
              <a:rPr lang="en-US" dirty="0"/>
              <a:t>The overmarked/undermarked only pertains to students that are scheduled into more than one course/section where all are set to No/blank or multiple are set to yes.</a:t>
            </a:r>
          </a:p>
        </p:txBody>
      </p:sp>
    </p:spTree>
    <p:extLst>
      <p:ext uri="{BB962C8B-B14F-4D97-AF65-F5344CB8AC3E}">
        <p14:creationId xmlns:p14="http://schemas.microsoft.com/office/powerpoint/2010/main" val="395651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D3B7E-43E0-BA4C-DB20-23EDDCC946D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262559A-FA9B-92BC-BF45-0DF0B79E35D9}"/>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AA0C9F-0781-7754-EE07-DEBFABAC13AC}"/>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Survey Edits Troubleshooting</a:t>
            </a:r>
          </a:p>
        </p:txBody>
      </p:sp>
    </p:spTree>
    <p:extLst>
      <p:ext uri="{BB962C8B-B14F-4D97-AF65-F5344CB8AC3E}">
        <p14:creationId xmlns:p14="http://schemas.microsoft.com/office/powerpoint/2010/main" val="3707589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7CFB8-74C0-D4F7-0D0E-E36C4445B53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ECB9D54-F22C-2993-6A2E-CA2884EBF1B5}"/>
              </a:ext>
            </a:extLst>
          </p:cNvPr>
          <p:cNvSpPr txBox="1">
            <a:spLocks/>
          </p:cNvSpPr>
          <p:nvPr/>
        </p:nvSpPr>
        <p:spPr>
          <a:xfrm>
            <a:off x="-1" y="1514636"/>
            <a:ext cx="3374571"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800" dirty="0"/>
              <a:t>Survey Edits Documentation</a:t>
            </a:r>
          </a:p>
        </p:txBody>
      </p:sp>
      <p:sp>
        <p:nvSpPr>
          <p:cNvPr id="8" name="TextBox 7">
            <a:extLst>
              <a:ext uri="{FF2B5EF4-FFF2-40B4-BE49-F238E27FC236}">
                <a16:creationId xmlns:a16="http://schemas.microsoft.com/office/drawing/2014/main" id="{3E4E6820-7B3B-EEB6-4891-F27A9F9217F7}"/>
              </a:ext>
            </a:extLst>
          </p:cNvPr>
          <p:cNvSpPr txBox="1"/>
          <p:nvPr/>
        </p:nvSpPr>
        <p:spPr>
          <a:xfrm>
            <a:off x="106326" y="5811820"/>
            <a:ext cx="2955851" cy="461665"/>
          </a:xfrm>
          <a:prstGeom prst="rect">
            <a:avLst/>
          </a:prstGeom>
          <a:noFill/>
        </p:spPr>
        <p:txBody>
          <a:bodyPr wrap="square" rtlCol="0">
            <a:spAutoFit/>
          </a:bodyPr>
          <a:lstStyle/>
          <a:p>
            <a:r>
              <a:rPr lang="en-US" sz="1200" b="1">
                <a:solidFill>
                  <a:schemeClr val="bg1"/>
                </a:solidFill>
                <a:ea typeface="Open Sans" charset="0"/>
                <a:cs typeface="Open Sans" charset="0"/>
              </a:rPr>
              <a:t>https://skydoc.skyward.com/Default.aspx?MenuPath=WS*ST*TB*SC*CS*CS</a:t>
            </a:r>
            <a:endParaRPr lang="en-US" sz="1200" b="1" dirty="0">
              <a:solidFill>
                <a:schemeClr val="bg1"/>
              </a:solidFill>
              <a:ea typeface="Open Sans" charset="0"/>
              <a:cs typeface="Open Sans" charset="0"/>
            </a:endParaRPr>
          </a:p>
        </p:txBody>
      </p:sp>
      <p:pic>
        <p:nvPicPr>
          <p:cNvPr id="3" name="Picture 2">
            <a:extLst>
              <a:ext uri="{FF2B5EF4-FFF2-40B4-BE49-F238E27FC236}">
                <a16:creationId xmlns:a16="http://schemas.microsoft.com/office/drawing/2014/main" id="{711FF8FB-16E1-9305-202D-20B397AFC4CD}"/>
              </a:ext>
            </a:extLst>
          </p:cNvPr>
          <p:cNvPicPr>
            <a:picLocks noChangeAspect="1"/>
          </p:cNvPicPr>
          <p:nvPr/>
        </p:nvPicPr>
        <p:blipFill>
          <a:blip r:embed="rId3"/>
          <a:stretch>
            <a:fillRect/>
          </a:stretch>
        </p:blipFill>
        <p:spPr>
          <a:xfrm>
            <a:off x="3738004" y="697767"/>
            <a:ext cx="7873950" cy="5246914"/>
          </a:xfrm>
          <a:prstGeom prst="rect">
            <a:avLst/>
          </a:prstGeom>
          <a:ln>
            <a:solidFill>
              <a:schemeClr val="tx1"/>
            </a:solidFill>
          </a:ln>
        </p:spPr>
      </p:pic>
    </p:spTree>
    <p:extLst>
      <p:ext uri="{BB962C8B-B14F-4D97-AF65-F5344CB8AC3E}">
        <p14:creationId xmlns:p14="http://schemas.microsoft.com/office/powerpoint/2010/main" val="342568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989A5C8-F4B9-4A54-BDF8-CDD1095C4CD1}"/>
              </a:ext>
            </a:extLst>
          </p:cNvPr>
          <p:cNvSpPr>
            <a:spLocks noGrp="1"/>
          </p:cNvSpPr>
          <p:nvPr>
            <p:ph type="subTitle" idx="1"/>
          </p:nvPr>
        </p:nvSpPr>
        <p:spPr>
          <a:xfrm>
            <a:off x="1518081" y="1643850"/>
            <a:ext cx="9144000" cy="415070"/>
          </a:xfrm>
        </p:spPr>
        <p:txBody>
          <a:bodyPr>
            <a:normAutofit lnSpcReduction="10000"/>
          </a:bodyPr>
          <a:lstStyle/>
          <a:p>
            <a:r>
              <a:rPr lang="en-US"/>
              <a:t>2024-2025 </a:t>
            </a:r>
            <a:r>
              <a:rPr lang="en-US" dirty="0"/>
              <a:t>Reminders</a:t>
            </a: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Agenda</a:t>
            </a:r>
          </a:p>
        </p:txBody>
      </p:sp>
      <p:sp>
        <p:nvSpPr>
          <p:cNvPr id="4" name="TextBox 3">
            <a:extLst>
              <a:ext uri="{FF2B5EF4-FFF2-40B4-BE49-F238E27FC236}">
                <a16:creationId xmlns:a16="http://schemas.microsoft.com/office/drawing/2014/main" id="{0F6DAD17-AD6B-474C-9795-9B151559AA5B}"/>
              </a:ext>
            </a:extLst>
          </p:cNvPr>
          <p:cNvSpPr txBox="1"/>
          <p:nvPr/>
        </p:nvSpPr>
        <p:spPr>
          <a:xfrm>
            <a:off x="1665102" y="2205738"/>
            <a:ext cx="8849957"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Recent state </a:t>
            </a:r>
            <a:r>
              <a:rPr lang="en-US" sz="2400" dirty="0">
                <a:solidFill>
                  <a:prstClr val="white"/>
                </a:solidFill>
                <a:latin typeface="Calibri" panose="020F0502020204030204"/>
              </a:rPr>
              <a:t>updates</a:t>
            </a:r>
          </a:p>
          <a:p>
            <a:pPr marL="742950" lvl="1" indent="-285750">
              <a:buFont typeface="Arial" panose="020B0604020202020204" pitchFamily="34" charset="0"/>
              <a:buChar char="•"/>
              <a:defRPr/>
            </a:pPr>
            <a:r>
              <a:rPr lang="en-US" sz="2400" dirty="0">
                <a:solidFill>
                  <a:prstClr val="white"/>
                </a:solidFill>
                <a:latin typeface="Calibri" panose="020F0502020204030204"/>
              </a:rPr>
              <a:t>Career Academy Participant</a:t>
            </a:r>
          </a:p>
          <a:p>
            <a:pPr marL="742950" lvl="1" indent="-285750">
              <a:buFont typeface="Arial" panose="020B0604020202020204" pitchFamily="34" charset="0"/>
              <a:buChar char="•"/>
              <a:defRPr/>
            </a:pPr>
            <a:r>
              <a:rPr lang="en-US" sz="2400" dirty="0">
                <a:solidFill>
                  <a:prstClr val="white"/>
                </a:solidFill>
                <a:latin typeface="Calibri" panose="020F0502020204030204"/>
              </a:rPr>
              <a:t>FTE, Dual Enrolled Course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Survey Troubleshooting pointers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Survey Edits Documentation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Upcoming </a:t>
            </a:r>
            <a:r>
              <a:rPr lang="en-US" sz="2400" dirty="0">
                <a:solidFill>
                  <a:prstClr val="white"/>
                </a:solidFill>
                <a:latin typeface="Calibri" panose="020F0502020204030204"/>
              </a:rPr>
              <a:t>updates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95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E2182-45EE-623A-0F21-4442A519184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EC0FDB2-B9F8-2537-72AF-EF9E00FF87DB}"/>
              </a:ext>
            </a:extLst>
          </p:cNvPr>
          <p:cNvSpPr txBox="1">
            <a:spLocks/>
          </p:cNvSpPr>
          <p:nvPr/>
        </p:nvSpPr>
        <p:spPr>
          <a:xfrm>
            <a:off x="-1" y="1514636"/>
            <a:ext cx="3374571"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800" dirty="0"/>
              <a:t>Survey Edits Documentation</a:t>
            </a:r>
          </a:p>
        </p:txBody>
      </p:sp>
      <p:sp>
        <p:nvSpPr>
          <p:cNvPr id="8" name="TextBox 7">
            <a:extLst>
              <a:ext uri="{FF2B5EF4-FFF2-40B4-BE49-F238E27FC236}">
                <a16:creationId xmlns:a16="http://schemas.microsoft.com/office/drawing/2014/main" id="{F0993FC3-48CC-7DE1-03C2-CE971393DB92}"/>
              </a:ext>
            </a:extLst>
          </p:cNvPr>
          <p:cNvSpPr txBox="1"/>
          <p:nvPr/>
        </p:nvSpPr>
        <p:spPr>
          <a:xfrm>
            <a:off x="106326" y="5811820"/>
            <a:ext cx="2955851" cy="461665"/>
          </a:xfrm>
          <a:prstGeom prst="rect">
            <a:avLst/>
          </a:prstGeom>
          <a:noFill/>
        </p:spPr>
        <p:txBody>
          <a:bodyPr wrap="square" rtlCol="0">
            <a:spAutoFit/>
          </a:bodyPr>
          <a:lstStyle/>
          <a:p>
            <a:r>
              <a:rPr lang="en-US" sz="1200" b="1">
                <a:solidFill>
                  <a:schemeClr val="bg1"/>
                </a:solidFill>
                <a:ea typeface="Open Sans" charset="0"/>
                <a:cs typeface="Open Sans" charset="0"/>
              </a:rPr>
              <a:t>https://skydoc.skyward.com/Default.aspx?MenuPath=WS*ST*TB*SC*CS*CS</a:t>
            </a:r>
            <a:endParaRPr lang="en-US" sz="1200" b="1" dirty="0">
              <a:solidFill>
                <a:schemeClr val="bg1"/>
              </a:solidFill>
              <a:ea typeface="Open Sans" charset="0"/>
              <a:cs typeface="Open Sans" charset="0"/>
            </a:endParaRPr>
          </a:p>
        </p:txBody>
      </p:sp>
      <p:pic>
        <p:nvPicPr>
          <p:cNvPr id="4" name="Picture 3">
            <a:extLst>
              <a:ext uri="{FF2B5EF4-FFF2-40B4-BE49-F238E27FC236}">
                <a16:creationId xmlns:a16="http://schemas.microsoft.com/office/drawing/2014/main" id="{53897EA9-E9BE-D3F1-159E-39ECA15CA79E}"/>
              </a:ext>
            </a:extLst>
          </p:cNvPr>
          <p:cNvPicPr>
            <a:picLocks noChangeAspect="1"/>
          </p:cNvPicPr>
          <p:nvPr/>
        </p:nvPicPr>
        <p:blipFill>
          <a:blip r:embed="rId3"/>
          <a:stretch>
            <a:fillRect/>
          </a:stretch>
        </p:blipFill>
        <p:spPr>
          <a:xfrm>
            <a:off x="3445601" y="2231571"/>
            <a:ext cx="8364243" cy="2645229"/>
          </a:xfrm>
          <a:prstGeom prst="rect">
            <a:avLst/>
          </a:prstGeom>
        </p:spPr>
      </p:pic>
      <p:sp>
        <p:nvSpPr>
          <p:cNvPr id="5" name="TextBox 4">
            <a:extLst>
              <a:ext uri="{FF2B5EF4-FFF2-40B4-BE49-F238E27FC236}">
                <a16:creationId xmlns:a16="http://schemas.microsoft.com/office/drawing/2014/main" id="{CBB8371D-6450-F1FA-A9C8-A70925FF1140}"/>
              </a:ext>
            </a:extLst>
          </p:cNvPr>
          <p:cNvSpPr txBox="1"/>
          <p:nvPr/>
        </p:nvSpPr>
        <p:spPr>
          <a:xfrm>
            <a:off x="3445601" y="698641"/>
            <a:ext cx="8364243" cy="923330"/>
          </a:xfrm>
          <a:prstGeom prst="rect">
            <a:avLst/>
          </a:prstGeom>
          <a:noFill/>
        </p:spPr>
        <p:txBody>
          <a:bodyPr wrap="square" rtlCol="0">
            <a:spAutoFit/>
          </a:bodyPr>
          <a:lstStyle/>
          <a:p>
            <a:r>
              <a:rPr lang="en-US" dirty="0"/>
              <a:t>This excel document has a tab for each form and identifies the edits that Skyward has programmed. It indicates if any DOE files need to be imported. It also provides areas to review to assist in resolving the edit.</a:t>
            </a:r>
          </a:p>
        </p:txBody>
      </p:sp>
    </p:spTree>
    <p:extLst>
      <p:ext uri="{BB962C8B-B14F-4D97-AF65-F5344CB8AC3E}">
        <p14:creationId xmlns:p14="http://schemas.microsoft.com/office/powerpoint/2010/main" val="1896468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043E7-1313-A9FE-83E9-AFBEC0DBF4E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B8D9784-49E6-BC9A-BC81-A2023E50C47E}"/>
              </a:ext>
            </a:extLst>
          </p:cNvPr>
          <p:cNvSpPr txBox="1">
            <a:spLocks/>
          </p:cNvSpPr>
          <p:nvPr/>
        </p:nvSpPr>
        <p:spPr>
          <a:xfrm>
            <a:off x="0" y="1611086"/>
            <a:ext cx="3015343" cy="23518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1600" dirty="0"/>
          </a:p>
        </p:txBody>
      </p:sp>
      <p:sp>
        <p:nvSpPr>
          <p:cNvPr id="4" name="TextBox 3">
            <a:extLst>
              <a:ext uri="{FF2B5EF4-FFF2-40B4-BE49-F238E27FC236}">
                <a16:creationId xmlns:a16="http://schemas.microsoft.com/office/drawing/2014/main" id="{474F82F9-F2EB-1F6E-5402-B1EEED0F9B84}"/>
              </a:ext>
            </a:extLst>
          </p:cNvPr>
          <p:cNvSpPr txBox="1"/>
          <p:nvPr/>
        </p:nvSpPr>
        <p:spPr>
          <a:xfrm>
            <a:off x="3708641" y="604049"/>
            <a:ext cx="7043057" cy="646331"/>
          </a:xfrm>
          <a:prstGeom prst="rect">
            <a:avLst/>
          </a:prstGeom>
          <a:noFill/>
        </p:spPr>
        <p:txBody>
          <a:bodyPr wrap="square" rtlCol="0">
            <a:spAutoFit/>
          </a:bodyPr>
          <a:lstStyle/>
          <a:p>
            <a:r>
              <a:rPr lang="en-US" dirty="0"/>
              <a:t>Example: Student is taking a vocational course with both course and section FEFP = 300 but Survey 2 is reporting it as 113.</a:t>
            </a:r>
          </a:p>
        </p:txBody>
      </p:sp>
      <p:pic>
        <p:nvPicPr>
          <p:cNvPr id="9" name="Picture 8">
            <a:extLst>
              <a:ext uri="{FF2B5EF4-FFF2-40B4-BE49-F238E27FC236}">
                <a16:creationId xmlns:a16="http://schemas.microsoft.com/office/drawing/2014/main" id="{1388B6EB-378B-57A0-947F-8C4B3E1C33D2}"/>
              </a:ext>
            </a:extLst>
          </p:cNvPr>
          <p:cNvPicPr>
            <a:picLocks noChangeAspect="1"/>
          </p:cNvPicPr>
          <p:nvPr/>
        </p:nvPicPr>
        <p:blipFill>
          <a:blip r:embed="rId3"/>
          <a:stretch>
            <a:fillRect/>
          </a:stretch>
        </p:blipFill>
        <p:spPr>
          <a:xfrm>
            <a:off x="3610421" y="1258869"/>
            <a:ext cx="7286179" cy="4369901"/>
          </a:xfrm>
          <a:prstGeom prst="rect">
            <a:avLst/>
          </a:prstGeom>
          <a:ln>
            <a:solidFill>
              <a:schemeClr val="tx1"/>
            </a:solidFill>
          </a:ln>
        </p:spPr>
      </p:pic>
      <p:sp>
        <p:nvSpPr>
          <p:cNvPr id="3" name="TextBox 2">
            <a:extLst>
              <a:ext uri="{FF2B5EF4-FFF2-40B4-BE49-F238E27FC236}">
                <a16:creationId xmlns:a16="http://schemas.microsoft.com/office/drawing/2014/main" id="{04468715-E8FB-017A-F887-8805A8E1DC74}"/>
              </a:ext>
            </a:extLst>
          </p:cNvPr>
          <p:cNvSpPr txBox="1"/>
          <p:nvPr/>
        </p:nvSpPr>
        <p:spPr>
          <a:xfrm>
            <a:off x="101600" y="4167449"/>
            <a:ext cx="3015343" cy="1077218"/>
          </a:xfrm>
          <a:prstGeom prst="rect">
            <a:avLst/>
          </a:prstGeom>
          <a:noFill/>
        </p:spPr>
        <p:txBody>
          <a:bodyPr wrap="square">
            <a:spAutoFit/>
          </a:bodyPr>
          <a:lstStyle/>
          <a:p>
            <a:r>
              <a:rPr lang="en-US" sz="1600" b="1" dirty="0">
                <a:solidFill>
                  <a:schemeClr val="bg1"/>
                </a:solidFill>
                <a:ea typeface="Open Sans" charset="0"/>
                <a:cs typeface="Open Sans" charset="0"/>
              </a:rPr>
              <a:t>WEB STUDENT MANAGEMENT &gt; OFFICE &gt; CURRENT SCHEDULING &gt; BUILD COURSE MASTER &gt; COURSE MASTER</a:t>
            </a:r>
          </a:p>
        </p:txBody>
      </p:sp>
    </p:spTree>
    <p:extLst>
      <p:ext uri="{BB962C8B-B14F-4D97-AF65-F5344CB8AC3E}">
        <p14:creationId xmlns:p14="http://schemas.microsoft.com/office/powerpoint/2010/main" val="228195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6C9DA-4E07-A19B-1885-3F2CEAF619D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831B759-1BB3-3C9C-B14C-0C1B985BA020}"/>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3200" dirty="0"/>
          </a:p>
          <a:p>
            <a:r>
              <a:rPr lang="en-US" sz="2600" dirty="0"/>
              <a:t>1. Verify the course FEFP value</a:t>
            </a:r>
          </a:p>
          <a:p>
            <a:endParaRPr lang="en-US" sz="1600" dirty="0"/>
          </a:p>
        </p:txBody>
      </p:sp>
      <p:sp>
        <p:nvSpPr>
          <p:cNvPr id="4" name="TextBox 3">
            <a:extLst>
              <a:ext uri="{FF2B5EF4-FFF2-40B4-BE49-F238E27FC236}">
                <a16:creationId xmlns:a16="http://schemas.microsoft.com/office/drawing/2014/main" id="{E6C620B5-4BF6-0B17-4328-7D8AA2BC5C84}"/>
              </a:ext>
            </a:extLst>
          </p:cNvPr>
          <p:cNvSpPr txBox="1"/>
          <p:nvPr/>
        </p:nvSpPr>
        <p:spPr>
          <a:xfrm>
            <a:off x="3708641" y="604049"/>
            <a:ext cx="7043057" cy="923330"/>
          </a:xfrm>
          <a:prstGeom prst="rect">
            <a:avLst/>
          </a:prstGeom>
          <a:noFill/>
        </p:spPr>
        <p:txBody>
          <a:bodyPr wrap="square" rtlCol="0">
            <a:spAutoFit/>
          </a:bodyPr>
          <a:lstStyle/>
          <a:p>
            <a:r>
              <a:rPr lang="en-US" dirty="0"/>
              <a:t>Example: Student is taking a course with FEFP = 300 but Survey 2 is reporting it as 113.</a:t>
            </a:r>
          </a:p>
          <a:p>
            <a:r>
              <a:rPr lang="en-US" dirty="0"/>
              <a:t>1. Verify the Course FEFP</a:t>
            </a:r>
          </a:p>
        </p:txBody>
      </p:sp>
      <p:pic>
        <p:nvPicPr>
          <p:cNvPr id="9" name="Picture 8">
            <a:extLst>
              <a:ext uri="{FF2B5EF4-FFF2-40B4-BE49-F238E27FC236}">
                <a16:creationId xmlns:a16="http://schemas.microsoft.com/office/drawing/2014/main" id="{576016F5-5854-581C-1E25-7FD68F22696E}"/>
              </a:ext>
            </a:extLst>
          </p:cNvPr>
          <p:cNvPicPr>
            <a:picLocks noChangeAspect="1"/>
          </p:cNvPicPr>
          <p:nvPr/>
        </p:nvPicPr>
        <p:blipFill>
          <a:blip r:embed="rId3"/>
          <a:stretch>
            <a:fillRect/>
          </a:stretch>
        </p:blipFill>
        <p:spPr>
          <a:xfrm>
            <a:off x="3525754" y="1657601"/>
            <a:ext cx="7687748" cy="4610743"/>
          </a:xfrm>
          <a:prstGeom prst="rect">
            <a:avLst/>
          </a:prstGeom>
          <a:ln>
            <a:solidFill>
              <a:schemeClr val="tx1"/>
            </a:solidFill>
          </a:ln>
        </p:spPr>
      </p:pic>
      <p:sp>
        <p:nvSpPr>
          <p:cNvPr id="3" name="TextBox 2">
            <a:extLst>
              <a:ext uri="{FF2B5EF4-FFF2-40B4-BE49-F238E27FC236}">
                <a16:creationId xmlns:a16="http://schemas.microsoft.com/office/drawing/2014/main" id="{B55F5126-E39C-77A7-0D90-45A0159DBCCD}"/>
              </a:ext>
            </a:extLst>
          </p:cNvPr>
          <p:cNvSpPr txBox="1"/>
          <p:nvPr/>
        </p:nvSpPr>
        <p:spPr>
          <a:xfrm>
            <a:off x="186566" y="4829795"/>
            <a:ext cx="2344967" cy="1169551"/>
          </a:xfrm>
          <a:prstGeom prst="rect">
            <a:avLst/>
          </a:prstGeom>
          <a:noFill/>
        </p:spPr>
        <p:txBody>
          <a:bodyPr wrap="square">
            <a:spAutoFit/>
          </a:bodyPr>
          <a:lstStyle/>
          <a:p>
            <a:r>
              <a:rPr lang="en-US" sz="1400" b="1" dirty="0">
                <a:solidFill>
                  <a:schemeClr val="bg1"/>
                </a:solidFill>
                <a:ea typeface="Open Sans" charset="0"/>
                <a:cs typeface="Open Sans" charset="0"/>
              </a:rPr>
              <a:t>WEB STUDENT MANAGEMENT &gt; OFFICE &gt; CURRENT SCHEDULING &gt; BUILD COURSE MASTER &gt; COURSE MASTER</a:t>
            </a:r>
          </a:p>
        </p:txBody>
      </p:sp>
    </p:spTree>
    <p:extLst>
      <p:ext uri="{BB962C8B-B14F-4D97-AF65-F5344CB8AC3E}">
        <p14:creationId xmlns:p14="http://schemas.microsoft.com/office/powerpoint/2010/main" val="2807002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F500C-5EE5-D88F-531F-EB9856CE18B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397EB8D-8E4A-1F10-3E02-FA80D1410549}"/>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3200" dirty="0"/>
          </a:p>
          <a:p>
            <a:r>
              <a:rPr lang="en-US" sz="2600" dirty="0"/>
              <a:t>2. Verify the course section FEFP value</a:t>
            </a:r>
          </a:p>
          <a:p>
            <a:endParaRPr lang="en-US" sz="1600" dirty="0"/>
          </a:p>
        </p:txBody>
      </p:sp>
      <p:sp>
        <p:nvSpPr>
          <p:cNvPr id="4" name="TextBox 3">
            <a:extLst>
              <a:ext uri="{FF2B5EF4-FFF2-40B4-BE49-F238E27FC236}">
                <a16:creationId xmlns:a16="http://schemas.microsoft.com/office/drawing/2014/main" id="{4402807A-1923-68A7-4539-67941016E421}"/>
              </a:ext>
            </a:extLst>
          </p:cNvPr>
          <p:cNvSpPr txBox="1"/>
          <p:nvPr/>
        </p:nvSpPr>
        <p:spPr>
          <a:xfrm>
            <a:off x="3708641" y="604049"/>
            <a:ext cx="7043057" cy="923330"/>
          </a:xfrm>
          <a:prstGeom prst="rect">
            <a:avLst/>
          </a:prstGeom>
          <a:noFill/>
        </p:spPr>
        <p:txBody>
          <a:bodyPr wrap="square" rtlCol="0">
            <a:spAutoFit/>
          </a:bodyPr>
          <a:lstStyle/>
          <a:p>
            <a:r>
              <a:rPr lang="en-US" dirty="0"/>
              <a:t>Example: Student is taking a course with FEFP = 300 but Survey 2 is reporting it as 113.</a:t>
            </a:r>
          </a:p>
          <a:p>
            <a:r>
              <a:rPr lang="en-US" dirty="0"/>
              <a:t>2. Verify the Course Section FEFP</a:t>
            </a:r>
          </a:p>
        </p:txBody>
      </p:sp>
      <p:pic>
        <p:nvPicPr>
          <p:cNvPr id="3" name="Picture 2">
            <a:extLst>
              <a:ext uri="{FF2B5EF4-FFF2-40B4-BE49-F238E27FC236}">
                <a16:creationId xmlns:a16="http://schemas.microsoft.com/office/drawing/2014/main" id="{F400F389-3A12-46D9-A79B-5D233CE37DBB}"/>
              </a:ext>
            </a:extLst>
          </p:cNvPr>
          <p:cNvPicPr>
            <a:picLocks noChangeAspect="1"/>
          </p:cNvPicPr>
          <p:nvPr/>
        </p:nvPicPr>
        <p:blipFill>
          <a:blip r:embed="rId3"/>
          <a:stretch>
            <a:fillRect/>
          </a:stretch>
        </p:blipFill>
        <p:spPr>
          <a:xfrm>
            <a:off x="3600468" y="1694569"/>
            <a:ext cx="7807761" cy="2184920"/>
          </a:xfrm>
          <a:prstGeom prst="rect">
            <a:avLst/>
          </a:prstGeom>
          <a:ln>
            <a:solidFill>
              <a:schemeClr val="tx1"/>
            </a:solidFill>
          </a:ln>
        </p:spPr>
      </p:pic>
      <p:sp>
        <p:nvSpPr>
          <p:cNvPr id="5" name="TextBox 4">
            <a:extLst>
              <a:ext uri="{FF2B5EF4-FFF2-40B4-BE49-F238E27FC236}">
                <a16:creationId xmlns:a16="http://schemas.microsoft.com/office/drawing/2014/main" id="{BFF7E0D1-3560-37DF-3BAD-EB4C70179F2B}"/>
              </a:ext>
            </a:extLst>
          </p:cNvPr>
          <p:cNvSpPr txBox="1"/>
          <p:nvPr/>
        </p:nvSpPr>
        <p:spPr>
          <a:xfrm>
            <a:off x="81491" y="4426634"/>
            <a:ext cx="2852359" cy="954107"/>
          </a:xfrm>
          <a:prstGeom prst="rect">
            <a:avLst/>
          </a:prstGeom>
          <a:noFill/>
        </p:spPr>
        <p:txBody>
          <a:bodyPr wrap="square">
            <a:spAutoFit/>
          </a:bodyPr>
          <a:lstStyle/>
          <a:p>
            <a:r>
              <a:rPr lang="en-US" sz="1400" b="1" dirty="0">
                <a:solidFill>
                  <a:schemeClr val="bg1"/>
                </a:solidFill>
                <a:ea typeface="Open Sans" charset="0"/>
                <a:cs typeface="Open Sans" charset="0"/>
              </a:rPr>
              <a:t>WEB STUDENT MANAGEMENT &gt; OFFICE &gt; CURRENT SCHEDULING &gt; BUILD COURSE MASTER &gt; COURSE MASTER</a:t>
            </a:r>
          </a:p>
        </p:txBody>
      </p:sp>
    </p:spTree>
    <p:extLst>
      <p:ext uri="{BB962C8B-B14F-4D97-AF65-F5344CB8AC3E}">
        <p14:creationId xmlns:p14="http://schemas.microsoft.com/office/powerpoint/2010/main" val="902284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F79D9-7A0D-039E-2179-CE576ABEE81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E21CAA9-D3CE-C100-EE7A-B84160F3E02F}"/>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2400" dirty="0"/>
          </a:p>
          <a:p>
            <a:r>
              <a:rPr lang="en-US" sz="2400" dirty="0"/>
              <a:t>3. Verify the student class section override FEFP value</a:t>
            </a:r>
          </a:p>
          <a:p>
            <a:endParaRPr lang="en-US" sz="1600" dirty="0"/>
          </a:p>
        </p:txBody>
      </p:sp>
      <p:sp>
        <p:nvSpPr>
          <p:cNvPr id="4" name="TextBox 3">
            <a:extLst>
              <a:ext uri="{FF2B5EF4-FFF2-40B4-BE49-F238E27FC236}">
                <a16:creationId xmlns:a16="http://schemas.microsoft.com/office/drawing/2014/main" id="{0D595426-B9D1-D024-BC42-89263D67F009}"/>
              </a:ext>
            </a:extLst>
          </p:cNvPr>
          <p:cNvSpPr txBox="1"/>
          <p:nvPr/>
        </p:nvSpPr>
        <p:spPr>
          <a:xfrm>
            <a:off x="3396343" y="604049"/>
            <a:ext cx="2220686" cy="2585323"/>
          </a:xfrm>
          <a:prstGeom prst="rect">
            <a:avLst/>
          </a:prstGeom>
          <a:noFill/>
        </p:spPr>
        <p:txBody>
          <a:bodyPr wrap="square" rtlCol="0">
            <a:spAutoFit/>
          </a:bodyPr>
          <a:lstStyle/>
          <a:p>
            <a:r>
              <a:rPr lang="en-US" dirty="0"/>
              <a:t>Example: Student is taking a course with FEFP = 300 but Survey 2 is reporting it as 113.</a:t>
            </a:r>
          </a:p>
          <a:p>
            <a:endParaRPr lang="en-US" dirty="0"/>
          </a:p>
          <a:p>
            <a:r>
              <a:rPr lang="en-US" dirty="0"/>
              <a:t>3. Verify the student class section override FEFP value</a:t>
            </a:r>
          </a:p>
        </p:txBody>
      </p:sp>
      <p:pic>
        <p:nvPicPr>
          <p:cNvPr id="5" name="Picture 4">
            <a:extLst>
              <a:ext uri="{FF2B5EF4-FFF2-40B4-BE49-F238E27FC236}">
                <a16:creationId xmlns:a16="http://schemas.microsoft.com/office/drawing/2014/main" id="{BA05A139-7DE7-7972-2D0A-0D2A638C6EF2}"/>
              </a:ext>
            </a:extLst>
          </p:cNvPr>
          <p:cNvPicPr>
            <a:picLocks noChangeAspect="1"/>
          </p:cNvPicPr>
          <p:nvPr/>
        </p:nvPicPr>
        <p:blipFill>
          <a:blip r:embed="rId3"/>
          <a:stretch>
            <a:fillRect/>
          </a:stretch>
        </p:blipFill>
        <p:spPr>
          <a:xfrm>
            <a:off x="6249791" y="358028"/>
            <a:ext cx="5242547" cy="5501438"/>
          </a:xfrm>
          <a:prstGeom prst="rect">
            <a:avLst/>
          </a:prstGeom>
          <a:ln>
            <a:solidFill>
              <a:schemeClr val="tx1"/>
            </a:solidFill>
          </a:ln>
        </p:spPr>
      </p:pic>
      <p:sp>
        <p:nvSpPr>
          <p:cNvPr id="3" name="TextBox 2">
            <a:extLst>
              <a:ext uri="{FF2B5EF4-FFF2-40B4-BE49-F238E27FC236}">
                <a16:creationId xmlns:a16="http://schemas.microsoft.com/office/drawing/2014/main" id="{3FA28F3E-E8FF-353F-F211-AF99903312C5}"/>
              </a:ext>
            </a:extLst>
          </p:cNvPr>
          <p:cNvSpPr txBox="1"/>
          <p:nvPr/>
        </p:nvSpPr>
        <p:spPr>
          <a:xfrm>
            <a:off x="0" y="4877582"/>
            <a:ext cx="3015343" cy="738664"/>
          </a:xfrm>
          <a:prstGeom prst="rect">
            <a:avLst/>
          </a:prstGeom>
          <a:noFill/>
        </p:spPr>
        <p:txBody>
          <a:bodyPr wrap="square">
            <a:spAutoFit/>
          </a:bodyPr>
          <a:lstStyle/>
          <a:p>
            <a:r>
              <a:rPr lang="en-US" sz="1400" b="1" dirty="0">
                <a:solidFill>
                  <a:schemeClr val="bg1"/>
                </a:solidFill>
                <a:ea typeface="Open Sans" charset="0"/>
                <a:cs typeface="Open Sans" charset="0"/>
              </a:rPr>
              <a:t>WEB STUDENT MANAGEMENT &gt; STUDENTS &gt; STUDENT PROFILE &gt; SCHEDULING TAB</a:t>
            </a:r>
          </a:p>
        </p:txBody>
      </p:sp>
    </p:spTree>
    <p:extLst>
      <p:ext uri="{BB962C8B-B14F-4D97-AF65-F5344CB8AC3E}">
        <p14:creationId xmlns:p14="http://schemas.microsoft.com/office/powerpoint/2010/main" val="149151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8A444-CC2E-9725-1344-18917B5B184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C0EC747-69A2-4A17-19D7-E8BFEAF69BB0}"/>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2400" dirty="0"/>
          </a:p>
          <a:p>
            <a:r>
              <a:rPr lang="en-US" sz="2400" dirty="0"/>
              <a:t>3. Verify the student ESE cost factor</a:t>
            </a:r>
          </a:p>
          <a:p>
            <a:endParaRPr lang="en-US" sz="1600" dirty="0"/>
          </a:p>
        </p:txBody>
      </p:sp>
      <p:sp>
        <p:nvSpPr>
          <p:cNvPr id="4" name="TextBox 3">
            <a:extLst>
              <a:ext uri="{FF2B5EF4-FFF2-40B4-BE49-F238E27FC236}">
                <a16:creationId xmlns:a16="http://schemas.microsoft.com/office/drawing/2014/main" id="{AA482318-F8C5-78AB-A7F9-181F6F52F711}"/>
              </a:ext>
            </a:extLst>
          </p:cNvPr>
          <p:cNvSpPr txBox="1"/>
          <p:nvPr/>
        </p:nvSpPr>
        <p:spPr>
          <a:xfrm>
            <a:off x="3396343" y="604049"/>
            <a:ext cx="7957457" cy="923330"/>
          </a:xfrm>
          <a:prstGeom prst="rect">
            <a:avLst/>
          </a:prstGeom>
          <a:noFill/>
        </p:spPr>
        <p:txBody>
          <a:bodyPr wrap="square" rtlCol="0">
            <a:spAutoFit/>
          </a:bodyPr>
          <a:lstStyle/>
          <a:p>
            <a:r>
              <a:rPr lang="en-US" dirty="0"/>
              <a:t>Example: Student is taking a course with FEFP = 300 but Survey 2 is reporting it as 113.</a:t>
            </a:r>
          </a:p>
          <a:p>
            <a:r>
              <a:rPr lang="en-US" dirty="0"/>
              <a:t>3. Verify the student ESE Cost Factor value. </a:t>
            </a:r>
          </a:p>
        </p:txBody>
      </p:sp>
      <p:pic>
        <p:nvPicPr>
          <p:cNvPr id="3" name="Picture 2">
            <a:extLst>
              <a:ext uri="{FF2B5EF4-FFF2-40B4-BE49-F238E27FC236}">
                <a16:creationId xmlns:a16="http://schemas.microsoft.com/office/drawing/2014/main" id="{1785CEE2-240F-9497-3E2A-BD943F91CBA3}"/>
              </a:ext>
            </a:extLst>
          </p:cNvPr>
          <p:cNvPicPr>
            <a:picLocks noChangeAspect="1"/>
          </p:cNvPicPr>
          <p:nvPr/>
        </p:nvPicPr>
        <p:blipFill>
          <a:blip r:embed="rId3"/>
          <a:stretch>
            <a:fillRect/>
          </a:stretch>
        </p:blipFill>
        <p:spPr>
          <a:xfrm>
            <a:off x="3493825" y="1799997"/>
            <a:ext cx="7011378" cy="3258005"/>
          </a:xfrm>
          <a:prstGeom prst="rect">
            <a:avLst/>
          </a:prstGeom>
          <a:ln>
            <a:solidFill>
              <a:schemeClr val="tx1"/>
            </a:solidFill>
          </a:ln>
        </p:spPr>
      </p:pic>
      <p:sp>
        <p:nvSpPr>
          <p:cNvPr id="2" name="TextBox 1">
            <a:extLst>
              <a:ext uri="{FF2B5EF4-FFF2-40B4-BE49-F238E27FC236}">
                <a16:creationId xmlns:a16="http://schemas.microsoft.com/office/drawing/2014/main" id="{21FAAD64-642A-335E-C946-B882ADD30729}"/>
              </a:ext>
            </a:extLst>
          </p:cNvPr>
          <p:cNvSpPr txBox="1"/>
          <p:nvPr/>
        </p:nvSpPr>
        <p:spPr>
          <a:xfrm>
            <a:off x="118533" y="4715933"/>
            <a:ext cx="2142067" cy="954107"/>
          </a:xfrm>
          <a:prstGeom prst="rect">
            <a:avLst/>
          </a:prstGeom>
          <a:noFill/>
        </p:spPr>
        <p:txBody>
          <a:bodyPr wrap="square" rtlCol="0">
            <a:spAutoFit/>
          </a:bodyPr>
          <a:lstStyle/>
          <a:p>
            <a:r>
              <a:rPr lang="en-US" sz="1400" b="1" dirty="0">
                <a:solidFill>
                  <a:schemeClr val="bg1"/>
                </a:solidFill>
                <a:ea typeface="Open Sans" charset="0"/>
                <a:cs typeface="Open Sans" charset="0"/>
              </a:rPr>
              <a:t>Web Student Management &gt; Students &gt; Student Profile &gt; ESE – Cost Factor</a:t>
            </a:r>
          </a:p>
        </p:txBody>
      </p:sp>
    </p:spTree>
    <p:extLst>
      <p:ext uri="{BB962C8B-B14F-4D97-AF65-F5344CB8AC3E}">
        <p14:creationId xmlns:p14="http://schemas.microsoft.com/office/powerpoint/2010/main" val="3601088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A203A-AE3A-7D4C-7E35-B4783C5BD1D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0DA12E1-A62A-A6D7-C1C0-3894EE9AA9C7}"/>
              </a:ext>
            </a:extLst>
          </p:cNvPr>
          <p:cNvSpPr txBox="1">
            <a:spLocks/>
          </p:cNvSpPr>
          <p:nvPr/>
        </p:nvSpPr>
        <p:spPr>
          <a:xfrm>
            <a:off x="0" y="1611086"/>
            <a:ext cx="3015343" cy="2351887"/>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2400" dirty="0"/>
          </a:p>
          <a:p>
            <a:r>
              <a:rPr lang="en-US" sz="2400" dirty="0"/>
              <a:t>4. FEFP Hierarchy based on FEFP Rank</a:t>
            </a:r>
          </a:p>
          <a:p>
            <a:endParaRPr lang="en-US" sz="2400" dirty="0"/>
          </a:p>
          <a:p>
            <a:r>
              <a:rPr lang="en-US" sz="2400" dirty="0"/>
              <a:t>It is reporting as 113 based on the student’s ESE Cost Factor because a 113 FEFP ranks higher than the 300 FEFP rank value.</a:t>
            </a:r>
          </a:p>
          <a:p>
            <a:endParaRPr lang="en-US" sz="1600" dirty="0"/>
          </a:p>
        </p:txBody>
      </p:sp>
      <p:sp>
        <p:nvSpPr>
          <p:cNvPr id="4" name="TextBox 3">
            <a:extLst>
              <a:ext uri="{FF2B5EF4-FFF2-40B4-BE49-F238E27FC236}">
                <a16:creationId xmlns:a16="http://schemas.microsoft.com/office/drawing/2014/main" id="{A969DE4C-F30A-DFA3-88F5-550289389696}"/>
              </a:ext>
            </a:extLst>
          </p:cNvPr>
          <p:cNvSpPr txBox="1"/>
          <p:nvPr/>
        </p:nvSpPr>
        <p:spPr>
          <a:xfrm>
            <a:off x="3396343" y="604049"/>
            <a:ext cx="7957457" cy="1477328"/>
          </a:xfrm>
          <a:prstGeom prst="rect">
            <a:avLst/>
          </a:prstGeom>
          <a:noFill/>
        </p:spPr>
        <p:txBody>
          <a:bodyPr wrap="square" rtlCol="0">
            <a:spAutoFit/>
          </a:bodyPr>
          <a:lstStyle/>
          <a:p>
            <a:r>
              <a:rPr lang="en-US" dirty="0"/>
              <a:t>Example: Student is taking a course with FEFP = 300 but Survey 2 is reporting it as 113.  </a:t>
            </a:r>
          </a:p>
          <a:p>
            <a:r>
              <a:rPr lang="en-US" dirty="0"/>
              <a:t>3. Verify the FEFP Rank – this is a Skyward field used to determine the hierarchy for reporting the FEFP value. Changing the rank values could negatively impact your reporting so always check with Skyward before changing the rank values.</a:t>
            </a:r>
          </a:p>
        </p:txBody>
      </p:sp>
      <p:pic>
        <p:nvPicPr>
          <p:cNvPr id="8" name="Picture 7">
            <a:extLst>
              <a:ext uri="{FF2B5EF4-FFF2-40B4-BE49-F238E27FC236}">
                <a16:creationId xmlns:a16="http://schemas.microsoft.com/office/drawing/2014/main" id="{DFA1CFA4-B2A8-320F-26D7-1DDC34D5F4CB}"/>
              </a:ext>
            </a:extLst>
          </p:cNvPr>
          <p:cNvPicPr>
            <a:picLocks noChangeAspect="1"/>
          </p:cNvPicPr>
          <p:nvPr/>
        </p:nvPicPr>
        <p:blipFill>
          <a:blip r:embed="rId3"/>
          <a:stretch>
            <a:fillRect/>
          </a:stretch>
        </p:blipFill>
        <p:spPr>
          <a:xfrm>
            <a:off x="3499897" y="2209150"/>
            <a:ext cx="7750348" cy="3507646"/>
          </a:xfrm>
          <a:prstGeom prst="rect">
            <a:avLst/>
          </a:prstGeom>
          <a:ln>
            <a:solidFill>
              <a:schemeClr val="tx1"/>
            </a:solidFill>
          </a:ln>
        </p:spPr>
      </p:pic>
    </p:spTree>
    <p:extLst>
      <p:ext uri="{BB962C8B-B14F-4D97-AF65-F5344CB8AC3E}">
        <p14:creationId xmlns:p14="http://schemas.microsoft.com/office/powerpoint/2010/main" val="247115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DFE8A-4600-BA56-FC6A-56552DEFF0D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E819622-6EED-70EF-E246-495CFF42EDE6}"/>
              </a:ext>
            </a:extLst>
          </p:cNvPr>
          <p:cNvSpPr txBox="1">
            <a:spLocks/>
          </p:cNvSpPr>
          <p:nvPr/>
        </p:nvSpPr>
        <p:spPr>
          <a:xfrm>
            <a:off x="0" y="1611086"/>
            <a:ext cx="3015343" cy="23518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endParaRPr lang="en-US" sz="2400" dirty="0"/>
          </a:p>
          <a:p>
            <a:endParaRPr lang="en-US" sz="1600" dirty="0"/>
          </a:p>
        </p:txBody>
      </p:sp>
      <p:pic>
        <p:nvPicPr>
          <p:cNvPr id="3" name="Picture 2">
            <a:extLst>
              <a:ext uri="{FF2B5EF4-FFF2-40B4-BE49-F238E27FC236}">
                <a16:creationId xmlns:a16="http://schemas.microsoft.com/office/drawing/2014/main" id="{55FFF4A5-3B6C-4A99-7746-E2B849E3CA14}"/>
              </a:ext>
            </a:extLst>
          </p:cNvPr>
          <p:cNvPicPr>
            <a:picLocks noChangeAspect="1"/>
          </p:cNvPicPr>
          <p:nvPr/>
        </p:nvPicPr>
        <p:blipFill>
          <a:blip r:embed="rId3"/>
          <a:stretch>
            <a:fillRect/>
          </a:stretch>
        </p:blipFill>
        <p:spPr>
          <a:xfrm>
            <a:off x="3416993" y="1379713"/>
            <a:ext cx="8191047" cy="1877887"/>
          </a:xfrm>
          <a:prstGeom prst="rect">
            <a:avLst/>
          </a:prstGeom>
          <a:ln>
            <a:solidFill>
              <a:schemeClr val="tx1"/>
            </a:solidFill>
          </a:ln>
        </p:spPr>
      </p:pic>
    </p:spTree>
    <p:extLst>
      <p:ext uri="{BB962C8B-B14F-4D97-AF65-F5344CB8AC3E}">
        <p14:creationId xmlns:p14="http://schemas.microsoft.com/office/powerpoint/2010/main" val="3628310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CB5F0-F016-258F-9BC0-065FC1567C9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23BF3DB-578A-7859-9112-83A06ABC84AE}"/>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1. Check for overrides</a:t>
            </a:r>
            <a:endParaRPr lang="en-US" sz="2400" dirty="0"/>
          </a:p>
          <a:p>
            <a:endParaRPr lang="en-US" sz="1600" dirty="0"/>
          </a:p>
        </p:txBody>
      </p:sp>
      <p:pic>
        <p:nvPicPr>
          <p:cNvPr id="4" name="Picture 3">
            <a:extLst>
              <a:ext uri="{FF2B5EF4-FFF2-40B4-BE49-F238E27FC236}">
                <a16:creationId xmlns:a16="http://schemas.microsoft.com/office/drawing/2014/main" id="{A82FBDFC-0D66-DE3C-D002-98FA6003B6CE}"/>
              </a:ext>
            </a:extLst>
          </p:cNvPr>
          <p:cNvPicPr>
            <a:picLocks noChangeAspect="1"/>
          </p:cNvPicPr>
          <p:nvPr/>
        </p:nvPicPr>
        <p:blipFill>
          <a:blip r:embed="rId3"/>
          <a:stretch>
            <a:fillRect/>
          </a:stretch>
        </p:blipFill>
        <p:spPr>
          <a:xfrm>
            <a:off x="3694898" y="1333878"/>
            <a:ext cx="8030256" cy="3347000"/>
          </a:xfrm>
          <a:prstGeom prst="rect">
            <a:avLst/>
          </a:prstGeom>
          <a:ln>
            <a:solidFill>
              <a:schemeClr val="tx1"/>
            </a:solidFill>
          </a:ln>
        </p:spPr>
      </p:pic>
      <p:sp>
        <p:nvSpPr>
          <p:cNvPr id="8" name="TextBox 7">
            <a:extLst>
              <a:ext uri="{FF2B5EF4-FFF2-40B4-BE49-F238E27FC236}">
                <a16:creationId xmlns:a16="http://schemas.microsoft.com/office/drawing/2014/main" id="{CDB17178-EAA1-1D86-B11E-21EB43772458}"/>
              </a:ext>
            </a:extLst>
          </p:cNvPr>
          <p:cNvSpPr txBox="1"/>
          <p:nvPr/>
        </p:nvSpPr>
        <p:spPr>
          <a:xfrm>
            <a:off x="3694898" y="555584"/>
            <a:ext cx="7940232" cy="646331"/>
          </a:xfrm>
          <a:prstGeom prst="rect">
            <a:avLst/>
          </a:prstGeom>
          <a:noFill/>
        </p:spPr>
        <p:txBody>
          <a:bodyPr wrap="square" rtlCol="0">
            <a:spAutoFit/>
          </a:bodyPr>
          <a:lstStyle/>
          <a:p>
            <a:r>
              <a:rPr lang="en-US" dirty="0"/>
              <a:t>Check to see if class meeting time override is enabled on the section.  If yes, verify the times on the class meet.</a:t>
            </a:r>
          </a:p>
        </p:txBody>
      </p:sp>
      <p:sp>
        <p:nvSpPr>
          <p:cNvPr id="10" name="TextBox 9">
            <a:extLst>
              <a:ext uri="{FF2B5EF4-FFF2-40B4-BE49-F238E27FC236}">
                <a16:creationId xmlns:a16="http://schemas.microsoft.com/office/drawing/2014/main" id="{E5050322-AE41-191C-38ED-F4270FCCEFF3}"/>
              </a:ext>
            </a:extLst>
          </p:cNvPr>
          <p:cNvSpPr txBox="1"/>
          <p:nvPr/>
        </p:nvSpPr>
        <p:spPr>
          <a:xfrm>
            <a:off x="0" y="4923748"/>
            <a:ext cx="2916820" cy="1200329"/>
          </a:xfrm>
          <a:prstGeom prst="rect">
            <a:avLst/>
          </a:prstGeom>
          <a:noFill/>
        </p:spPr>
        <p:txBody>
          <a:bodyPr wrap="square">
            <a:spAutoFit/>
          </a:bodyPr>
          <a:lstStyle/>
          <a:p>
            <a:r>
              <a:rPr lang="en-US" sz="1800" b="1" dirty="0">
                <a:solidFill>
                  <a:schemeClr val="bg1"/>
                </a:solidFill>
                <a:ea typeface="Open Sans" charset="0"/>
                <a:cs typeface="Open Sans" charset="0"/>
              </a:rPr>
              <a:t>Web Student Management &gt; Office &gt; Current Scheduling &gt; Build Course Master &gt; Course Master – edit section</a:t>
            </a:r>
          </a:p>
        </p:txBody>
      </p:sp>
    </p:spTree>
    <p:extLst>
      <p:ext uri="{BB962C8B-B14F-4D97-AF65-F5344CB8AC3E}">
        <p14:creationId xmlns:p14="http://schemas.microsoft.com/office/powerpoint/2010/main" val="2817071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DBCB7-21AC-7057-9495-C3268655FFE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2C73F8E-3B0D-48D9-3680-D4E5B23B1BE3}"/>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1. Check for overrides</a:t>
            </a:r>
            <a:endParaRPr lang="en-US" sz="2400" dirty="0"/>
          </a:p>
          <a:p>
            <a:endParaRPr lang="en-US" sz="1600" dirty="0"/>
          </a:p>
        </p:txBody>
      </p:sp>
      <p:sp>
        <p:nvSpPr>
          <p:cNvPr id="8" name="TextBox 7">
            <a:extLst>
              <a:ext uri="{FF2B5EF4-FFF2-40B4-BE49-F238E27FC236}">
                <a16:creationId xmlns:a16="http://schemas.microsoft.com/office/drawing/2014/main" id="{A78CCF2D-6B41-322D-EEE3-D798C6BCE816}"/>
              </a:ext>
            </a:extLst>
          </p:cNvPr>
          <p:cNvSpPr txBox="1"/>
          <p:nvPr/>
        </p:nvSpPr>
        <p:spPr>
          <a:xfrm>
            <a:off x="3694898" y="555584"/>
            <a:ext cx="7940232" cy="646331"/>
          </a:xfrm>
          <a:prstGeom prst="rect">
            <a:avLst/>
          </a:prstGeom>
          <a:noFill/>
        </p:spPr>
        <p:txBody>
          <a:bodyPr wrap="square" rtlCol="0">
            <a:spAutoFit/>
          </a:bodyPr>
          <a:lstStyle/>
          <a:p>
            <a:r>
              <a:rPr lang="en-US" dirty="0"/>
              <a:t>If class meeting time override is enabled on the section, verify the times on the class meet.</a:t>
            </a:r>
          </a:p>
        </p:txBody>
      </p:sp>
      <p:pic>
        <p:nvPicPr>
          <p:cNvPr id="3" name="Picture 2">
            <a:extLst>
              <a:ext uri="{FF2B5EF4-FFF2-40B4-BE49-F238E27FC236}">
                <a16:creationId xmlns:a16="http://schemas.microsoft.com/office/drawing/2014/main" id="{EE5A1C95-24BB-858C-493A-2F496F612C3D}"/>
              </a:ext>
            </a:extLst>
          </p:cNvPr>
          <p:cNvPicPr>
            <a:picLocks noChangeAspect="1"/>
          </p:cNvPicPr>
          <p:nvPr/>
        </p:nvPicPr>
        <p:blipFill>
          <a:blip r:embed="rId3"/>
          <a:stretch>
            <a:fillRect/>
          </a:stretch>
        </p:blipFill>
        <p:spPr>
          <a:xfrm>
            <a:off x="3694898" y="1357771"/>
            <a:ext cx="5876782" cy="4944645"/>
          </a:xfrm>
          <a:prstGeom prst="rect">
            <a:avLst/>
          </a:prstGeom>
          <a:ln>
            <a:solidFill>
              <a:schemeClr val="tx1"/>
            </a:solidFill>
          </a:ln>
        </p:spPr>
      </p:pic>
      <p:sp>
        <p:nvSpPr>
          <p:cNvPr id="7" name="TextBox 6">
            <a:extLst>
              <a:ext uri="{FF2B5EF4-FFF2-40B4-BE49-F238E27FC236}">
                <a16:creationId xmlns:a16="http://schemas.microsoft.com/office/drawing/2014/main" id="{408474F0-46C4-A8C8-8EA2-2DDBCC1D2FBF}"/>
              </a:ext>
            </a:extLst>
          </p:cNvPr>
          <p:cNvSpPr txBox="1"/>
          <p:nvPr/>
        </p:nvSpPr>
        <p:spPr>
          <a:xfrm>
            <a:off x="135233" y="4281714"/>
            <a:ext cx="2744875" cy="1477328"/>
          </a:xfrm>
          <a:prstGeom prst="rect">
            <a:avLst/>
          </a:prstGeom>
          <a:noFill/>
        </p:spPr>
        <p:txBody>
          <a:bodyPr wrap="square">
            <a:spAutoFit/>
          </a:bodyPr>
          <a:lstStyle/>
          <a:p>
            <a:r>
              <a:rPr lang="en-US" sz="1800" b="1" dirty="0">
                <a:solidFill>
                  <a:schemeClr val="bg1"/>
                </a:solidFill>
                <a:ea typeface="Open Sans" charset="0"/>
                <a:cs typeface="Open Sans" charset="0"/>
              </a:rPr>
              <a:t>Web Student Management &gt; </a:t>
            </a:r>
            <a:r>
              <a:rPr lang="en-US" b="1" dirty="0">
                <a:solidFill>
                  <a:schemeClr val="bg1"/>
                </a:solidFill>
                <a:ea typeface="Open Sans" charset="0"/>
                <a:cs typeface="Open Sans" charset="0"/>
              </a:rPr>
              <a:t>Office &gt; Current Scheduling &gt; Course Master &gt; Course Master – edit class meet</a:t>
            </a:r>
            <a:endParaRPr lang="en-US" sz="1800" b="1" dirty="0">
              <a:solidFill>
                <a:schemeClr val="bg1"/>
              </a:solidFill>
              <a:ea typeface="Open Sans" charset="0"/>
              <a:cs typeface="Open Sans" charset="0"/>
            </a:endParaRPr>
          </a:p>
        </p:txBody>
      </p:sp>
    </p:spTree>
    <p:extLst>
      <p:ext uri="{BB962C8B-B14F-4D97-AF65-F5344CB8AC3E}">
        <p14:creationId xmlns:p14="http://schemas.microsoft.com/office/powerpoint/2010/main" val="91659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Recent Updates</a:t>
            </a:r>
          </a:p>
        </p:txBody>
      </p:sp>
      <p:sp>
        <p:nvSpPr>
          <p:cNvPr id="4" name="TextBox 3">
            <a:extLst>
              <a:ext uri="{FF2B5EF4-FFF2-40B4-BE49-F238E27FC236}">
                <a16:creationId xmlns:a16="http://schemas.microsoft.com/office/drawing/2014/main" id="{0F6DAD17-AD6B-474C-9795-9B151559AA5B}"/>
              </a:ext>
            </a:extLst>
          </p:cNvPr>
          <p:cNvSpPr txBox="1"/>
          <p:nvPr/>
        </p:nvSpPr>
        <p:spPr>
          <a:xfrm>
            <a:off x="1018986" y="2228671"/>
            <a:ext cx="8849957"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5953134 - The CTE Career Academy Participant field was enabled on the Mass Add Special Programs utility.</a:t>
            </a:r>
          </a:p>
        </p:txBody>
      </p:sp>
    </p:spTree>
    <p:extLst>
      <p:ext uri="{BB962C8B-B14F-4D97-AF65-F5344CB8AC3E}">
        <p14:creationId xmlns:p14="http://schemas.microsoft.com/office/powerpoint/2010/main" val="776686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AD5E1-C151-BC09-C22E-9E1017F50B7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0F3B24B-18C7-9525-73F6-883586F688E6}"/>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1. Check for overrides</a:t>
            </a:r>
            <a:endParaRPr lang="en-US" sz="2400" dirty="0"/>
          </a:p>
          <a:p>
            <a:endParaRPr lang="en-US" sz="1600" dirty="0"/>
          </a:p>
        </p:txBody>
      </p:sp>
      <p:sp>
        <p:nvSpPr>
          <p:cNvPr id="8" name="TextBox 7">
            <a:extLst>
              <a:ext uri="{FF2B5EF4-FFF2-40B4-BE49-F238E27FC236}">
                <a16:creationId xmlns:a16="http://schemas.microsoft.com/office/drawing/2014/main" id="{3C09FB0E-8A58-51AF-92C3-7ACD33D181EA}"/>
              </a:ext>
            </a:extLst>
          </p:cNvPr>
          <p:cNvSpPr txBox="1"/>
          <p:nvPr/>
        </p:nvSpPr>
        <p:spPr>
          <a:xfrm>
            <a:off x="3694898" y="555584"/>
            <a:ext cx="7940232" cy="646331"/>
          </a:xfrm>
          <a:prstGeom prst="rect">
            <a:avLst/>
          </a:prstGeom>
          <a:noFill/>
        </p:spPr>
        <p:txBody>
          <a:bodyPr wrap="square" rtlCol="0">
            <a:spAutoFit/>
          </a:bodyPr>
          <a:lstStyle/>
          <a:p>
            <a:r>
              <a:rPr lang="en-US" dirty="0"/>
              <a:t>Check if the override on the class section in Florida State Specific has minutes.  If yes we pull minutes from here.</a:t>
            </a:r>
          </a:p>
        </p:txBody>
      </p:sp>
      <p:pic>
        <p:nvPicPr>
          <p:cNvPr id="4" name="Picture 3">
            <a:extLst>
              <a:ext uri="{FF2B5EF4-FFF2-40B4-BE49-F238E27FC236}">
                <a16:creationId xmlns:a16="http://schemas.microsoft.com/office/drawing/2014/main" id="{C5E45B26-FC09-DA1B-B597-1B59F714C0EF}"/>
              </a:ext>
            </a:extLst>
          </p:cNvPr>
          <p:cNvPicPr>
            <a:picLocks noChangeAspect="1"/>
          </p:cNvPicPr>
          <p:nvPr/>
        </p:nvPicPr>
        <p:blipFill>
          <a:blip r:embed="rId3"/>
          <a:stretch>
            <a:fillRect/>
          </a:stretch>
        </p:blipFill>
        <p:spPr>
          <a:xfrm>
            <a:off x="3461024" y="1652434"/>
            <a:ext cx="8407980" cy="2310539"/>
          </a:xfrm>
          <a:prstGeom prst="rect">
            <a:avLst/>
          </a:prstGeom>
          <a:ln>
            <a:solidFill>
              <a:schemeClr val="tx1"/>
            </a:solidFill>
          </a:ln>
        </p:spPr>
      </p:pic>
      <p:sp>
        <p:nvSpPr>
          <p:cNvPr id="7" name="TextBox 6">
            <a:extLst>
              <a:ext uri="{FF2B5EF4-FFF2-40B4-BE49-F238E27FC236}">
                <a16:creationId xmlns:a16="http://schemas.microsoft.com/office/drawing/2014/main" id="{00F77D9C-DA03-7389-FA11-B1D7D004FB00}"/>
              </a:ext>
            </a:extLst>
          </p:cNvPr>
          <p:cNvSpPr txBox="1"/>
          <p:nvPr/>
        </p:nvSpPr>
        <p:spPr>
          <a:xfrm>
            <a:off x="0" y="4511283"/>
            <a:ext cx="2905384" cy="1200329"/>
          </a:xfrm>
          <a:prstGeom prst="rect">
            <a:avLst/>
          </a:prstGeom>
          <a:noFill/>
        </p:spPr>
        <p:txBody>
          <a:bodyPr wrap="square">
            <a:spAutoFit/>
          </a:bodyPr>
          <a:lstStyle/>
          <a:p>
            <a:r>
              <a:rPr lang="en-US" sz="1800" b="1" dirty="0">
                <a:solidFill>
                  <a:schemeClr val="bg1"/>
                </a:solidFill>
                <a:ea typeface="Open Sans" charset="0"/>
                <a:cs typeface="Open Sans" charset="0"/>
              </a:rPr>
              <a:t>Web Student Management &gt; Office &gt; Current Scheduling &gt; Course Master &gt; Course Master – edit section</a:t>
            </a:r>
          </a:p>
        </p:txBody>
      </p:sp>
    </p:spTree>
    <p:extLst>
      <p:ext uri="{BB962C8B-B14F-4D97-AF65-F5344CB8AC3E}">
        <p14:creationId xmlns:p14="http://schemas.microsoft.com/office/powerpoint/2010/main" val="3732855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2CA86-E8D0-FC90-F6A4-E18E522578E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DC061BA-CE56-72DE-430F-1AE0D0BA2174}"/>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1. Check for overrides</a:t>
            </a:r>
            <a:endParaRPr lang="en-US" sz="2400" dirty="0"/>
          </a:p>
          <a:p>
            <a:endParaRPr lang="en-US" sz="1600" dirty="0"/>
          </a:p>
        </p:txBody>
      </p:sp>
      <p:sp>
        <p:nvSpPr>
          <p:cNvPr id="8" name="TextBox 7">
            <a:extLst>
              <a:ext uri="{FF2B5EF4-FFF2-40B4-BE49-F238E27FC236}">
                <a16:creationId xmlns:a16="http://schemas.microsoft.com/office/drawing/2014/main" id="{EFBE6123-ABD8-308E-61F2-EBC11A5D1DE4}"/>
              </a:ext>
            </a:extLst>
          </p:cNvPr>
          <p:cNvSpPr txBox="1"/>
          <p:nvPr/>
        </p:nvSpPr>
        <p:spPr>
          <a:xfrm>
            <a:off x="3694898" y="555584"/>
            <a:ext cx="2277639" cy="923330"/>
          </a:xfrm>
          <a:prstGeom prst="rect">
            <a:avLst/>
          </a:prstGeom>
          <a:noFill/>
        </p:spPr>
        <p:txBody>
          <a:bodyPr wrap="square" rtlCol="0">
            <a:spAutoFit/>
          </a:bodyPr>
          <a:lstStyle/>
          <a:p>
            <a:r>
              <a:rPr lang="en-US" dirty="0"/>
              <a:t>Check the override on the student class schedule</a:t>
            </a:r>
          </a:p>
        </p:txBody>
      </p:sp>
      <p:pic>
        <p:nvPicPr>
          <p:cNvPr id="3" name="Picture 2">
            <a:extLst>
              <a:ext uri="{FF2B5EF4-FFF2-40B4-BE49-F238E27FC236}">
                <a16:creationId xmlns:a16="http://schemas.microsoft.com/office/drawing/2014/main" id="{498659F0-5033-30C0-4A16-E298D6373718}"/>
              </a:ext>
            </a:extLst>
          </p:cNvPr>
          <p:cNvPicPr>
            <a:picLocks noChangeAspect="1"/>
          </p:cNvPicPr>
          <p:nvPr/>
        </p:nvPicPr>
        <p:blipFill>
          <a:blip r:embed="rId3"/>
          <a:stretch>
            <a:fillRect/>
          </a:stretch>
        </p:blipFill>
        <p:spPr>
          <a:xfrm>
            <a:off x="6577662" y="419193"/>
            <a:ext cx="3920576" cy="6019614"/>
          </a:xfrm>
          <a:prstGeom prst="rect">
            <a:avLst/>
          </a:prstGeom>
          <a:ln>
            <a:solidFill>
              <a:schemeClr val="tx1"/>
            </a:solidFill>
          </a:ln>
        </p:spPr>
      </p:pic>
      <p:sp>
        <p:nvSpPr>
          <p:cNvPr id="7" name="TextBox 6">
            <a:extLst>
              <a:ext uri="{FF2B5EF4-FFF2-40B4-BE49-F238E27FC236}">
                <a16:creationId xmlns:a16="http://schemas.microsoft.com/office/drawing/2014/main" id="{2E8BEF8D-EBB8-EA9F-9DE2-A98CD4DE3C57}"/>
              </a:ext>
            </a:extLst>
          </p:cNvPr>
          <p:cNvSpPr txBox="1"/>
          <p:nvPr/>
        </p:nvSpPr>
        <p:spPr>
          <a:xfrm>
            <a:off x="52896" y="4713514"/>
            <a:ext cx="2909549" cy="923330"/>
          </a:xfrm>
          <a:prstGeom prst="rect">
            <a:avLst/>
          </a:prstGeom>
          <a:noFill/>
        </p:spPr>
        <p:txBody>
          <a:bodyPr wrap="square">
            <a:spAutoFit/>
          </a:bodyPr>
          <a:lstStyle/>
          <a:p>
            <a:r>
              <a:rPr lang="en-US" sz="1800" b="1" dirty="0">
                <a:solidFill>
                  <a:schemeClr val="bg1"/>
                </a:solidFill>
                <a:ea typeface="Open Sans" charset="0"/>
                <a:cs typeface="Open Sans" charset="0"/>
              </a:rPr>
              <a:t>Web Student Management &gt; Students &gt; Student Profile &gt; Scheduling tab.</a:t>
            </a:r>
          </a:p>
        </p:txBody>
      </p:sp>
    </p:spTree>
    <p:extLst>
      <p:ext uri="{BB962C8B-B14F-4D97-AF65-F5344CB8AC3E}">
        <p14:creationId xmlns:p14="http://schemas.microsoft.com/office/powerpoint/2010/main" val="1467073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A90E7-AF10-8B72-AF00-688CDC2EA85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4F15601-BB2A-2BBA-B4D6-0D8620120B8D}"/>
              </a:ext>
            </a:extLst>
          </p:cNvPr>
          <p:cNvSpPr txBox="1">
            <a:spLocks/>
          </p:cNvSpPr>
          <p:nvPr/>
        </p:nvSpPr>
        <p:spPr>
          <a:xfrm>
            <a:off x="0" y="1611086"/>
            <a:ext cx="3015343" cy="235188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1.Check the FTE Calculator for overlapping classes.</a:t>
            </a:r>
            <a:endParaRPr lang="en-US" sz="2400" dirty="0"/>
          </a:p>
          <a:p>
            <a:endParaRPr lang="en-US" sz="1600" dirty="0"/>
          </a:p>
        </p:txBody>
      </p:sp>
      <p:sp>
        <p:nvSpPr>
          <p:cNvPr id="8" name="TextBox 7">
            <a:extLst>
              <a:ext uri="{FF2B5EF4-FFF2-40B4-BE49-F238E27FC236}">
                <a16:creationId xmlns:a16="http://schemas.microsoft.com/office/drawing/2014/main" id="{BC417BD7-8022-731F-3B8C-067341959E6F}"/>
              </a:ext>
            </a:extLst>
          </p:cNvPr>
          <p:cNvSpPr txBox="1"/>
          <p:nvPr/>
        </p:nvSpPr>
        <p:spPr>
          <a:xfrm>
            <a:off x="3694898" y="555584"/>
            <a:ext cx="7775613" cy="646331"/>
          </a:xfrm>
          <a:prstGeom prst="rect">
            <a:avLst/>
          </a:prstGeom>
          <a:noFill/>
        </p:spPr>
        <p:txBody>
          <a:bodyPr wrap="square" rtlCol="0">
            <a:spAutoFit/>
          </a:bodyPr>
          <a:lstStyle/>
          <a:p>
            <a:r>
              <a:rPr lang="en-US" dirty="0"/>
              <a:t>Run the FTE Calculator for the student to check for overlapping records that may be affecting the minutes.  Check the S/R column for an ‘O’ indicating overlap</a:t>
            </a:r>
          </a:p>
        </p:txBody>
      </p:sp>
      <p:pic>
        <p:nvPicPr>
          <p:cNvPr id="4" name="Picture 3">
            <a:extLst>
              <a:ext uri="{FF2B5EF4-FFF2-40B4-BE49-F238E27FC236}">
                <a16:creationId xmlns:a16="http://schemas.microsoft.com/office/drawing/2014/main" id="{55493402-71B0-1BE1-D224-12925E7D9FFC}"/>
              </a:ext>
            </a:extLst>
          </p:cNvPr>
          <p:cNvPicPr>
            <a:picLocks noChangeAspect="1"/>
          </p:cNvPicPr>
          <p:nvPr/>
        </p:nvPicPr>
        <p:blipFill>
          <a:blip r:embed="rId3"/>
          <a:stretch>
            <a:fillRect/>
          </a:stretch>
        </p:blipFill>
        <p:spPr>
          <a:xfrm>
            <a:off x="3506852" y="2103797"/>
            <a:ext cx="8314416" cy="2351887"/>
          </a:xfrm>
          <a:prstGeom prst="rect">
            <a:avLst/>
          </a:prstGeom>
          <a:ln>
            <a:solidFill>
              <a:schemeClr val="tx1"/>
            </a:solidFill>
          </a:ln>
        </p:spPr>
      </p:pic>
      <p:sp>
        <p:nvSpPr>
          <p:cNvPr id="5" name="TextBox 4">
            <a:extLst>
              <a:ext uri="{FF2B5EF4-FFF2-40B4-BE49-F238E27FC236}">
                <a16:creationId xmlns:a16="http://schemas.microsoft.com/office/drawing/2014/main" id="{93C56E29-46D8-5265-7720-A58005E8DD32}"/>
              </a:ext>
            </a:extLst>
          </p:cNvPr>
          <p:cNvSpPr txBox="1"/>
          <p:nvPr/>
        </p:nvSpPr>
        <p:spPr>
          <a:xfrm>
            <a:off x="228668" y="4581431"/>
            <a:ext cx="2558005" cy="1477328"/>
          </a:xfrm>
          <a:prstGeom prst="rect">
            <a:avLst/>
          </a:prstGeom>
          <a:noFill/>
        </p:spPr>
        <p:txBody>
          <a:bodyPr wrap="square" rtlCol="0">
            <a:spAutoFit/>
          </a:bodyPr>
          <a:lstStyle/>
          <a:p>
            <a:r>
              <a:rPr lang="en-US" sz="1800" b="1" dirty="0">
                <a:solidFill>
                  <a:schemeClr val="bg1"/>
                </a:solidFill>
                <a:ea typeface="Open Sans" charset="0"/>
                <a:cs typeface="Open Sans" charset="0"/>
              </a:rPr>
              <a:t>Web Student Management &gt; Fed/State Reporting &gt; Florida &gt; FTE Calculator</a:t>
            </a:r>
          </a:p>
          <a:p>
            <a:endParaRPr lang="en-US" dirty="0"/>
          </a:p>
        </p:txBody>
      </p:sp>
    </p:spTree>
    <p:extLst>
      <p:ext uri="{BB962C8B-B14F-4D97-AF65-F5344CB8AC3E}">
        <p14:creationId xmlns:p14="http://schemas.microsoft.com/office/powerpoint/2010/main" val="1893583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26E8B-75C0-5BFD-5FD5-30357EFF587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372B25C-320F-0008-E803-07F18079F47A}"/>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Student is not extracting for a survey format as expected.</a:t>
            </a:r>
          </a:p>
          <a:p>
            <a:endParaRPr lang="en-US" sz="1600" dirty="0"/>
          </a:p>
        </p:txBody>
      </p:sp>
      <p:sp>
        <p:nvSpPr>
          <p:cNvPr id="8" name="TextBox 7">
            <a:extLst>
              <a:ext uri="{FF2B5EF4-FFF2-40B4-BE49-F238E27FC236}">
                <a16:creationId xmlns:a16="http://schemas.microsoft.com/office/drawing/2014/main" id="{3F5377EC-9374-AE6D-5A55-FA8C1C4C9F80}"/>
              </a:ext>
            </a:extLst>
          </p:cNvPr>
          <p:cNvSpPr txBox="1"/>
          <p:nvPr/>
        </p:nvSpPr>
        <p:spPr>
          <a:xfrm>
            <a:off x="3694898" y="555584"/>
            <a:ext cx="7775613" cy="369332"/>
          </a:xfrm>
          <a:prstGeom prst="rect">
            <a:avLst/>
          </a:prstGeom>
          <a:noFill/>
        </p:spPr>
        <p:txBody>
          <a:bodyPr wrap="square" rtlCol="0">
            <a:spAutoFit/>
          </a:bodyPr>
          <a:lstStyle/>
          <a:p>
            <a:r>
              <a:rPr lang="en-US" dirty="0"/>
              <a:t>Open the Survey Skyward Documentation for the Survey</a:t>
            </a:r>
          </a:p>
        </p:txBody>
      </p:sp>
      <p:sp>
        <p:nvSpPr>
          <p:cNvPr id="5" name="TextBox 4">
            <a:extLst>
              <a:ext uri="{FF2B5EF4-FFF2-40B4-BE49-F238E27FC236}">
                <a16:creationId xmlns:a16="http://schemas.microsoft.com/office/drawing/2014/main" id="{E8934A30-D17F-F736-38F6-C418B836D721}"/>
              </a:ext>
            </a:extLst>
          </p:cNvPr>
          <p:cNvSpPr txBox="1"/>
          <p:nvPr/>
        </p:nvSpPr>
        <p:spPr>
          <a:xfrm>
            <a:off x="228668" y="4581431"/>
            <a:ext cx="2558005" cy="1477328"/>
          </a:xfrm>
          <a:prstGeom prst="rect">
            <a:avLst/>
          </a:prstGeom>
          <a:noFill/>
        </p:spPr>
        <p:txBody>
          <a:bodyPr wrap="square" rtlCol="0">
            <a:spAutoFit/>
          </a:bodyPr>
          <a:lstStyle/>
          <a:p>
            <a:r>
              <a:rPr lang="en-US" sz="1800" b="1" dirty="0">
                <a:solidFill>
                  <a:schemeClr val="bg1"/>
                </a:solidFill>
                <a:ea typeface="Open Sans" charset="0"/>
                <a:cs typeface="Open Sans" charset="0"/>
              </a:rPr>
              <a:t>Web Student Management &gt; Fed/State Reporting &gt; Florida &gt; FTE Calculator</a:t>
            </a:r>
          </a:p>
          <a:p>
            <a:endParaRPr lang="en-US" dirty="0"/>
          </a:p>
        </p:txBody>
      </p:sp>
      <p:pic>
        <p:nvPicPr>
          <p:cNvPr id="3" name="Picture 2">
            <a:extLst>
              <a:ext uri="{FF2B5EF4-FFF2-40B4-BE49-F238E27FC236}">
                <a16:creationId xmlns:a16="http://schemas.microsoft.com/office/drawing/2014/main" id="{0DFFB073-0071-2EB1-ECDD-DBB1BDF867EE}"/>
              </a:ext>
            </a:extLst>
          </p:cNvPr>
          <p:cNvPicPr>
            <a:picLocks noChangeAspect="1"/>
          </p:cNvPicPr>
          <p:nvPr/>
        </p:nvPicPr>
        <p:blipFill>
          <a:blip r:embed="rId3"/>
          <a:stretch>
            <a:fillRect/>
          </a:stretch>
        </p:blipFill>
        <p:spPr>
          <a:xfrm>
            <a:off x="3255310" y="1211556"/>
            <a:ext cx="8578661" cy="2115844"/>
          </a:xfrm>
          <a:prstGeom prst="rect">
            <a:avLst/>
          </a:prstGeom>
          <a:ln>
            <a:solidFill>
              <a:schemeClr val="tx1"/>
            </a:solidFill>
          </a:ln>
        </p:spPr>
      </p:pic>
    </p:spTree>
    <p:extLst>
      <p:ext uri="{BB962C8B-B14F-4D97-AF65-F5344CB8AC3E}">
        <p14:creationId xmlns:p14="http://schemas.microsoft.com/office/powerpoint/2010/main" val="1671316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0191E-A1AA-D9D9-87E2-FA17BC6B406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64C8E02-CCE1-7048-1355-9B8A0BEABD04}"/>
              </a:ext>
            </a:extLst>
          </p:cNvPr>
          <p:cNvSpPr txBox="1">
            <a:spLocks/>
          </p:cNvSpPr>
          <p:nvPr/>
        </p:nvSpPr>
        <p:spPr>
          <a:xfrm>
            <a:off x="-2" y="959152"/>
            <a:ext cx="3015343" cy="235188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Student is not extracting for a survey format as expected.</a:t>
            </a:r>
          </a:p>
          <a:p>
            <a:endParaRPr lang="en-US" sz="1600" dirty="0"/>
          </a:p>
        </p:txBody>
      </p:sp>
      <p:sp>
        <p:nvSpPr>
          <p:cNvPr id="8" name="TextBox 7">
            <a:extLst>
              <a:ext uri="{FF2B5EF4-FFF2-40B4-BE49-F238E27FC236}">
                <a16:creationId xmlns:a16="http://schemas.microsoft.com/office/drawing/2014/main" id="{8C4EC5AA-0AFA-45FA-74B3-5E1BE7A6752A}"/>
              </a:ext>
            </a:extLst>
          </p:cNvPr>
          <p:cNvSpPr txBox="1"/>
          <p:nvPr/>
        </p:nvSpPr>
        <p:spPr>
          <a:xfrm>
            <a:off x="3158067" y="535435"/>
            <a:ext cx="1385152" cy="1169551"/>
          </a:xfrm>
          <a:prstGeom prst="rect">
            <a:avLst/>
          </a:prstGeom>
          <a:noFill/>
        </p:spPr>
        <p:txBody>
          <a:bodyPr wrap="square" rtlCol="0">
            <a:spAutoFit/>
          </a:bodyPr>
          <a:lstStyle/>
          <a:p>
            <a:r>
              <a:rPr lang="en-US" sz="1400" dirty="0"/>
              <a:t>Open the Survey Skyward Documentation for the Survey being extracted</a:t>
            </a:r>
          </a:p>
        </p:txBody>
      </p:sp>
      <p:sp>
        <p:nvSpPr>
          <p:cNvPr id="5" name="TextBox 4">
            <a:extLst>
              <a:ext uri="{FF2B5EF4-FFF2-40B4-BE49-F238E27FC236}">
                <a16:creationId xmlns:a16="http://schemas.microsoft.com/office/drawing/2014/main" id="{7411C1EA-EB48-E44B-8792-4E8394CB28CD}"/>
              </a:ext>
            </a:extLst>
          </p:cNvPr>
          <p:cNvSpPr txBox="1"/>
          <p:nvPr/>
        </p:nvSpPr>
        <p:spPr>
          <a:xfrm>
            <a:off x="228668" y="4581431"/>
            <a:ext cx="2558005" cy="1477328"/>
          </a:xfrm>
          <a:prstGeom prst="rect">
            <a:avLst/>
          </a:prstGeom>
          <a:noFill/>
        </p:spPr>
        <p:txBody>
          <a:bodyPr wrap="square" rtlCol="0">
            <a:spAutoFit/>
          </a:bodyPr>
          <a:lstStyle/>
          <a:p>
            <a:r>
              <a:rPr lang="en-US" sz="1800" b="1" dirty="0">
                <a:solidFill>
                  <a:schemeClr val="bg1"/>
                </a:solidFill>
                <a:ea typeface="Open Sans" charset="0"/>
                <a:cs typeface="Open Sans" charset="0"/>
              </a:rPr>
              <a:t>Web Student Management &gt; Fed/State Reporting &gt; Florida &gt; FTE Calculator</a:t>
            </a:r>
          </a:p>
          <a:p>
            <a:endParaRPr lang="en-US" dirty="0"/>
          </a:p>
        </p:txBody>
      </p:sp>
      <p:pic>
        <p:nvPicPr>
          <p:cNvPr id="4" name="Picture 3">
            <a:extLst>
              <a:ext uri="{FF2B5EF4-FFF2-40B4-BE49-F238E27FC236}">
                <a16:creationId xmlns:a16="http://schemas.microsoft.com/office/drawing/2014/main" id="{B3CF82FB-2C31-3140-24DC-EA40F1F3BB02}"/>
              </a:ext>
            </a:extLst>
          </p:cNvPr>
          <p:cNvPicPr>
            <a:picLocks noChangeAspect="1"/>
          </p:cNvPicPr>
          <p:nvPr/>
        </p:nvPicPr>
        <p:blipFill>
          <a:blip r:embed="rId3"/>
          <a:stretch>
            <a:fillRect/>
          </a:stretch>
        </p:blipFill>
        <p:spPr>
          <a:xfrm>
            <a:off x="4543219" y="223953"/>
            <a:ext cx="6996848" cy="4598087"/>
          </a:xfrm>
          <a:prstGeom prst="rect">
            <a:avLst/>
          </a:prstGeom>
          <a:ln>
            <a:solidFill>
              <a:schemeClr val="tx1"/>
            </a:solidFill>
          </a:ln>
        </p:spPr>
      </p:pic>
    </p:spTree>
    <p:extLst>
      <p:ext uri="{BB962C8B-B14F-4D97-AF65-F5344CB8AC3E}">
        <p14:creationId xmlns:p14="http://schemas.microsoft.com/office/powerpoint/2010/main" val="4145909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673B-C7E7-33A0-CCF7-B3754C37989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0DA0DCD-09D3-08D0-085F-DB4E6DEDF18F}"/>
              </a:ext>
            </a:extLst>
          </p:cNvPr>
          <p:cNvSpPr txBox="1">
            <a:spLocks/>
          </p:cNvSpPr>
          <p:nvPr/>
        </p:nvSpPr>
        <p:spPr>
          <a:xfrm>
            <a:off x="-2" y="959152"/>
            <a:ext cx="3015343" cy="235188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Student is not extracting for a survey format as expected.</a:t>
            </a:r>
          </a:p>
          <a:p>
            <a:endParaRPr lang="en-US" sz="1600" dirty="0"/>
          </a:p>
        </p:txBody>
      </p:sp>
      <p:sp>
        <p:nvSpPr>
          <p:cNvPr id="8" name="TextBox 7">
            <a:extLst>
              <a:ext uri="{FF2B5EF4-FFF2-40B4-BE49-F238E27FC236}">
                <a16:creationId xmlns:a16="http://schemas.microsoft.com/office/drawing/2014/main" id="{5FFC6AD9-7296-2411-EA98-5E877807A5B5}"/>
              </a:ext>
            </a:extLst>
          </p:cNvPr>
          <p:cNvSpPr txBox="1"/>
          <p:nvPr/>
        </p:nvSpPr>
        <p:spPr>
          <a:xfrm>
            <a:off x="3400039" y="959152"/>
            <a:ext cx="8238066" cy="738664"/>
          </a:xfrm>
          <a:prstGeom prst="rect">
            <a:avLst/>
          </a:prstGeom>
          <a:noFill/>
        </p:spPr>
        <p:txBody>
          <a:bodyPr wrap="square" rtlCol="0">
            <a:spAutoFit/>
          </a:bodyPr>
          <a:lstStyle/>
          <a:p>
            <a:r>
              <a:rPr lang="en-US" sz="1400" dirty="0"/>
              <a:t>Each format will provide rules that are used to determine what students to extract.  The rules are followed by the format layout which provides information for each field.  Use this information to assist in determining why the record is not extracting.</a:t>
            </a:r>
          </a:p>
        </p:txBody>
      </p:sp>
      <p:sp>
        <p:nvSpPr>
          <p:cNvPr id="5" name="TextBox 4">
            <a:extLst>
              <a:ext uri="{FF2B5EF4-FFF2-40B4-BE49-F238E27FC236}">
                <a16:creationId xmlns:a16="http://schemas.microsoft.com/office/drawing/2014/main" id="{ECD74052-5DD9-7280-FEA2-5AFA7980FC4B}"/>
              </a:ext>
            </a:extLst>
          </p:cNvPr>
          <p:cNvSpPr txBox="1"/>
          <p:nvPr/>
        </p:nvSpPr>
        <p:spPr>
          <a:xfrm>
            <a:off x="228668" y="4581431"/>
            <a:ext cx="2558005" cy="1661993"/>
          </a:xfrm>
          <a:prstGeom prst="rect">
            <a:avLst/>
          </a:prstGeom>
          <a:noFill/>
        </p:spPr>
        <p:txBody>
          <a:bodyPr wrap="square" rtlCol="0">
            <a:spAutoFit/>
          </a:bodyPr>
          <a:lstStyle/>
          <a:p>
            <a:r>
              <a:rPr lang="en-US" sz="1800" b="1" dirty="0">
                <a:solidFill>
                  <a:schemeClr val="bg1"/>
                </a:solidFill>
                <a:ea typeface="Open Sans" charset="0"/>
                <a:cs typeface="Open Sans" charset="0"/>
              </a:rPr>
              <a:t>Skyward Documentation – Survey 2 link:</a:t>
            </a:r>
          </a:p>
          <a:p>
            <a:r>
              <a:rPr lang="en-US" sz="1200" b="1" dirty="0">
                <a:solidFill>
                  <a:schemeClr val="bg1"/>
                </a:solidFill>
                <a:ea typeface="Open Sans" charset="0"/>
                <a:cs typeface="Open Sans" charset="0"/>
              </a:rPr>
              <a:t>https://support.skyward.com/DeptDocs/Corporate/Documentation/Public%20Website/Tutorials/Software/2531621_Survey_2_Data_Elements.pdf</a:t>
            </a:r>
          </a:p>
          <a:p>
            <a:endParaRPr lang="en-US" dirty="0"/>
          </a:p>
        </p:txBody>
      </p:sp>
      <p:pic>
        <p:nvPicPr>
          <p:cNvPr id="3" name="Picture 2">
            <a:extLst>
              <a:ext uri="{FF2B5EF4-FFF2-40B4-BE49-F238E27FC236}">
                <a16:creationId xmlns:a16="http://schemas.microsoft.com/office/drawing/2014/main" id="{9BE216F9-FE12-AC45-CFA3-46718C6438EE}"/>
              </a:ext>
            </a:extLst>
          </p:cNvPr>
          <p:cNvPicPr>
            <a:picLocks noChangeAspect="1"/>
          </p:cNvPicPr>
          <p:nvPr/>
        </p:nvPicPr>
        <p:blipFill>
          <a:blip r:embed="rId3"/>
          <a:stretch>
            <a:fillRect/>
          </a:stretch>
        </p:blipFill>
        <p:spPr>
          <a:xfrm>
            <a:off x="3980676" y="1989872"/>
            <a:ext cx="7076792" cy="3751231"/>
          </a:xfrm>
          <a:prstGeom prst="rect">
            <a:avLst/>
          </a:prstGeom>
        </p:spPr>
      </p:pic>
    </p:spTree>
    <p:extLst>
      <p:ext uri="{BB962C8B-B14F-4D97-AF65-F5344CB8AC3E}">
        <p14:creationId xmlns:p14="http://schemas.microsoft.com/office/powerpoint/2010/main" val="2595806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278BC-CC5A-2373-19DE-FD6D13DE65B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2B2681D-1846-70DF-8127-01ABA81A5FAA}"/>
              </a:ext>
            </a:extLst>
          </p:cNvPr>
          <p:cNvSpPr txBox="1">
            <a:spLocks/>
          </p:cNvSpPr>
          <p:nvPr/>
        </p:nvSpPr>
        <p:spPr>
          <a:xfrm>
            <a:off x="-2" y="959152"/>
            <a:ext cx="3015343" cy="235188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Student is not extracting for a survey format as expected.</a:t>
            </a:r>
          </a:p>
          <a:p>
            <a:endParaRPr lang="en-US" sz="1600" dirty="0"/>
          </a:p>
        </p:txBody>
      </p:sp>
      <p:sp>
        <p:nvSpPr>
          <p:cNvPr id="8" name="TextBox 7">
            <a:extLst>
              <a:ext uri="{FF2B5EF4-FFF2-40B4-BE49-F238E27FC236}">
                <a16:creationId xmlns:a16="http://schemas.microsoft.com/office/drawing/2014/main" id="{3DCD6137-266A-8ACC-133B-6B0DE820DD05}"/>
              </a:ext>
            </a:extLst>
          </p:cNvPr>
          <p:cNvSpPr txBox="1"/>
          <p:nvPr/>
        </p:nvSpPr>
        <p:spPr>
          <a:xfrm>
            <a:off x="3569372" y="1697816"/>
            <a:ext cx="8238066" cy="2677656"/>
          </a:xfrm>
          <a:prstGeom prst="rect">
            <a:avLst/>
          </a:prstGeom>
          <a:noFill/>
        </p:spPr>
        <p:txBody>
          <a:bodyPr wrap="square" rtlCol="0">
            <a:spAutoFit/>
          </a:bodyPr>
          <a:lstStyle/>
          <a:p>
            <a:r>
              <a:rPr lang="en-US" sz="1400" dirty="0"/>
              <a:t>Common issues:</a:t>
            </a:r>
          </a:p>
          <a:p>
            <a:pPr marL="285750" indent="-285750">
              <a:buFont typeface="Arial" panose="020B0604020202020204" pitchFamily="34" charset="0"/>
              <a:buChar char="•"/>
            </a:pPr>
            <a:r>
              <a:rPr lang="en-US" sz="1400" dirty="0"/>
              <a:t>Entry Withdrawal record is not set as default = Yes</a:t>
            </a:r>
          </a:p>
          <a:p>
            <a:pPr marL="285750" indent="-285750">
              <a:buFont typeface="Arial" panose="020B0604020202020204" pitchFamily="34" charset="0"/>
              <a:buChar char="•"/>
            </a:pPr>
            <a:r>
              <a:rPr lang="en-US" sz="1400" dirty="0"/>
              <a:t>Programs such as Special Programs, ELL, or ESE program dates do not overlap the survey</a:t>
            </a:r>
          </a:p>
          <a:p>
            <a:pPr marL="285750" indent="-285750">
              <a:buFont typeface="Arial" panose="020B0604020202020204" pitchFamily="34" charset="0"/>
              <a:buChar char="•"/>
            </a:pPr>
            <a:r>
              <a:rPr lang="en-US" sz="1400" dirty="0"/>
              <a:t>Class Transactions were deleted in error</a:t>
            </a:r>
          </a:p>
          <a:p>
            <a:pPr marL="285750" indent="-285750">
              <a:buFont typeface="Arial" panose="020B0604020202020204" pitchFamily="34" charset="0"/>
              <a:buChar char="•"/>
            </a:pPr>
            <a:r>
              <a:rPr lang="en-US" sz="1400" dirty="0"/>
              <a:t>Class was dropped prior to survey date certain</a:t>
            </a:r>
          </a:p>
          <a:p>
            <a:pPr marL="285750" indent="-285750">
              <a:buFont typeface="Arial" panose="020B0604020202020204" pitchFamily="34" charset="0"/>
              <a:buChar char="•"/>
            </a:pPr>
            <a:r>
              <a:rPr lang="en-US" sz="1400" dirty="0"/>
              <a:t>Local codes not properly linked to state codes</a:t>
            </a:r>
          </a:p>
          <a:p>
            <a:pPr marL="285750" indent="-285750">
              <a:buFont typeface="Arial" panose="020B0604020202020204" pitchFamily="34" charset="0"/>
              <a:buChar char="•"/>
            </a:pPr>
            <a:r>
              <a:rPr lang="en-US" sz="1400" dirty="0"/>
              <a:t>DOE Files such as MSID and CCD have not been imported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After reviewing student records, run the Add Students to Extracted Survey Data in Report Only mode to see if record then extracts.</a:t>
            </a:r>
          </a:p>
          <a:p>
            <a:pPr marL="285750" indent="-285750">
              <a:buFont typeface="Arial" panose="020B0604020202020204" pitchFamily="34" charset="0"/>
              <a:buChar char="•"/>
            </a:pPr>
            <a:r>
              <a:rPr lang="en-US" sz="1400" dirty="0"/>
              <a:t>We at Skyward are always ready to assist!</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647204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9E9-2903-C9B5-4D5C-EE86FC1DFE8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95747ED-1244-793E-B18A-26AF5FB0CECF}"/>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499240-0217-DC73-8CB4-632063595028}"/>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Upcoming Updates</a:t>
            </a:r>
          </a:p>
        </p:txBody>
      </p:sp>
      <p:sp>
        <p:nvSpPr>
          <p:cNvPr id="4" name="TextBox 3">
            <a:extLst>
              <a:ext uri="{FF2B5EF4-FFF2-40B4-BE49-F238E27FC236}">
                <a16:creationId xmlns:a16="http://schemas.microsoft.com/office/drawing/2014/main" id="{D6C6AF35-A68A-C1EF-FDAE-E2E0FA8F248E}"/>
              </a:ext>
            </a:extLst>
          </p:cNvPr>
          <p:cNvSpPr txBox="1"/>
          <p:nvPr/>
        </p:nvSpPr>
        <p:spPr>
          <a:xfrm>
            <a:off x="1018986" y="2228671"/>
            <a:ext cx="8849957"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6019013 – Update the Mass Update FTE Fields Utility to update the FTE Diploma Tab for the FL Seal of Fine Arts Program based on Endorsement or manual selection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PR 5986377 - Add Teacher Transactions for FL – this will add this to the Scheduling Module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5986380 – This will update the Teacher Course format to use the Teacher Transaction</a:t>
            </a:r>
            <a:r>
              <a:rPr lang="en-US" sz="2400" dirty="0">
                <a:solidFill>
                  <a:prstClr val="white"/>
                </a:solidFill>
                <a:latin typeface="Calibri" panose="020F0502020204030204"/>
              </a:rPr>
              <a:t>s to extract the teacher as of Survey Date Certain.</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664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Questions</a:t>
            </a:r>
          </a:p>
        </p:txBody>
      </p:sp>
    </p:spTree>
    <p:extLst>
      <p:ext uri="{BB962C8B-B14F-4D97-AF65-F5344CB8AC3E}">
        <p14:creationId xmlns:p14="http://schemas.microsoft.com/office/powerpoint/2010/main" val="389950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50DC3-6C59-FD49-EE62-F28D2832C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09E1C-0CA7-37BC-E14B-77365819A3EA}"/>
              </a:ext>
            </a:extLst>
          </p:cNvPr>
          <p:cNvSpPr>
            <a:spLocks noGrp="1"/>
          </p:cNvSpPr>
          <p:nvPr>
            <p:ph type="ctrTitle"/>
          </p:nvPr>
        </p:nvSpPr>
        <p:spPr/>
        <p:txBody>
          <a:bodyPr>
            <a:normAutofit fontScale="90000"/>
          </a:bodyPr>
          <a:lstStyle/>
          <a:p>
            <a:r>
              <a:rPr lang="en-US"/>
              <a:t>Thank You!</a:t>
            </a:r>
            <a:endParaRPr lang="en-US" dirty="0"/>
          </a:p>
        </p:txBody>
      </p:sp>
    </p:spTree>
    <p:extLst>
      <p:ext uri="{BB962C8B-B14F-4D97-AF65-F5344CB8AC3E}">
        <p14:creationId xmlns:p14="http://schemas.microsoft.com/office/powerpoint/2010/main" val="21711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A9F8A-595C-2EB2-5502-B68D401BA7E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FCB37D1-0C20-88F9-B0D5-53412B73EF60}"/>
              </a:ext>
            </a:extLst>
          </p:cNvPr>
          <p:cNvSpPr txBox="1">
            <a:spLocks/>
          </p:cNvSpPr>
          <p:nvPr/>
        </p:nvSpPr>
        <p:spPr>
          <a:xfrm>
            <a:off x="-1" y="1514636"/>
            <a:ext cx="3374571"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800" dirty="0"/>
              <a:t>Career Academy Participant</a:t>
            </a:r>
          </a:p>
        </p:txBody>
      </p:sp>
      <p:sp>
        <p:nvSpPr>
          <p:cNvPr id="8" name="TextBox 7">
            <a:extLst>
              <a:ext uri="{FF2B5EF4-FFF2-40B4-BE49-F238E27FC236}">
                <a16:creationId xmlns:a16="http://schemas.microsoft.com/office/drawing/2014/main" id="{9AC7E98D-8FD3-343B-7477-03CFB996A523}"/>
              </a:ext>
            </a:extLst>
          </p:cNvPr>
          <p:cNvSpPr txBox="1"/>
          <p:nvPr/>
        </p:nvSpPr>
        <p:spPr>
          <a:xfrm>
            <a:off x="106326" y="5811820"/>
            <a:ext cx="2955851" cy="461665"/>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Career/Tech Ed &gt; Student</a:t>
            </a:r>
          </a:p>
        </p:txBody>
      </p:sp>
      <p:pic>
        <p:nvPicPr>
          <p:cNvPr id="4" name="Picture 3">
            <a:extLst>
              <a:ext uri="{FF2B5EF4-FFF2-40B4-BE49-F238E27FC236}">
                <a16:creationId xmlns:a16="http://schemas.microsoft.com/office/drawing/2014/main" id="{B0DC9330-B5E7-5C15-AF87-807888D33D92}"/>
              </a:ext>
            </a:extLst>
          </p:cNvPr>
          <p:cNvPicPr>
            <a:picLocks noChangeAspect="1"/>
          </p:cNvPicPr>
          <p:nvPr/>
        </p:nvPicPr>
        <p:blipFill>
          <a:blip r:embed="rId3"/>
          <a:stretch>
            <a:fillRect/>
          </a:stretch>
        </p:blipFill>
        <p:spPr>
          <a:xfrm>
            <a:off x="3601713" y="1514636"/>
            <a:ext cx="7983064" cy="2333951"/>
          </a:xfrm>
          <a:prstGeom prst="rect">
            <a:avLst/>
          </a:prstGeom>
          <a:ln>
            <a:solidFill>
              <a:schemeClr val="tx1"/>
            </a:solidFill>
          </a:ln>
        </p:spPr>
      </p:pic>
      <p:pic>
        <p:nvPicPr>
          <p:cNvPr id="7" name="Picture 6">
            <a:extLst>
              <a:ext uri="{FF2B5EF4-FFF2-40B4-BE49-F238E27FC236}">
                <a16:creationId xmlns:a16="http://schemas.microsoft.com/office/drawing/2014/main" id="{6A8A0BE2-B33E-34A9-61B9-C19D0F55F86C}"/>
              </a:ext>
            </a:extLst>
          </p:cNvPr>
          <p:cNvPicPr>
            <a:picLocks noChangeAspect="1"/>
          </p:cNvPicPr>
          <p:nvPr/>
        </p:nvPicPr>
        <p:blipFill>
          <a:blip r:embed="rId4"/>
          <a:stretch>
            <a:fillRect/>
          </a:stretch>
        </p:blipFill>
        <p:spPr>
          <a:xfrm>
            <a:off x="3617583" y="4100605"/>
            <a:ext cx="7967194" cy="1440223"/>
          </a:xfrm>
          <a:prstGeom prst="rect">
            <a:avLst/>
          </a:prstGeom>
          <a:ln>
            <a:solidFill>
              <a:schemeClr val="tx1"/>
            </a:solidFill>
          </a:ln>
        </p:spPr>
      </p:pic>
      <p:sp>
        <p:nvSpPr>
          <p:cNvPr id="9" name="TextBox 8">
            <a:extLst>
              <a:ext uri="{FF2B5EF4-FFF2-40B4-BE49-F238E27FC236}">
                <a16:creationId xmlns:a16="http://schemas.microsoft.com/office/drawing/2014/main" id="{9EFB0351-A47A-DCCD-21FF-FABE31487562}"/>
              </a:ext>
            </a:extLst>
          </p:cNvPr>
          <p:cNvSpPr txBox="1"/>
          <p:nvPr/>
        </p:nvSpPr>
        <p:spPr>
          <a:xfrm>
            <a:off x="3712029" y="631371"/>
            <a:ext cx="7872748" cy="369332"/>
          </a:xfrm>
          <a:prstGeom prst="rect">
            <a:avLst/>
          </a:prstGeom>
          <a:noFill/>
        </p:spPr>
        <p:txBody>
          <a:bodyPr wrap="square" rtlCol="0">
            <a:spAutoFit/>
          </a:bodyPr>
          <a:lstStyle/>
          <a:p>
            <a:r>
              <a:rPr lang="en-US" dirty="0"/>
              <a:t>The codes are district defined codes that need to be linked to the state code.</a:t>
            </a:r>
          </a:p>
        </p:txBody>
      </p:sp>
    </p:spTree>
    <p:extLst>
      <p:ext uri="{BB962C8B-B14F-4D97-AF65-F5344CB8AC3E}">
        <p14:creationId xmlns:p14="http://schemas.microsoft.com/office/powerpoint/2010/main" val="81999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D2AA-D461-FE8B-A341-E28CDE394B16}"/>
              </a:ext>
            </a:extLst>
          </p:cNvPr>
          <p:cNvSpPr>
            <a:spLocks noGrp="1"/>
          </p:cNvSpPr>
          <p:nvPr>
            <p:ph type="ctrTitle"/>
          </p:nvPr>
        </p:nvSpPr>
        <p:spPr>
          <a:xfrm>
            <a:off x="0" y="1153886"/>
            <a:ext cx="3004457" cy="2117065"/>
          </a:xfrm>
        </p:spPr>
        <p:txBody>
          <a:bodyPr>
            <a:normAutofit/>
          </a:bodyPr>
          <a:lstStyle/>
          <a:p>
            <a:r>
              <a:rPr lang="en-US" sz="2400" dirty="0"/>
              <a:t>Career Academy Participant</a:t>
            </a:r>
            <a:br>
              <a:rPr lang="en-US" sz="4800" dirty="0"/>
            </a:br>
            <a:endParaRPr lang="en-US" dirty="0"/>
          </a:p>
        </p:txBody>
      </p:sp>
      <p:sp>
        <p:nvSpPr>
          <p:cNvPr id="3" name="Subtitle 2">
            <a:extLst>
              <a:ext uri="{FF2B5EF4-FFF2-40B4-BE49-F238E27FC236}">
                <a16:creationId xmlns:a16="http://schemas.microsoft.com/office/drawing/2014/main" id="{59B16CB4-4491-1C89-0BF3-2AF69ACC74E4}"/>
              </a:ext>
            </a:extLst>
          </p:cNvPr>
          <p:cNvSpPr>
            <a:spLocks noGrp="1"/>
          </p:cNvSpPr>
          <p:nvPr>
            <p:ph type="subTitle" idx="1"/>
          </p:nvPr>
        </p:nvSpPr>
        <p:spPr>
          <a:xfrm>
            <a:off x="185057" y="5231640"/>
            <a:ext cx="2819399" cy="1049418"/>
          </a:xfrm>
        </p:spPr>
        <p:txBody>
          <a:bodyPr>
            <a:normAutofit/>
          </a:bodyPr>
          <a:lstStyle/>
          <a:p>
            <a:r>
              <a:rPr lang="en-US" sz="1200" b="1" dirty="0">
                <a:solidFill>
                  <a:schemeClr val="bg1"/>
                </a:solidFill>
                <a:ea typeface="Open Sans" charset="0"/>
                <a:cs typeface="Open Sans" charset="0"/>
              </a:rPr>
              <a:t>Web Student Management &gt; Students &gt; Setup &gt; Utilities &gt; Mass Add Special/Local Programs</a:t>
            </a:r>
          </a:p>
          <a:p>
            <a:endParaRPr lang="en-US" dirty="0"/>
          </a:p>
        </p:txBody>
      </p:sp>
      <p:sp>
        <p:nvSpPr>
          <p:cNvPr id="4" name="Text Placeholder 3">
            <a:extLst>
              <a:ext uri="{FF2B5EF4-FFF2-40B4-BE49-F238E27FC236}">
                <a16:creationId xmlns:a16="http://schemas.microsoft.com/office/drawing/2014/main" id="{23755399-53AC-A821-C5FD-F54A1B4B99B1}"/>
              </a:ext>
            </a:extLst>
          </p:cNvPr>
          <p:cNvSpPr>
            <a:spLocks noGrp="1"/>
          </p:cNvSpPr>
          <p:nvPr>
            <p:ph type="body" sz="quarter" idx="10"/>
          </p:nvPr>
        </p:nvSpPr>
        <p:spPr>
          <a:xfrm>
            <a:off x="3505200" y="522515"/>
            <a:ext cx="7913914" cy="507428"/>
          </a:xfrm>
        </p:spPr>
        <p:txBody>
          <a:bodyPr>
            <a:normAutofit fontScale="62500" lnSpcReduction="20000"/>
          </a:bodyPr>
          <a:lstStyle/>
          <a:p>
            <a:r>
              <a:rPr lang="en-US" dirty="0"/>
              <a:t>Career Academy Participant can be updated using the Mass Add Special/Local Programs</a:t>
            </a:r>
          </a:p>
        </p:txBody>
      </p:sp>
      <p:pic>
        <p:nvPicPr>
          <p:cNvPr id="6" name="Picture 5">
            <a:extLst>
              <a:ext uri="{FF2B5EF4-FFF2-40B4-BE49-F238E27FC236}">
                <a16:creationId xmlns:a16="http://schemas.microsoft.com/office/drawing/2014/main" id="{C3EA4C0C-0989-6C58-8FA9-E61AD459B1EE}"/>
              </a:ext>
            </a:extLst>
          </p:cNvPr>
          <p:cNvPicPr>
            <a:picLocks noChangeAspect="1"/>
          </p:cNvPicPr>
          <p:nvPr/>
        </p:nvPicPr>
        <p:blipFill>
          <a:blip r:embed="rId2"/>
          <a:stretch>
            <a:fillRect/>
          </a:stretch>
        </p:blipFill>
        <p:spPr>
          <a:xfrm>
            <a:off x="3505200" y="1313843"/>
            <a:ext cx="8251649" cy="4814813"/>
          </a:xfrm>
          <a:prstGeom prst="rect">
            <a:avLst/>
          </a:prstGeom>
          <a:ln>
            <a:solidFill>
              <a:schemeClr val="tx1"/>
            </a:solidFill>
          </a:ln>
        </p:spPr>
      </p:pic>
    </p:spTree>
    <p:extLst>
      <p:ext uri="{BB962C8B-B14F-4D97-AF65-F5344CB8AC3E}">
        <p14:creationId xmlns:p14="http://schemas.microsoft.com/office/powerpoint/2010/main" val="65472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E7345-5266-2142-4F99-AC5F16638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50292-3C76-4543-9C60-194162B30472}"/>
              </a:ext>
            </a:extLst>
          </p:cNvPr>
          <p:cNvSpPr>
            <a:spLocks noGrp="1"/>
          </p:cNvSpPr>
          <p:nvPr>
            <p:ph type="ctrTitle"/>
          </p:nvPr>
        </p:nvSpPr>
        <p:spPr>
          <a:xfrm>
            <a:off x="0" y="1153886"/>
            <a:ext cx="3004457" cy="2117065"/>
          </a:xfrm>
        </p:spPr>
        <p:txBody>
          <a:bodyPr>
            <a:normAutofit/>
          </a:bodyPr>
          <a:lstStyle/>
          <a:p>
            <a:r>
              <a:rPr lang="en-US" sz="2400" dirty="0"/>
              <a:t>Career Academy Participant</a:t>
            </a:r>
            <a:br>
              <a:rPr lang="en-US" sz="4800" dirty="0"/>
            </a:br>
            <a:endParaRPr lang="en-US" dirty="0"/>
          </a:p>
        </p:txBody>
      </p:sp>
      <p:sp>
        <p:nvSpPr>
          <p:cNvPr id="4" name="Text Placeholder 3">
            <a:extLst>
              <a:ext uri="{FF2B5EF4-FFF2-40B4-BE49-F238E27FC236}">
                <a16:creationId xmlns:a16="http://schemas.microsoft.com/office/drawing/2014/main" id="{89E689D0-E885-50B9-94AB-25FD014CD740}"/>
              </a:ext>
            </a:extLst>
          </p:cNvPr>
          <p:cNvSpPr>
            <a:spLocks noGrp="1"/>
          </p:cNvSpPr>
          <p:nvPr>
            <p:ph type="body" sz="quarter" idx="10"/>
          </p:nvPr>
        </p:nvSpPr>
        <p:spPr>
          <a:xfrm>
            <a:off x="3505200" y="522515"/>
            <a:ext cx="7913914" cy="507428"/>
          </a:xfrm>
        </p:spPr>
        <p:txBody>
          <a:bodyPr>
            <a:normAutofit fontScale="70000" lnSpcReduction="20000"/>
          </a:bodyPr>
          <a:lstStyle/>
          <a:p>
            <a:r>
              <a:rPr lang="en-US" dirty="0"/>
              <a:t>Career Academy Participant is also available in Data Mining</a:t>
            </a:r>
          </a:p>
        </p:txBody>
      </p:sp>
      <p:sp>
        <p:nvSpPr>
          <p:cNvPr id="7" name="Subtitle 6">
            <a:extLst>
              <a:ext uri="{FF2B5EF4-FFF2-40B4-BE49-F238E27FC236}">
                <a16:creationId xmlns:a16="http://schemas.microsoft.com/office/drawing/2014/main" id="{08A6B1BB-31D6-C15D-3AF1-E92799AA9707}"/>
              </a:ext>
            </a:extLst>
          </p:cNvPr>
          <p:cNvSpPr>
            <a:spLocks noGrp="1"/>
          </p:cNvSpPr>
          <p:nvPr>
            <p:ph type="subTitle" idx="1"/>
          </p:nvPr>
        </p:nvSpPr>
        <p:spPr>
          <a:xfrm>
            <a:off x="217714" y="5231639"/>
            <a:ext cx="2603545" cy="1202615"/>
          </a:xfrm>
        </p:spPr>
        <p:txBody>
          <a:bodyPr>
            <a:normAutofit/>
          </a:bodyPr>
          <a:lstStyle/>
          <a:p>
            <a:r>
              <a:rPr lang="en-US" sz="1400" b="1" dirty="0">
                <a:solidFill>
                  <a:schemeClr val="bg1"/>
                </a:solidFill>
                <a:ea typeface="Open Sans" charset="0"/>
                <a:cs typeface="Open Sans" charset="0"/>
              </a:rPr>
              <a:t>Web Student Management &gt; Students &gt; Data Mining</a:t>
            </a:r>
          </a:p>
        </p:txBody>
      </p:sp>
      <p:pic>
        <p:nvPicPr>
          <p:cNvPr id="9" name="Picture 8">
            <a:extLst>
              <a:ext uri="{FF2B5EF4-FFF2-40B4-BE49-F238E27FC236}">
                <a16:creationId xmlns:a16="http://schemas.microsoft.com/office/drawing/2014/main" id="{70AE0397-C30B-CD84-667C-DBADF0B862FE}"/>
              </a:ext>
            </a:extLst>
          </p:cNvPr>
          <p:cNvPicPr>
            <a:picLocks noChangeAspect="1"/>
          </p:cNvPicPr>
          <p:nvPr/>
        </p:nvPicPr>
        <p:blipFill>
          <a:blip r:embed="rId3"/>
          <a:stretch>
            <a:fillRect/>
          </a:stretch>
        </p:blipFill>
        <p:spPr>
          <a:xfrm>
            <a:off x="3505200" y="1567946"/>
            <a:ext cx="8030249" cy="3722108"/>
          </a:xfrm>
          <a:prstGeom prst="rect">
            <a:avLst/>
          </a:prstGeom>
          <a:ln>
            <a:solidFill>
              <a:schemeClr val="tx1"/>
            </a:solidFill>
          </a:ln>
        </p:spPr>
      </p:pic>
    </p:spTree>
    <p:extLst>
      <p:ext uri="{BB962C8B-B14F-4D97-AF65-F5344CB8AC3E}">
        <p14:creationId xmlns:p14="http://schemas.microsoft.com/office/powerpoint/2010/main" val="270727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AED68-94AE-EEF6-A64E-23B4CD51754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B9A2E46-78F3-2908-62E6-A9E43C50F5BA}"/>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Mass Update FTE Fields Utility</a:t>
            </a:r>
          </a:p>
        </p:txBody>
      </p:sp>
      <p:sp>
        <p:nvSpPr>
          <p:cNvPr id="8" name="TextBox 7">
            <a:extLst>
              <a:ext uri="{FF2B5EF4-FFF2-40B4-BE49-F238E27FC236}">
                <a16:creationId xmlns:a16="http://schemas.microsoft.com/office/drawing/2014/main" id="{38A4F5FE-F72A-BBD0-6F48-D1360E867E41}"/>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FED/STATE REPORTING &gt; FLORIDA &gt; SETUP &gt; UTILITIES &gt; MASS UPDATE FTE FIELDS</a:t>
            </a:r>
          </a:p>
        </p:txBody>
      </p:sp>
      <p:pic>
        <p:nvPicPr>
          <p:cNvPr id="5" name="Picture 4">
            <a:extLst>
              <a:ext uri="{FF2B5EF4-FFF2-40B4-BE49-F238E27FC236}">
                <a16:creationId xmlns:a16="http://schemas.microsoft.com/office/drawing/2014/main" id="{302A62E8-CC65-A4D9-CC2D-066BE844F3D2}"/>
              </a:ext>
            </a:extLst>
          </p:cNvPr>
          <p:cNvPicPr>
            <a:picLocks noChangeAspect="1"/>
          </p:cNvPicPr>
          <p:nvPr/>
        </p:nvPicPr>
        <p:blipFill>
          <a:blip r:embed="rId3"/>
          <a:stretch>
            <a:fillRect/>
          </a:stretch>
        </p:blipFill>
        <p:spPr>
          <a:xfrm>
            <a:off x="3297701" y="1514636"/>
            <a:ext cx="8339127" cy="2597704"/>
          </a:xfrm>
          <a:prstGeom prst="rect">
            <a:avLst/>
          </a:prstGeom>
          <a:ln>
            <a:solidFill>
              <a:schemeClr val="tx1"/>
            </a:solidFill>
          </a:ln>
        </p:spPr>
      </p:pic>
    </p:spTree>
    <p:extLst>
      <p:ext uri="{BB962C8B-B14F-4D97-AF65-F5344CB8AC3E}">
        <p14:creationId xmlns:p14="http://schemas.microsoft.com/office/powerpoint/2010/main" val="298718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0E1C5-6FFE-EBDC-C3D9-0999A8539C6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BEED6D6-A757-1CF4-EA44-DC70E4CCB847}"/>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Mass Update FTE Fields Utility – FTE Dual Enrollment Course</a:t>
            </a:r>
          </a:p>
          <a:p>
            <a:endParaRPr lang="en-US" sz="2400" dirty="0"/>
          </a:p>
          <a:p>
            <a:r>
              <a:rPr lang="en-US" sz="2400" dirty="0"/>
              <a:t>There are 3 options for earning FTE</a:t>
            </a:r>
          </a:p>
        </p:txBody>
      </p:sp>
      <p:sp>
        <p:nvSpPr>
          <p:cNvPr id="8" name="TextBox 7">
            <a:extLst>
              <a:ext uri="{FF2B5EF4-FFF2-40B4-BE49-F238E27FC236}">
                <a16:creationId xmlns:a16="http://schemas.microsoft.com/office/drawing/2014/main" id="{92AE40E7-F589-2DD6-680A-E043ADDEC411}"/>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FED/STATE REPORTING &gt; FLORIDA &gt; SETUP &gt; UTILITIES &gt; MASS UPDATE FTE FIELDS</a:t>
            </a:r>
          </a:p>
        </p:txBody>
      </p:sp>
      <p:pic>
        <p:nvPicPr>
          <p:cNvPr id="3" name="Picture 2">
            <a:extLst>
              <a:ext uri="{FF2B5EF4-FFF2-40B4-BE49-F238E27FC236}">
                <a16:creationId xmlns:a16="http://schemas.microsoft.com/office/drawing/2014/main" id="{533EB9E3-1296-8FA9-C696-FAF96AA56A05}"/>
              </a:ext>
            </a:extLst>
          </p:cNvPr>
          <p:cNvPicPr>
            <a:picLocks noChangeAspect="1"/>
          </p:cNvPicPr>
          <p:nvPr/>
        </p:nvPicPr>
        <p:blipFill>
          <a:blip r:embed="rId3"/>
          <a:stretch>
            <a:fillRect/>
          </a:stretch>
        </p:blipFill>
        <p:spPr>
          <a:xfrm>
            <a:off x="3883068" y="133217"/>
            <a:ext cx="6447476" cy="6149047"/>
          </a:xfrm>
          <a:prstGeom prst="rect">
            <a:avLst/>
          </a:prstGeom>
          <a:ln>
            <a:solidFill>
              <a:schemeClr val="tx1"/>
            </a:solidFill>
          </a:ln>
        </p:spPr>
      </p:pic>
    </p:spTree>
    <p:extLst>
      <p:ext uri="{BB962C8B-B14F-4D97-AF65-F5344CB8AC3E}">
        <p14:creationId xmlns:p14="http://schemas.microsoft.com/office/powerpoint/2010/main" val="4844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FEE23-BCBB-473D-564E-1D30317504C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45F549D-52F4-0E3A-87D4-C7633B6F306F}"/>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Mass Update FTE Fields Utility – FTE Dual Enrollment Course</a:t>
            </a:r>
          </a:p>
        </p:txBody>
      </p:sp>
      <p:sp>
        <p:nvSpPr>
          <p:cNvPr id="8" name="TextBox 7">
            <a:extLst>
              <a:ext uri="{FF2B5EF4-FFF2-40B4-BE49-F238E27FC236}">
                <a16:creationId xmlns:a16="http://schemas.microsoft.com/office/drawing/2014/main" id="{D59D377E-DD2A-A371-0225-108F874A248F}"/>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FED/STATE REPORTING &gt; FLORIDA &gt; SETUP &gt; UTILITIES &gt; MASS UPDATE FTE FIELDS</a:t>
            </a:r>
          </a:p>
        </p:txBody>
      </p:sp>
      <p:sp>
        <p:nvSpPr>
          <p:cNvPr id="5" name="TextBox 4">
            <a:extLst>
              <a:ext uri="{FF2B5EF4-FFF2-40B4-BE49-F238E27FC236}">
                <a16:creationId xmlns:a16="http://schemas.microsoft.com/office/drawing/2014/main" id="{B25979FC-20F8-8394-B3A1-1B519C9E8DE9}"/>
              </a:ext>
            </a:extLst>
          </p:cNvPr>
          <p:cNvSpPr txBox="1"/>
          <p:nvPr/>
        </p:nvSpPr>
        <p:spPr>
          <a:xfrm>
            <a:off x="3314784" y="533971"/>
            <a:ext cx="8104330" cy="1754326"/>
          </a:xfrm>
          <a:prstGeom prst="rect">
            <a:avLst/>
          </a:prstGeom>
          <a:noFill/>
        </p:spPr>
        <p:txBody>
          <a:bodyPr wrap="square" rtlCol="0">
            <a:spAutoFit/>
          </a:bodyPr>
          <a:lstStyle/>
          <a:p>
            <a:r>
              <a:rPr lang="en-US" b="1" dirty="0"/>
              <a:t>Option 1: </a:t>
            </a:r>
            <a:r>
              <a:rPr lang="en-US" dirty="0"/>
              <a:t>Each course with a Dual Enrollment Indicator = E and the student earned an ‘A’ or better will be assigned 0.16. </a:t>
            </a:r>
          </a:p>
          <a:p>
            <a:pPr marL="285750" indent="-285750">
              <a:buFont typeface="Arial" panose="020B0604020202020204" pitchFamily="34" charset="0"/>
              <a:buChar char="•"/>
            </a:pPr>
            <a:r>
              <a:rPr lang="en-US" dirty="0"/>
              <a:t>The process will check for the Dual Enrollment Indicator in this hierarchy: Student Course Level, Course Section Level, Course Level </a:t>
            </a:r>
          </a:p>
          <a:p>
            <a:pPr marL="285750" indent="-285750">
              <a:buFont typeface="Arial" panose="020B0604020202020204" pitchFamily="34" charset="0"/>
              <a:buChar char="•"/>
            </a:pPr>
            <a:r>
              <a:rPr lang="en-US" dirty="0"/>
              <a:t>This is a course section view</a:t>
            </a:r>
          </a:p>
          <a:p>
            <a:r>
              <a:rPr lang="en-US" dirty="0"/>
              <a:t> </a:t>
            </a:r>
          </a:p>
        </p:txBody>
      </p:sp>
      <p:pic>
        <p:nvPicPr>
          <p:cNvPr id="4" name="Picture 3">
            <a:extLst>
              <a:ext uri="{FF2B5EF4-FFF2-40B4-BE49-F238E27FC236}">
                <a16:creationId xmlns:a16="http://schemas.microsoft.com/office/drawing/2014/main" id="{F5A341D6-648C-3814-933F-556967BE8FE3}"/>
              </a:ext>
            </a:extLst>
          </p:cNvPr>
          <p:cNvPicPr>
            <a:picLocks noChangeAspect="1"/>
          </p:cNvPicPr>
          <p:nvPr/>
        </p:nvPicPr>
        <p:blipFill>
          <a:blip r:embed="rId3"/>
          <a:stretch>
            <a:fillRect/>
          </a:stretch>
        </p:blipFill>
        <p:spPr>
          <a:xfrm>
            <a:off x="3622735" y="2051326"/>
            <a:ext cx="7488427" cy="4272703"/>
          </a:xfrm>
          <a:prstGeom prst="rect">
            <a:avLst/>
          </a:prstGeom>
          <a:ln>
            <a:solidFill>
              <a:schemeClr val="tx1"/>
            </a:solidFill>
          </a:ln>
        </p:spPr>
      </p:pic>
    </p:spTree>
    <p:extLst>
      <p:ext uri="{BB962C8B-B14F-4D97-AF65-F5344CB8AC3E}">
        <p14:creationId xmlns:p14="http://schemas.microsoft.com/office/powerpoint/2010/main" val="749012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SharedWithUsers>
    <lcf76f155ced4ddcb4097134ff3c332f xmlns="42a7207b-7133-445a-a506-606f615b7eeb">
      <Terms xmlns="http://schemas.microsoft.com/office/infopath/2007/PartnerControls"/>
    </lcf76f155ced4ddcb4097134ff3c332f>
    <TaxCatchAll xmlns="3f3073f3-9a20-481c-ba9a-d77d18817a94" xsi:nil="true"/>
    <Comments xmlns="42a7207b-7133-445a-a506-606f615b7eeb" xsi:nil="true"/>
    <hyperlink xmlns="42a7207b-7133-445a-a506-606f615b7eeb">
      <Url xsi:nil="true"/>
      <Description xsi:nil="true"/>
    </hyperlink>
    <DocumentDate xmlns="42a7207b-7133-445a-a506-606f615b7ee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26" ma:contentTypeDescription="Create a new document." ma:contentTypeScope="" ma:versionID="85cedb8cd13522dd50335bc00db4e3b1">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1059e14bec0db6f2b7301bb3bfeb90bb" ns2:_="" ns3:_="">
    <xsd:import namespace="42a7207b-7133-445a-a506-606f615b7eeb"/>
    <xsd:import namespace="3f3073f3-9a20-481c-ba9a-d77d18817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LengthInSeconds" minOccurs="0"/>
                <xsd:element ref="ns2:lcf76f155ced4ddcb4097134ff3c332f" minOccurs="0"/>
                <xsd:element ref="ns3:TaxCatchAll" minOccurs="0"/>
                <xsd:element ref="ns2:hyperlink" minOccurs="0"/>
                <xsd:element ref="ns2:MediaServiceObjectDetectorVersions" minOccurs="0"/>
                <xsd:element ref="ns2:DocumentDat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826e2-df0f-4cbe-ad54-8f56e580bb7e"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ocumentDate" ma:index="25" nillable="true" ma:displayName="Document Date" ma:format="DateOnly" ma:internalName="DocumentDate">
      <xsd:simpleType>
        <xsd:restriction base="dms:DateTime"/>
      </xsd:simpleType>
    </xsd:element>
    <xsd:element name="Comments" ma:index="26"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f314be9-a611-4754-8114-beeb47761b8a}"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89937-285E-458F-A6E3-EB25D144B7F4}">
  <ds:schemaRefs>
    <ds:schemaRef ds:uri="http://purl.org/dc/terms/"/>
    <ds:schemaRef ds:uri="http://schemas.microsoft.com/office/2006/documentManagement/types"/>
    <ds:schemaRef ds:uri="42a7207b-7133-445a-a506-606f615b7eeb"/>
    <ds:schemaRef ds:uri="3f3073f3-9a20-481c-ba9a-d77d18817a9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3.xml><?xml version="1.0" encoding="utf-8"?>
<ds:datastoreItem xmlns:ds="http://schemas.openxmlformats.org/officeDocument/2006/customXml" ds:itemID="{8830A6E7-30D1-48FF-B822-812C254E4D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7207b-7133-445a-a506-606f615b7eeb"/>
    <ds:schemaRef ds:uri="3f3073f3-9a20-481c-ba9a-d77d18817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32467</TotalTime>
  <Words>3166</Words>
  <Application>Microsoft Office PowerPoint</Application>
  <PresentationFormat>Widescreen</PresentationFormat>
  <Paragraphs>322</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Aptos</vt:lpstr>
      <vt:lpstr>Arial</vt:lpstr>
      <vt:lpstr>Calibri</vt:lpstr>
      <vt:lpstr>Open Sans</vt:lpstr>
      <vt:lpstr>Office Theme</vt:lpstr>
      <vt:lpstr>Survey Processing Trouble-shooting Errors </vt:lpstr>
      <vt:lpstr>Agenda</vt:lpstr>
      <vt:lpstr>Recent Updates</vt:lpstr>
      <vt:lpstr>PowerPoint Presentation</vt:lpstr>
      <vt:lpstr>Career Academy Participant </vt:lpstr>
      <vt:lpstr>Career Academy Participant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Survey Edits Troubleshooting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Updates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Renee King</cp:lastModifiedBy>
  <cp:revision>133</cp:revision>
  <dcterms:created xsi:type="dcterms:W3CDTF">2017-04-06T16:25:10Z</dcterms:created>
  <dcterms:modified xsi:type="dcterms:W3CDTF">2025-01-23T19:20:22Z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MediaServiceImageTags">
    <vt:lpwstr/>
  </property>
</Properties>
</file>