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5" r:id="rId6"/>
    <p:sldId id="509" r:id="rId7"/>
    <p:sldId id="514" r:id="rId8"/>
    <p:sldId id="264" r:id="rId9"/>
    <p:sldId id="4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B7"/>
    <a:srgbClr val="7CF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5268E-D56C-4694-8229-C78DF5E5CF5C}" v="11" dt="2025-12-05T20:43:58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King" userId="9c893915-05a6-465a-b9ff-45e9622486ae" providerId="ADAL" clId="{7FB0DA54-A085-47F6-8361-605547AC28EF}"/>
    <pc:docChg chg="modSld">
      <pc:chgData name="Renee King" userId="9c893915-05a6-465a-b9ff-45e9622486ae" providerId="ADAL" clId="{7FB0DA54-A085-47F6-8361-605547AC28EF}" dt="2025-12-05T20:44:27.573" v="395" actId="2711"/>
      <pc:docMkLst>
        <pc:docMk/>
      </pc:docMkLst>
      <pc:sldChg chg="addSp modSp mod">
        <pc:chgData name="Renee King" userId="9c893915-05a6-465a-b9ff-45e9622486ae" providerId="ADAL" clId="{7FB0DA54-A085-47F6-8361-605547AC28EF}" dt="2025-12-05T20:44:27.573" v="395" actId="2711"/>
        <pc:sldMkLst>
          <pc:docMk/>
          <pc:sldMk cId="3205757104" sldId="509"/>
        </pc:sldMkLst>
        <pc:spChg chg="add">
          <ac:chgData name="Renee King" userId="9c893915-05a6-465a-b9ff-45e9622486ae" providerId="ADAL" clId="{7FB0DA54-A085-47F6-8361-605547AC28EF}" dt="2025-12-05T20:41:35.981" v="300"/>
          <ac:spMkLst>
            <pc:docMk/>
            <pc:sldMk cId="3205757104" sldId="509"/>
            <ac:spMk id="2" creationId="{0B77CA15-1DF0-FC91-3CD3-95B0C208ED68}"/>
          </ac:spMkLst>
        </pc:spChg>
        <pc:spChg chg="mod">
          <ac:chgData name="Renee King" userId="9c893915-05a6-465a-b9ff-45e9622486ae" providerId="ADAL" clId="{7FB0DA54-A085-47F6-8361-605547AC28EF}" dt="2025-12-05T20:43:46.096" v="392" actId="1076"/>
          <ac:spMkLst>
            <pc:docMk/>
            <pc:sldMk cId="3205757104" sldId="509"/>
            <ac:spMk id="3" creationId="{DFA58C12-1478-F31E-075E-ED4E146A6BBE}"/>
          </ac:spMkLst>
        </pc:spChg>
        <pc:spChg chg="mod">
          <ac:chgData name="Renee King" userId="9c893915-05a6-465a-b9ff-45e9622486ae" providerId="ADAL" clId="{7FB0DA54-A085-47F6-8361-605547AC28EF}" dt="2025-12-05T20:43:52.639" v="393" actId="1076"/>
          <ac:spMkLst>
            <pc:docMk/>
            <pc:sldMk cId="3205757104" sldId="509"/>
            <ac:spMk id="4" creationId="{B6266795-03EE-DA4F-4313-C9E722DC17AC}"/>
          </ac:spMkLst>
        </pc:spChg>
        <pc:spChg chg="add mod">
          <ac:chgData name="Renee King" userId="9c893915-05a6-465a-b9ff-45e9622486ae" providerId="ADAL" clId="{7FB0DA54-A085-47F6-8361-605547AC28EF}" dt="2025-12-05T20:44:27.573" v="395" actId="2711"/>
          <ac:spMkLst>
            <pc:docMk/>
            <pc:sldMk cId="3205757104" sldId="509"/>
            <ac:spMk id="5" creationId="{2EC5DA1C-A476-A447-20BC-830DF328739D}"/>
          </ac:spMkLst>
        </pc:spChg>
      </pc:sldChg>
      <pc:sldChg chg="modSp mod">
        <pc:chgData name="Renee King" userId="9c893915-05a6-465a-b9ff-45e9622486ae" providerId="ADAL" clId="{7FB0DA54-A085-47F6-8361-605547AC28EF}" dt="2025-12-05T19:55:53.763" v="153" actId="20577"/>
        <pc:sldMkLst>
          <pc:docMk/>
          <pc:sldMk cId="1481218984" sldId="512"/>
        </pc:sldMkLst>
        <pc:spChg chg="mod">
          <ac:chgData name="Renee King" userId="9c893915-05a6-465a-b9ff-45e9622486ae" providerId="ADAL" clId="{7FB0DA54-A085-47F6-8361-605547AC28EF}" dt="2025-12-05T19:55:53.763" v="153" actId="20577"/>
          <ac:spMkLst>
            <pc:docMk/>
            <pc:sldMk cId="1481218984" sldId="512"/>
            <ac:spMk id="6" creationId="{4BB1B43A-40F2-C0FB-AAAF-4DBE7AA1E7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213E-55A0-D942-8B07-35DF0D7BC380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204-9DC6-F747-B52E-F95383972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9812-FB23-4349-9083-A634014472C6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D7F4-8612-364C-AE21-34A5B49E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his roundtable provides an opportunity for districts to interact and discuss state reporting topics with other district users and provide feedback to Skyward State Reporting.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DNEs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PEER Import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1D7F4-8612-364C-AE21-34A5B49E53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29E0F-268F-1411-0E6D-C8A901ECB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D1B99-EF22-FB98-A1F0-CC942123C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62704-1CB4-CCAF-5E61-34C977EA6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0DE1D-E579-F2B6-53DE-D6820E70B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79ABB-80AF-4FC8-FA0A-3CFC1475C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99FA02-D5D3-4347-8B94-A8F061140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C05D6-C1D3-4D83-D1F8-F5696C57D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9B1BF-BD08-0627-8C79-BAF2B2030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2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6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1D7F4-8612-364C-AE21-34A5B49E53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D22A-E5EB-5B4C-90C9-E80A6B20BDC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638" y="4302246"/>
            <a:ext cx="6544407" cy="1861161"/>
          </a:xfrm>
        </p:spPr>
        <p:txBody>
          <a:bodyPr anchor="b">
            <a:normAutofit/>
          </a:bodyPr>
          <a:lstStyle>
            <a:lvl1pPr algn="r">
              <a:defRPr sz="5400" spc="-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2414955" y="6031523"/>
            <a:ext cx="9144000" cy="37110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036420" y="4583151"/>
            <a:ext cx="0" cy="190685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65992" y="2642000"/>
            <a:ext cx="6544407" cy="1861161"/>
          </a:xfrm>
        </p:spPr>
        <p:txBody>
          <a:bodyPr anchor="b">
            <a:normAutofit/>
          </a:bodyPr>
          <a:lstStyle>
            <a:lvl1pPr algn="r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991" y="4406449"/>
            <a:ext cx="6544407" cy="36627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3467190"/>
            <a:ext cx="2031879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5231639"/>
            <a:ext cx="2455627" cy="120261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6962" y="836419"/>
            <a:ext cx="5564187" cy="4059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633" y="1147737"/>
            <a:ext cx="6544407" cy="1861161"/>
          </a:xfrm>
        </p:spPr>
        <p:txBody>
          <a:bodyPr anchor="b">
            <a:normAutofit/>
          </a:bodyPr>
          <a:lstStyle>
            <a:lvl1pPr algn="l">
              <a:defRPr sz="480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632" y="2912186"/>
            <a:ext cx="6544407" cy="36627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7727" y="364081"/>
            <a:ext cx="4899102" cy="827384"/>
          </a:xfrm>
        </p:spPr>
        <p:txBody>
          <a:bodyPr anchor="b"/>
          <a:lstStyle>
            <a:lvl1pPr algn="l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727" y="957290"/>
            <a:ext cx="4899102" cy="65963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906588"/>
            <a:ext cx="12192000" cy="29559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00333" y="364081"/>
            <a:ext cx="2676525" cy="1288181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sz="1200">
                <a:solidFill>
                  <a:schemeClr val="tx1"/>
                </a:solidFill>
              </a:rPr>
              <a:t>bullet point 1</a:t>
            </a:r>
          </a:p>
          <a:p>
            <a:r>
              <a:rPr lang="en-US" sz="1200">
                <a:solidFill>
                  <a:schemeClr val="tx1"/>
                </a:solidFill>
              </a:rPr>
              <a:t>bullet point 2</a:t>
            </a:r>
          </a:p>
          <a:p>
            <a:r>
              <a:rPr lang="en-US" sz="1200" baseline="0">
                <a:solidFill>
                  <a:schemeClr val="tx1"/>
                </a:solidFill>
              </a:rPr>
              <a:t>b</a:t>
            </a:r>
            <a:r>
              <a:rPr lang="en-US" sz="1200">
                <a:solidFill>
                  <a:schemeClr val="tx1"/>
                </a:solidFill>
              </a:rPr>
              <a:t>ullet point</a:t>
            </a:r>
            <a:r>
              <a:rPr lang="en-US" sz="1200" baseline="0">
                <a:solidFill>
                  <a:schemeClr val="tx1"/>
                </a:solidFill>
              </a:rPr>
              <a:t> 3</a:t>
            </a:r>
            <a:r>
              <a:rPr lang="en-US"/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095875"/>
            <a:ext cx="8285163" cy="137160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/>
              <a:t>Text box</a:t>
            </a:r>
            <a:r>
              <a:rPr lang="mr-IN"/>
              <a:t>…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CFF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  <p:extLst>
      <p:ext uri="{BB962C8B-B14F-4D97-AF65-F5344CB8AC3E}">
        <p14:creationId xmlns:p14="http://schemas.microsoft.com/office/powerpoint/2010/main" val="117818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rgbClr val="0B63B7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000738"/>
            <a:ext cx="9144000" cy="41507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TEXT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"/>
            <a:ext cx="12192000" cy="68596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348262"/>
            <a:ext cx="9144000" cy="878375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D22A-E5EB-5B4C-90C9-E80A6B20BDC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861B-C4EC-2D47-978C-BDE582257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2" r:id="rId4"/>
    <p:sldLayoutId id="2147483671" r:id="rId5"/>
    <p:sldLayoutId id="2147483673" r:id="rId6"/>
    <p:sldLayoutId id="2147483655" r:id="rId7"/>
    <p:sldLayoutId id="2147483656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8409" y="4621102"/>
            <a:ext cx="7138642" cy="1781530"/>
          </a:xfrm>
        </p:spPr>
        <p:txBody>
          <a:bodyPr>
            <a:normAutofit fontScale="90000"/>
          </a:bodyPr>
          <a:lstStyle/>
          <a:p>
            <a:r>
              <a:rPr lang="en-US" dirty="0"/>
              <a:t>Florida State Reporting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Florida User Group Roundtable 2025-2026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4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E3352F-29CE-48A7-AB11-7D228494052D}"/>
              </a:ext>
            </a:extLst>
          </p:cNvPr>
          <p:cNvSpPr/>
          <p:nvPr/>
        </p:nvSpPr>
        <p:spPr>
          <a:xfrm>
            <a:off x="-133165" y="618657"/>
            <a:ext cx="12446493" cy="878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9A5C8-F4B9-4A54-BDF8-CDD1095C4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081" y="1643850"/>
            <a:ext cx="9144000" cy="4150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2024-2025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DA379-E368-49F6-B6D3-35A83339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066"/>
            <a:ext cx="9144000" cy="878375"/>
          </a:xfrm>
        </p:spPr>
        <p:txBody>
          <a:bodyPr>
            <a:noAutofit/>
          </a:bodyPr>
          <a:lstStyle/>
          <a:p>
            <a:r>
              <a:rPr lang="en-US" sz="4000">
                <a:solidFill>
                  <a:srgbClr val="0B63B7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DAD17-AD6B-474C-9795-9B151559AA5B}"/>
              </a:ext>
            </a:extLst>
          </p:cNvPr>
          <p:cNvSpPr txBox="1"/>
          <p:nvPr/>
        </p:nvSpPr>
        <p:spPr>
          <a:xfrm>
            <a:off x="2177935" y="2132329"/>
            <a:ext cx="8849957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2025-2026 Updates/Changes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Student Additional Funding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District discussions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19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10990-4F7D-4D30-AAAD-DB48C7CE7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753A24-576A-1674-6D72-46B65D8AC756}"/>
              </a:ext>
            </a:extLst>
          </p:cNvPr>
          <p:cNvSpPr txBox="1">
            <a:spLocks/>
          </p:cNvSpPr>
          <p:nvPr/>
        </p:nvSpPr>
        <p:spPr>
          <a:xfrm>
            <a:off x="0" y="1611086"/>
            <a:ext cx="3015343" cy="2351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800" dirty="0"/>
              <a:t>Student Additional Funding – Gen Ed Core Course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58C12-1478-F31E-075E-ED4E146A6BBE}"/>
              </a:ext>
            </a:extLst>
          </p:cNvPr>
          <p:cNvSpPr txBox="1"/>
          <p:nvPr/>
        </p:nvSpPr>
        <p:spPr>
          <a:xfrm>
            <a:off x="3442580" y="222862"/>
            <a:ext cx="6160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Per the state not all General Education Core Courses can apply for student additional funding for Dual Enrollment.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66795-03EE-DA4F-4313-C9E722DC17AC}"/>
              </a:ext>
            </a:extLst>
          </p:cNvPr>
          <p:cNvSpPr txBox="1"/>
          <p:nvPr/>
        </p:nvSpPr>
        <p:spPr>
          <a:xfrm>
            <a:off x="3442580" y="933451"/>
            <a:ext cx="7496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2025: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added a Dual Enrollment Indicator code of ‘X’ to indicate it applied for dual enrollment additional funding. The indicator of ‘X’ still extracts for the survey as ‘A’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we instead create a Gen Ed Core Course flag (similar to the Class Size Core flag) and then any dual enrollment course with this checked would count towards additional funding?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could add it to the curriculum and course and add it to the utilities to make is easy for districts to update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 would do away with the X indicator so it would then use the flag along with the indicators for dual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provides lists of courses offered at Florida College System Institutions and State University System Institutions that districts can use to verify which are core courses eligible for funding.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C5DA1C-A476-A447-20BC-830DF328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038" y="4838699"/>
            <a:ext cx="76417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https://www.flbog.edu/universities/key-university-info/general-education-courses/?scrlybrkr=3b00e0cf</a:t>
            </a:r>
          </a:p>
        </p:txBody>
      </p:sp>
    </p:spTree>
    <p:extLst>
      <p:ext uri="{BB962C8B-B14F-4D97-AF65-F5344CB8AC3E}">
        <p14:creationId xmlns:p14="http://schemas.microsoft.com/office/powerpoint/2010/main" val="320575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D6FCA-E145-26F1-6582-326F2D2EE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849724-E206-40FA-BA99-66DD39421DFB}"/>
              </a:ext>
            </a:extLst>
          </p:cNvPr>
          <p:cNvSpPr txBox="1">
            <a:spLocks/>
          </p:cNvSpPr>
          <p:nvPr/>
        </p:nvSpPr>
        <p:spPr>
          <a:xfrm>
            <a:off x="0" y="1611086"/>
            <a:ext cx="3015343" cy="23518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spc="0" baseline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2800" dirty="0"/>
              <a:t>Mass Update FTE Fields Utility Discussion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4F766-B7EB-0AE0-4E4C-9CB9B25D7D8B}"/>
              </a:ext>
            </a:extLst>
          </p:cNvPr>
          <p:cNvSpPr txBox="1"/>
          <p:nvPr/>
        </p:nvSpPr>
        <p:spPr>
          <a:xfrm>
            <a:off x="3392200" y="823652"/>
            <a:ext cx="71403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 startAt="2"/>
            </a:pPr>
            <a:r>
              <a:rPr lang="en-US" dirty="0"/>
              <a:t>Discuss Survey 5 Additional Funding pertaining to the Mass Update FTE Fields utility.  How can we make this better?</a:t>
            </a:r>
          </a:p>
          <a:p>
            <a:pPr marL="1257300" lvl="2" indent="-342900">
              <a:buFont typeface="+mj-lt"/>
              <a:buAutoNum type="alphaLcPeriod"/>
            </a:pPr>
            <a:r>
              <a:rPr lang="en-US" dirty="0"/>
              <a:t>Add a Gen Ed Core Course field to Curriculum, Course, Mass Copy Curriculum Master Information, Mass Change Course Master Fields, Add to Data Mining</a:t>
            </a:r>
          </a:p>
          <a:p>
            <a:pPr marL="1257300" lvl="2" indent="-342900">
              <a:buAutoNum type="alphaLcPeriod"/>
            </a:pPr>
            <a:r>
              <a:rPr lang="en-US" dirty="0"/>
              <a:t>Update the Mass Update FTE Fields utility to include courses earning funding for the AP/IB/AICE score, dual enrollment funding, courses and industry cert for the CTE Pathway funding</a:t>
            </a:r>
          </a:p>
          <a:p>
            <a:pPr marL="800100" lvl="1" indent="-342900">
              <a:buFont typeface="+mj-lt"/>
              <a:buAutoNum type="arabicPeriod" startAt="2"/>
            </a:pPr>
            <a:r>
              <a:rPr lang="en-US" dirty="0"/>
              <a:t>Add option to mass clear the FTE Diploma tab after prior year survey 5 closes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6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4082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2977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3073f3-9a20-481c-ba9a-d77d18817a94">
      <UserInfo>
        <DisplayName>Joe Battaglia</DisplayName>
        <AccountId>115</AccountId>
        <AccountType/>
      </UserInfo>
    </SharedWithUsers>
    <lcf76f155ced4ddcb4097134ff3c332f xmlns="42a7207b-7133-445a-a506-606f615b7eeb">
      <Terms xmlns="http://schemas.microsoft.com/office/infopath/2007/PartnerControls"/>
    </lcf76f155ced4ddcb4097134ff3c332f>
    <TaxCatchAll xmlns="3f3073f3-9a20-481c-ba9a-d77d18817a94" xsi:nil="true"/>
    <Comments xmlns="42a7207b-7133-445a-a506-606f615b7eeb" xsi:nil="true"/>
    <hyperlink xmlns="42a7207b-7133-445a-a506-606f615b7eeb">
      <Url xsi:nil="true"/>
      <Description xsi:nil="true"/>
    </hyperlink>
    <DocumentDate xmlns="42a7207b-7133-445a-a506-606f615b7eeb" xsi:nil="true"/>
    <DateandTime xmlns="42a7207b-7133-445a-a506-606f615b7e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5D197E973384187645406A0610E8A" ma:contentTypeVersion="29" ma:contentTypeDescription="Create a new document." ma:contentTypeScope="" ma:versionID="6aba6e9472464a147adf4faf86891d10">
  <xsd:schema xmlns:xsd="http://www.w3.org/2001/XMLSchema" xmlns:xs="http://www.w3.org/2001/XMLSchema" xmlns:p="http://schemas.microsoft.com/office/2006/metadata/properties" xmlns:ns2="42a7207b-7133-445a-a506-606f615b7eeb" xmlns:ns3="3f3073f3-9a20-481c-ba9a-d77d18817a94" targetNamespace="http://schemas.microsoft.com/office/2006/metadata/properties" ma:root="true" ma:fieldsID="627c45ae3ba1d91d28d4186f86c43215" ns2:_="" ns3:_="">
    <xsd:import namespace="42a7207b-7133-445a-a506-606f615b7eeb"/>
    <xsd:import namespace="3f3073f3-9a20-481c-ba9a-d77d18817a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hyperlink" minOccurs="0"/>
                <xsd:element ref="ns2:MediaServiceObjectDetectorVersions" minOccurs="0"/>
                <xsd:element ref="ns2:DocumentDate" minOccurs="0"/>
                <xsd:element ref="ns2:Comments" minOccurs="0"/>
                <xsd:element ref="ns2:MediaServiceSearchProperties" minOccurs="0"/>
                <xsd:element ref="ns2:DateandTim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7207b-7133-445a-a506-606f615b7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4826e2-df0f-4cbe-ad54-8f56e580bb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yperlink" ma:index="23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ocumentDate" ma:index="25" nillable="true" ma:displayName="Document Date" ma:format="DateOnly" ma:internalName="DocumentDate">
      <xsd:simpleType>
        <xsd:restriction base="dms:DateTime"/>
      </xsd:simpleType>
    </xsd:element>
    <xsd:element name="Comments" ma:index="2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andTime" ma:index="28" nillable="true" ma:displayName="Date and Time" ma:format="DateOnly" ma:internalName="DateandTime">
      <xsd:simpleType>
        <xsd:restriction base="dms:DateTim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073f3-9a20-481c-ba9a-d77d1881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314be9-a611-4754-8114-beeb47761b8a}" ma:internalName="TaxCatchAll" ma:showField="CatchAllData" ma:web="3f3073f3-9a20-481c-ba9a-d77d18817a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89937-285E-458F-A6E3-EB25D144B7F4}">
  <ds:schemaRefs>
    <ds:schemaRef ds:uri="3f3073f3-9a20-481c-ba9a-d77d18817a94"/>
    <ds:schemaRef ds:uri="42a7207b-7133-445a-a506-606f615b7ee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949000-6F41-4353-A46B-250BE57DF8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4D2F1-A680-481D-966D-B859AFF56E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a7207b-7133-445a-a506-606f615b7eeb"/>
    <ds:schemaRef ds:uri="3f3073f3-9a20-481c-ba9a-d77d18817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d0a3e6f-bd2e-4a2b-9745-4a2001b3ad94}" enabled="1" method="Privileged" siteId="{833b2b67-7fd5-4644-a0a2-4b89f0bebe7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356</Words>
  <Application>Microsoft Office PowerPoint</Application>
  <PresentationFormat>Widescreen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Open Sans</vt:lpstr>
      <vt:lpstr>Office Theme</vt:lpstr>
      <vt:lpstr>Florida State Reporting </vt:lpstr>
      <vt:lpstr>Agenda</vt:lpstr>
      <vt:lpstr>PowerPoint Presentation</vt:lpstr>
      <vt:lpstr>PowerPoint Presentation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Foua Khang</dc:creator>
  <cp:lastModifiedBy>Renee King</cp:lastModifiedBy>
  <cp:revision>128</cp:revision>
  <dcterms:created xsi:type="dcterms:W3CDTF">2017-04-06T16:25:10Z</dcterms:created>
  <dcterms:modified xsi:type="dcterms:W3CDTF">2025-12-09T03:29:17Z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0x0101005815D197E973384187645406A0610E8A</vt:lpwstr>
  </property>
  <property fmtid="{D5CDD505-2E9C-101B-9397-08002B2CF9AE}" pid="3" name="MediaServiceImageTags">
    <vt:lpwstr/>
  </property>
</Properties>
</file>