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7" r:id="rId5"/>
    <p:sldId id="265" r:id="rId6"/>
    <p:sldId id="467" r:id="rId7"/>
    <p:sldId id="474" r:id="rId8"/>
    <p:sldId id="481" r:id="rId9"/>
    <p:sldId id="480" r:id="rId10"/>
    <p:sldId id="482" r:id="rId11"/>
    <p:sldId id="485" r:id="rId12"/>
    <p:sldId id="483" r:id="rId13"/>
    <p:sldId id="484" r:id="rId14"/>
    <p:sldId id="470" r:id="rId15"/>
    <p:sldId id="450" r:id="rId16"/>
    <p:sldId id="455" r:id="rId17"/>
    <p:sldId id="452" r:id="rId18"/>
    <p:sldId id="447" r:id="rId19"/>
    <p:sldId id="453" r:id="rId20"/>
    <p:sldId id="451" r:id="rId21"/>
    <p:sldId id="454" r:id="rId22"/>
    <p:sldId id="439" r:id="rId23"/>
    <p:sldId id="472" r:id="rId24"/>
    <p:sldId id="471" r:id="rId25"/>
    <p:sldId id="433" r:id="rId26"/>
    <p:sldId id="443" r:id="rId27"/>
    <p:sldId id="487" r:id="rId28"/>
    <p:sldId id="486" r:id="rId29"/>
    <p:sldId id="492" r:id="rId30"/>
    <p:sldId id="488" r:id="rId31"/>
    <p:sldId id="489" r:id="rId32"/>
    <p:sldId id="491" r:id="rId33"/>
    <p:sldId id="448" r:id="rId34"/>
    <p:sldId id="457" r:id="rId35"/>
    <p:sldId id="458" r:id="rId36"/>
    <p:sldId id="459" r:id="rId37"/>
    <p:sldId id="468" r:id="rId38"/>
    <p:sldId id="469" r:id="rId39"/>
    <p:sldId id="465" r:id="rId40"/>
    <p:sldId id="466" r:id="rId41"/>
    <p:sldId id="264" r:id="rId42"/>
    <p:sldId id="4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08442-AE57-449A-ACD4-751A36D70FBD}" v="1" dt="2025-12-07T19:35:18.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1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King" userId="9c893915-05a6-465a-b9ff-45e9622486ae" providerId="ADAL" clId="{7FB0DA54-A085-47F6-8361-605547AC28EF}"/>
    <pc:docChg chg="custSel modSld">
      <pc:chgData name="Renee King" userId="9c893915-05a6-465a-b9ff-45e9622486ae" providerId="ADAL" clId="{7FB0DA54-A085-47F6-8361-605547AC28EF}" dt="2025-12-07T19:37:54.944" v="100" actId="20577"/>
      <pc:docMkLst>
        <pc:docMk/>
      </pc:docMkLst>
      <pc:sldChg chg="modSp mod">
        <pc:chgData name="Renee King" userId="9c893915-05a6-465a-b9ff-45e9622486ae" providerId="ADAL" clId="{7FB0DA54-A085-47F6-8361-605547AC28EF}" dt="2025-12-07T19:28:14.054" v="57" actId="2711"/>
        <pc:sldMkLst>
          <pc:docMk/>
          <pc:sldMk cId="4010834276" sldId="447"/>
        </pc:sldMkLst>
        <pc:spChg chg="mod">
          <ac:chgData name="Renee King" userId="9c893915-05a6-465a-b9ff-45e9622486ae" providerId="ADAL" clId="{7FB0DA54-A085-47F6-8361-605547AC28EF}" dt="2025-12-07T19:28:14.054" v="57" actId="2711"/>
          <ac:spMkLst>
            <pc:docMk/>
            <pc:sldMk cId="4010834276" sldId="447"/>
            <ac:spMk id="6" creationId="{A0FED242-B10B-4E26-91DD-58ECA7ED3640}"/>
          </ac:spMkLst>
        </pc:spChg>
      </pc:sldChg>
      <pc:sldChg chg="modSp mod">
        <pc:chgData name="Renee King" userId="9c893915-05a6-465a-b9ff-45e9622486ae" providerId="ADAL" clId="{7FB0DA54-A085-47F6-8361-605547AC28EF}" dt="2025-12-07T19:31:03.127" v="63" actId="20577"/>
        <pc:sldMkLst>
          <pc:docMk/>
          <pc:sldMk cId="2901662821" sldId="448"/>
        </pc:sldMkLst>
        <pc:spChg chg="mod">
          <ac:chgData name="Renee King" userId="9c893915-05a6-465a-b9ff-45e9622486ae" providerId="ADAL" clId="{7FB0DA54-A085-47F6-8361-605547AC28EF}" dt="2025-12-07T19:31:03.127" v="63" actId="20577"/>
          <ac:spMkLst>
            <pc:docMk/>
            <pc:sldMk cId="2901662821" sldId="448"/>
            <ac:spMk id="5" creationId="{81B0F8EF-5D02-25C6-08D3-B273E47CC7AA}"/>
          </ac:spMkLst>
        </pc:spChg>
      </pc:sldChg>
      <pc:sldChg chg="modSp mod">
        <pc:chgData name="Renee King" userId="9c893915-05a6-465a-b9ff-45e9622486ae" providerId="ADAL" clId="{7FB0DA54-A085-47F6-8361-605547AC28EF}" dt="2025-12-07T19:36:08.974" v="80" actId="6549"/>
        <pc:sldMkLst>
          <pc:docMk/>
          <pc:sldMk cId="1576624026" sldId="465"/>
        </pc:sldMkLst>
        <pc:spChg chg="mod">
          <ac:chgData name="Renee King" userId="9c893915-05a6-465a-b9ff-45e9622486ae" providerId="ADAL" clId="{7FB0DA54-A085-47F6-8361-605547AC28EF}" dt="2025-12-07T19:36:08.974" v="80" actId="6549"/>
          <ac:spMkLst>
            <pc:docMk/>
            <pc:sldMk cId="1576624026" sldId="465"/>
            <ac:spMk id="4" creationId="{0F6DAD17-AD6B-474C-9795-9B151559AA5B}"/>
          </ac:spMkLst>
        </pc:spChg>
      </pc:sldChg>
      <pc:sldChg chg="modSp mod">
        <pc:chgData name="Renee King" userId="9c893915-05a6-465a-b9ff-45e9622486ae" providerId="ADAL" clId="{7FB0DA54-A085-47F6-8361-605547AC28EF}" dt="2025-12-07T19:37:54.944" v="100" actId="20577"/>
        <pc:sldMkLst>
          <pc:docMk/>
          <pc:sldMk cId="1552103083" sldId="466"/>
        </pc:sldMkLst>
        <pc:spChg chg="mod">
          <ac:chgData name="Renee King" userId="9c893915-05a6-465a-b9ff-45e9622486ae" providerId="ADAL" clId="{7FB0DA54-A085-47F6-8361-605547AC28EF}" dt="2025-12-07T19:37:54.944" v="100" actId="20577"/>
          <ac:spMkLst>
            <pc:docMk/>
            <pc:sldMk cId="1552103083" sldId="466"/>
            <ac:spMk id="4" creationId="{0F6DAD17-AD6B-474C-9795-9B151559AA5B}"/>
          </ac:spMkLst>
        </pc:spChg>
      </pc:sldChg>
      <pc:sldChg chg="addSp delSp modSp mod">
        <pc:chgData name="Renee King" userId="9c893915-05a6-465a-b9ff-45e9622486ae" providerId="ADAL" clId="{7FB0DA54-A085-47F6-8361-605547AC28EF}" dt="2025-12-07T19:35:37.331" v="79" actId="208"/>
        <pc:sldMkLst>
          <pc:docMk/>
          <pc:sldMk cId="2664629771" sldId="468"/>
        </pc:sldMkLst>
        <pc:picChg chg="add del mod">
          <ac:chgData name="Renee King" userId="9c893915-05a6-465a-b9ff-45e9622486ae" providerId="ADAL" clId="{7FB0DA54-A085-47F6-8361-605547AC28EF}" dt="2025-12-07T19:33:34.106" v="69" actId="478"/>
          <ac:picMkLst>
            <pc:docMk/>
            <pc:sldMk cId="2664629771" sldId="468"/>
            <ac:picMk id="3" creationId="{BC064C8D-1A79-029F-17F5-14DF62B5B601}"/>
          </ac:picMkLst>
        </pc:picChg>
        <pc:picChg chg="del">
          <ac:chgData name="Renee King" userId="9c893915-05a6-465a-b9ff-45e9622486ae" providerId="ADAL" clId="{7FB0DA54-A085-47F6-8361-605547AC28EF}" dt="2025-12-07T19:32:27.661" v="64" actId="478"/>
          <ac:picMkLst>
            <pc:docMk/>
            <pc:sldMk cId="2664629771" sldId="468"/>
            <ac:picMk id="5" creationId="{25077612-8D47-8451-3C4F-D4B7553ECD2A}"/>
          </ac:picMkLst>
        </pc:picChg>
        <pc:picChg chg="add del mod">
          <ac:chgData name="Renee King" userId="9c893915-05a6-465a-b9ff-45e9622486ae" providerId="ADAL" clId="{7FB0DA54-A085-47F6-8361-605547AC28EF}" dt="2025-12-07T19:33:35.249" v="70" actId="478"/>
          <ac:picMkLst>
            <pc:docMk/>
            <pc:sldMk cId="2664629771" sldId="468"/>
            <ac:picMk id="8" creationId="{962D8A47-939F-393D-F57F-FCF604822E94}"/>
          </ac:picMkLst>
        </pc:picChg>
        <pc:picChg chg="add mod">
          <ac:chgData name="Renee King" userId="9c893915-05a6-465a-b9ff-45e9622486ae" providerId="ADAL" clId="{7FB0DA54-A085-47F6-8361-605547AC28EF}" dt="2025-12-07T19:34:55.436" v="74" actId="208"/>
          <ac:picMkLst>
            <pc:docMk/>
            <pc:sldMk cId="2664629771" sldId="468"/>
            <ac:picMk id="10" creationId="{E2F83DBF-BA6D-0190-5B54-C61B53813814}"/>
          </ac:picMkLst>
        </pc:picChg>
        <pc:picChg chg="add mod">
          <ac:chgData name="Renee King" userId="9c893915-05a6-465a-b9ff-45e9622486ae" providerId="ADAL" clId="{7FB0DA54-A085-47F6-8361-605547AC28EF}" dt="2025-12-07T19:35:37.331" v="79" actId="208"/>
          <ac:picMkLst>
            <pc:docMk/>
            <pc:sldMk cId="2664629771" sldId="468"/>
            <ac:picMk id="11" creationId="{6AD4BEF9-CBD9-B0E9-BAE8-4D01F53F6DF6}"/>
          </ac:picMkLst>
        </pc:picChg>
      </pc:sldChg>
      <pc:sldChg chg="modSp mod">
        <pc:chgData name="Renee King" userId="9c893915-05a6-465a-b9ff-45e9622486ae" providerId="ADAL" clId="{7FB0DA54-A085-47F6-8361-605547AC28EF}" dt="2025-12-07T19:26:44.629" v="43" actId="20577"/>
        <pc:sldMkLst>
          <pc:docMk/>
          <pc:sldMk cId="1412815158" sldId="485"/>
        </pc:sldMkLst>
        <pc:spChg chg="mod">
          <ac:chgData name="Renee King" userId="9c893915-05a6-465a-b9ff-45e9622486ae" providerId="ADAL" clId="{7FB0DA54-A085-47F6-8361-605547AC28EF}" dt="2025-12-07T19:26:44.629" v="43" actId="20577"/>
          <ac:spMkLst>
            <pc:docMk/>
            <pc:sldMk cId="1412815158" sldId="485"/>
            <ac:spMk id="7" creationId="{A55F18F4-5CC8-EBB1-CEDA-287858662122}"/>
          </ac:spMkLst>
        </pc:spChg>
      </pc:sldChg>
      <pc:sldChg chg="modSp mod">
        <pc:chgData name="Renee King" userId="9c893915-05a6-465a-b9ff-45e9622486ae" providerId="ADAL" clId="{7FB0DA54-A085-47F6-8361-605547AC28EF}" dt="2025-12-07T19:29:59.265" v="59" actId="208"/>
        <pc:sldMkLst>
          <pc:docMk/>
          <pc:sldMk cId="2934281884" sldId="486"/>
        </pc:sldMkLst>
        <pc:picChg chg="mod">
          <ac:chgData name="Renee King" userId="9c893915-05a6-465a-b9ff-45e9622486ae" providerId="ADAL" clId="{7FB0DA54-A085-47F6-8361-605547AC28EF}" dt="2025-12-07T19:29:59.265" v="59" actId="208"/>
          <ac:picMkLst>
            <pc:docMk/>
            <pc:sldMk cId="2934281884" sldId="486"/>
            <ac:picMk id="9" creationId="{6C85C734-3576-85D9-38CB-E19C342ABD56}"/>
          </ac:picMkLst>
        </pc:picChg>
      </pc:sldChg>
      <pc:sldChg chg="modSp mod">
        <pc:chgData name="Renee King" userId="9c893915-05a6-465a-b9ff-45e9622486ae" providerId="ADAL" clId="{7FB0DA54-A085-47F6-8361-605547AC28EF}" dt="2025-12-07T19:29:50.462" v="58" actId="208"/>
        <pc:sldMkLst>
          <pc:docMk/>
          <pc:sldMk cId="4008887744" sldId="487"/>
        </pc:sldMkLst>
        <pc:picChg chg="mod">
          <ac:chgData name="Renee King" userId="9c893915-05a6-465a-b9ff-45e9622486ae" providerId="ADAL" clId="{7FB0DA54-A085-47F6-8361-605547AC28EF}" dt="2025-12-07T19:29:50.462" v="58" actId="208"/>
          <ac:picMkLst>
            <pc:docMk/>
            <pc:sldMk cId="4008887744" sldId="487"/>
            <ac:picMk id="4" creationId="{2C5763DC-F1A7-C26B-3B09-4AADB23B9F6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Test Builder setup affecting state reporting, EOC,  and Date Passed setup and troubleshooting steps.</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E84C-1CA5-7BFA-05B9-C6E64E3C9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96912-47D2-E643-9C07-C03EC7B26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05E1B-1317-433D-9580-FE1491BC8313}"/>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EA818AA8-96F7-427E-0340-63449AE2F90B}"/>
              </a:ext>
            </a:extLst>
          </p:cNvPr>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92814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86B2-5456-5F0E-DF5C-39BAB5EC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B9457-260D-536B-1556-BD08BDE22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88755-453E-FF0C-F187-BD56E213E6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76A2E5-0859-D9D1-53E9-A57CDA8FBBF7}"/>
              </a:ext>
            </a:extLst>
          </p:cNvPr>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299227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77639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275526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355452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using the Score Override</a:t>
            </a:r>
          </a:p>
        </p:txBody>
      </p:sp>
      <p:sp>
        <p:nvSpPr>
          <p:cNvPr id="4" name="Slide Number Placeholder 3"/>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44503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48405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2466273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logic will look first for an entity level date for the student’s current default entity, and it will use that date if available, otherwise it will use the district level date.</a:t>
            </a:r>
          </a:p>
          <a:p>
            <a:r>
              <a:rPr lang="en-US"/>
              <a:t>If a record for the student’s graduation year is not available, then this logic will not apply for the student.</a:t>
            </a:r>
          </a:p>
        </p:txBody>
      </p:sp>
      <p:sp>
        <p:nvSpPr>
          <p:cNvPr id="4" name="Slide Number Placeholder 3"/>
          <p:cNvSpPr>
            <a:spLocks noGrp="1"/>
          </p:cNvSpPr>
          <p:nvPr>
            <p:ph type="sldNum" sz="quarter" idx="5"/>
          </p:nvPr>
        </p:nvSpPr>
        <p:spPr/>
        <p:txBody>
          <a:bodyPr/>
          <a:lstStyle/>
          <a:p>
            <a:fld id="{59C1D7F4-8612-364C-AE21-34A5B49E53B3}" type="slidenum">
              <a:rPr lang="en-US" smtClean="0"/>
              <a:t>18</a:t>
            </a:fld>
            <a:endParaRPr lang="en-US"/>
          </a:p>
        </p:txBody>
      </p:sp>
    </p:spTree>
    <p:extLst>
      <p:ext uri="{BB962C8B-B14F-4D97-AF65-F5344CB8AC3E}">
        <p14:creationId xmlns:p14="http://schemas.microsoft.com/office/powerpoint/2010/main" val="109295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19</a:t>
            </a:fld>
            <a:endParaRPr lang="en-US"/>
          </a:p>
        </p:txBody>
      </p:sp>
    </p:spTree>
    <p:extLst>
      <p:ext uri="{BB962C8B-B14F-4D97-AF65-F5344CB8AC3E}">
        <p14:creationId xmlns:p14="http://schemas.microsoft.com/office/powerpoint/2010/main" val="85684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EOC Reminders: Course and tests are linked</a:t>
            </a:r>
          </a:p>
          <a:p>
            <a:r>
              <a:rPr lang="en-US"/>
              <a:t>Grading – EOC method</a:t>
            </a:r>
          </a:p>
          <a:p>
            <a:r>
              <a:rPr lang="en-US"/>
              <a:t>-options</a:t>
            </a:r>
          </a:p>
          <a:p>
            <a:r>
              <a:rPr lang="en-US"/>
              <a:t>Mass Change Selected Grade Mark has been updated to include EOC test grade bucket</a:t>
            </a:r>
          </a:p>
        </p:txBody>
      </p:sp>
      <p:sp>
        <p:nvSpPr>
          <p:cNvPr id="4" name="Slide Number Placeholder 3"/>
          <p:cNvSpPr>
            <a:spLocks noGrp="1"/>
          </p:cNvSpPr>
          <p:nvPr>
            <p:ph type="sldNum" sz="quarter" idx="5"/>
          </p:nvPr>
        </p:nvSpPr>
        <p:spPr/>
        <p:txBody>
          <a:bodyPr/>
          <a:lstStyle/>
          <a:p>
            <a:fld id="{59C1D7F4-8612-364C-AE21-34A5B49E53B3}" type="slidenum">
              <a:rPr lang="en-US" smtClean="0"/>
              <a:t>2</a:t>
            </a:fld>
            <a:endParaRPr lang="en-US"/>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A19B-143B-3B38-9E4A-06FACD533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45415-B8DD-4873-5686-E96AEDEAE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8560A-557B-9325-4CC3-73228CF4CCAC}"/>
              </a:ext>
            </a:extLst>
          </p:cNvPr>
          <p:cNvSpPr>
            <a:spLocks noGrp="1"/>
          </p:cNvSpPr>
          <p:nvPr>
            <p:ph type="body" idx="1"/>
          </p:nvPr>
        </p:nvSpPr>
        <p:spPr/>
        <p:txBody>
          <a:bodyPr/>
          <a:lstStyle/>
          <a:p>
            <a:r>
              <a:rPr lang="en-US" dirty="0"/>
              <a:t>Security Access to the Assessment Details – need at least a level 1 to view only.  </a:t>
            </a:r>
          </a:p>
        </p:txBody>
      </p:sp>
      <p:sp>
        <p:nvSpPr>
          <p:cNvPr id="4" name="Slide Number Placeholder 3">
            <a:extLst>
              <a:ext uri="{FF2B5EF4-FFF2-40B4-BE49-F238E27FC236}">
                <a16:creationId xmlns:a16="http://schemas.microsoft.com/office/drawing/2014/main" id="{07742F22-39AD-8978-1E19-CF156D1D8B0E}"/>
              </a:ext>
            </a:extLst>
          </p:cNvPr>
          <p:cNvSpPr>
            <a:spLocks noGrp="1"/>
          </p:cNvSpPr>
          <p:nvPr>
            <p:ph type="sldNum" sz="quarter" idx="5"/>
          </p:nvPr>
        </p:nvSpPr>
        <p:spPr/>
        <p:txBody>
          <a:bodyPr/>
          <a:lstStyle/>
          <a:p>
            <a:fld id="{59C1D7F4-8612-364C-AE21-34A5B49E53B3}" type="slidenum">
              <a:rPr lang="en-US" smtClean="0"/>
              <a:t>20</a:t>
            </a:fld>
            <a:endParaRPr lang="en-US"/>
          </a:p>
        </p:txBody>
      </p:sp>
    </p:spTree>
    <p:extLst>
      <p:ext uri="{BB962C8B-B14F-4D97-AF65-F5344CB8AC3E}">
        <p14:creationId xmlns:p14="http://schemas.microsoft.com/office/powerpoint/2010/main" val="62118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BF70-A6C7-9A3B-A1CE-FEA16083A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8EB60-6DA5-8B86-8DC3-708CEC48D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69DA5-0C86-8E42-0FDD-4F7CE9CBF0BD}"/>
              </a:ext>
            </a:extLst>
          </p:cNvPr>
          <p:cNvSpPr>
            <a:spLocks noGrp="1"/>
          </p:cNvSpPr>
          <p:nvPr>
            <p:ph type="body" idx="1"/>
          </p:nvPr>
        </p:nvSpPr>
        <p:spPr/>
        <p:txBody>
          <a:bodyPr/>
          <a:lstStyle/>
          <a:p>
            <a:r>
              <a:rPr lang="en-US"/>
              <a:t>The user will see a message on the Assessment  Details if there is a test that based on programmed logic would apply but the test is not set up for date passed.</a:t>
            </a:r>
          </a:p>
        </p:txBody>
      </p:sp>
      <p:sp>
        <p:nvSpPr>
          <p:cNvPr id="4" name="Slide Number Placeholder 3">
            <a:extLst>
              <a:ext uri="{FF2B5EF4-FFF2-40B4-BE49-F238E27FC236}">
                <a16:creationId xmlns:a16="http://schemas.microsoft.com/office/drawing/2014/main" id="{BCFCA71C-BEC2-0DD3-A3D1-605E1770937D}"/>
              </a:ext>
            </a:extLst>
          </p:cNvPr>
          <p:cNvSpPr>
            <a:spLocks noGrp="1"/>
          </p:cNvSpPr>
          <p:nvPr>
            <p:ph type="sldNum" sz="quarter" idx="5"/>
          </p:nvPr>
        </p:nvSpPr>
        <p:spPr/>
        <p:txBody>
          <a:bodyPr/>
          <a:lstStyle/>
          <a:p>
            <a:fld id="{59C1D7F4-8612-364C-AE21-34A5B49E53B3}" type="slidenum">
              <a:rPr lang="en-US" smtClean="0"/>
              <a:t>21</a:t>
            </a:fld>
            <a:endParaRPr lang="en-US"/>
          </a:p>
        </p:txBody>
      </p:sp>
    </p:spTree>
    <p:extLst>
      <p:ext uri="{BB962C8B-B14F-4D97-AF65-F5344CB8AC3E}">
        <p14:creationId xmlns:p14="http://schemas.microsoft.com/office/powerpoint/2010/main" val="260330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22</a:t>
            </a:fld>
            <a:endParaRPr lang="en-US"/>
          </a:p>
        </p:txBody>
      </p:sp>
    </p:spTree>
    <p:extLst>
      <p:ext uri="{BB962C8B-B14F-4D97-AF65-F5344CB8AC3E}">
        <p14:creationId xmlns:p14="http://schemas.microsoft.com/office/powerpoint/2010/main" val="95505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23</a:t>
            </a:fld>
            <a:endParaRPr lang="en-US"/>
          </a:p>
        </p:txBody>
      </p:sp>
    </p:spTree>
    <p:extLst>
      <p:ext uri="{BB962C8B-B14F-4D97-AF65-F5344CB8AC3E}">
        <p14:creationId xmlns:p14="http://schemas.microsoft.com/office/powerpoint/2010/main" val="4279581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DB88-797B-028A-B77A-6E98A17B0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ADCA9-4B26-D38A-B8FA-598259792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F4EBB-A47F-B136-715B-45142962FD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CFB885-4760-552A-7C41-08DAF52D5ABC}"/>
              </a:ext>
            </a:extLst>
          </p:cNvPr>
          <p:cNvSpPr>
            <a:spLocks noGrp="1"/>
          </p:cNvSpPr>
          <p:nvPr>
            <p:ph type="sldNum" sz="quarter" idx="5"/>
          </p:nvPr>
        </p:nvSpPr>
        <p:spPr/>
        <p:txBody>
          <a:bodyPr/>
          <a:lstStyle/>
          <a:p>
            <a:fld id="{59C1D7F4-8612-364C-AE21-34A5B49E53B3}" type="slidenum">
              <a:rPr lang="en-US" smtClean="0"/>
              <a:t>24</a:t>
            </a:fld>
            <a:endParaRPr lang="en-US"/>
          </a:p>
        </p:txBody>
      </p:sp>
    </p:spTree>
    <p:extLst>
      <p:ext uri="{BB962C8B-B14F-4D97-AF65-F5344CB8AC3E}">
        <p14:creationId xmlns:p14="http://schemas.microsoft.com/office/powerpoint/2010/main" val="394494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BFA4B-CAE2-6B1B-9D52-8E34FC3A6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17294-7598-9C45-9757-E5CC26211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1E4FD-CAC6-E7B1-8DEF-6CD6B3A6A6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80A6D8-7B37-751C-799D-9C785716CEFF}"/>
              </a:ext>
            </a:extLst>
          </p:cNvPr>
          <p:cNvSpPr>
            <a:spLocks noGrp="1"/>
          </p:cNvSpPr>
          <p:nvPr>
            <p:ph type="sldNum" sz="quarter" idx="5"/>
          </p:nvPr>
        </p:nvSpPr>
        <p:spPr/>
        <p:txBody>
          <a:bodyPr/>
          <a:lstStyle/>
          <a:p>
            <a:fld id="{59C1D7F4-8612-364C-AE21-34A5B49E53B3}" type="slidenum">
              <a:rPr lang="en-US" smtClean="0"/>
              <a:t>25</a:t>
            </a:fld>
            <a:endParaRPr lang="en-US"/>
          </a:p>
        </p:txBody>
      </p:sp>
    </p:spTree>
    <p:extLst>
      <p:ext uri="{BB962C8B-B14F-4D97-AF65-F5344CB8AC3E}">
        <p14:creationId xmlns:p14="http://schemas.microsoft.com/office/powerpoint/2010/main" val="155339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823ED-8523-93B3-3E71-1D800FDAF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46DE5-A8A1-1829-0B81-CA13C4E46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9DD4B-C2C3-2C83-5147-5D2B7941F3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1D27C3-C33A-F768-D296-48F4131057A8}"/>
              </a:ext>
            </a:extLst>
          </p:cNvPr>
          <p:cNvSpPr>
            <a:spLocks noGrp="1"/>
          </p:cNvSpPr>
          <p:nvPr>
            <p:ph type="sldNum" sz="quarter" idx="5"/>
          </p:nvPr>
        </p:nvSpPr>
        <p:spPr/>
        <p:txBody>
          <a:bodyPr/>
          <a:lstStyle/>
          <a:p>
            <a:fld id="{59C1D7F4-8612-364C-AE21-34A5B49E53B3}" type="slidenum">
              <a:rPr lang="en-US" smtClean="0"/>
              <a:t>26</a:t>
            </a:fld>
            <a:endParaRPr lang="en-US"/>
          </a:p>
        </p:txBody>
      </p:sp>
    </p:spTree>
    <p:extLst>
      <p:ext uri="{BB962C8B-B14F-4D97-AF65-F5344CB8AC3E}">
        <p14:creationId xmlns:p14="http://schemas.microsoft.com/office/powerpoint/2010/main" val="202517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2D40-38C9-2ED4-7D25-33693FABB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7A84F-F005-40D1-17E5-8F0E8286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EBA71-9CDC-6C1B-2F15-958DDA363A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D6EB88-1F96-A5EE-B0B9-E4C4F10F84EB}"/>
              </a:ext>
            </a:extLst>
          </p:cNvPr>
          <p:cNvSpPr>
            <a:spLocks noGrp="1"/>
          </p:cNvSpPr>
          <p:nvPr>
            <p:ph type="sldNum" sz="quarter" idx="5"/>
          </p:nvPr>
        </p:nvSpPr>
        <p:spPr/>
        <p:txBody>
          <a:bodyPr/>
          <a:lstStyle/>
          <a:p>
            <a:fld id="{59C1D7F4-8612-364C-AE21-34A5B49E53B3}" type="slidenum">
              <a:rPr lang="en-US" smtClean="0"/>
              <a:t>27</a:t>
            </a:fld>
            <a:endParaRPr lang="en-US"/>
          </a:p>
        </p:txBody>
      </p:sp>
    </p:spTree>
    <p:extLst>
      <p:ext uri="{BB962C8B-B14F-4D97-AF65-F5344CB8AC3E}">
        <p14:creationId xmlns:p14="http://schemas.microsoft.com/office/powerpoint/2010/main" val="2233481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9E49E-E29D-38D2-C674-5027CE631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C23D5-EF81-0786-B690-4FA6D7F98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248D8-2CA1-14C6-3774-25C78F8176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CC3933-F98B-5B2F-01EC-5DB4B13930CB}"/>
              </a:ext>
            </a:extLst>
          </p:cNvPr>
          <p:cNvSpPr>
            <a:spLocks noGrp="1"/>
          </p:cNvSpPr>
          <p:nvPr>
            <p:ph type="sldNum" sz="quarter" idx="5"/>
          </p:nvPr>
        </p:nvSpPr>
        <p:spPr/>
        <p:txBody>
          <a:bodyPr/>
          <a:lstStyle/>
          <a:p>
            <a:fld id="{59C1D7F4-8612-364C-AE21-34A5B49E53B3}" type="slidenum">
              <a:rPr lang="en-US" smtClean="0"/>
              <a:t>28</a:t>
            </a:fld>
            <a:endParaRPr lang="en-US"/>
          </a:p>
        </p:txBody>
      </p:sp>
    </p:spTree>
    <p:extLst>
      <p:ext uri="{BB962C8B-B14F-4D97-AF65-F5344CB8AC3E}">
        <p14:creationId xmlns:p14="http://schemas.microsoft.com/office/powerpoint/2010/main" val="1300185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F1D8-5027-4709-BCD9-FBB9AB8F9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027B0-04E5-631A-5C59-687E9C61E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602F3-BB81-6C14-ADF3-8C5205EB62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8DEB5A-849C-AF96-F6E8-A293763CF468}"/>
              </a:ext>
            </a:extLst>
          </p:cNvPr>
          <p:cNvSpPr>
            <a:spLocks noGrp="1"/>
          </p:cNvSpPr>
          <p:nvPr>
            <p:ph type="sldNum" sz="quarter" idx="5"/>
          </p:nvPr>
        </p:nvSpPr>
        <p:spPr/>
        <p:txBody>
          <a:bodyPr/>
          <a:lstStyle/>
          <a:p>
            <a:fld id="{59C1D7F4-8612-364C-AE21-34A5B49E53B3}" type="slidenum">
              <a:rPr lang="en-US" smtClean="0"/>
              <a:t>29</a:t>
            </a:fld>
            <a:endParaRPr lang="en-US"/>
          </a:p>
        </p:txBody>
      </p:sp>
    </p:spTree>
    <p:extLst>
      <p:ext uri="{BB962C8B-B14F-4D97-AF65-F5344CB8AC3E}">
        <p14:creationId xmlns:p14="http://schemas.microsoft.com/office/powerpoint/2010/main" val="332426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81FD-AEE4-BAFA-6C51-46A646456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F3733-A0B5-7510-5926-C42956A84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B7B96-CAAE-DCB3-C1DB-C46BA509B011}"/>
              </a:ext>
            </a:extLst>
          </p:cNvPr>
          <p:cNvSpPr>
            <a:spLocks noGrp="1"/>
          </p:cNvSpPr>
          <p:nvPr>
            <p:ph type="body" idx="1"/>
          </p:nvPr>
        </p:nvSpPr>
        <p:spPr/>
        <p:txBody>
          <a:bodyPr/>
          <a:lstStyle/>
          <a:p>
            <a:pPr marL="285750" indent="-285750">
              <a:buFont typeface="Arial" panose="020B0604020202020204" pitchFamily="34" charset="0"/>
              <a:buChar char="•"/>
            </a:pPr>
            <a:endParaRPr lang="en-US" sz="1200" dirty="0">
              <a:solidFill>
                <a:schemeClr val="bg1"/>
              </a:solidFill>
            </a:endParaRPr>
          </a:p>
        </p:txBody>
      </p:sp>
      <p:sp>
        <p:nvSpPr>
          <p:cNvPr id="4" name="Slide Number Placeholder 3">
            <a:extLst>
              <a:ext uri="{FF2B5EF4-FFF2-40B4-BE49-F238E27FC236}">
                <a16:creationId xmlns:a16="http://schemas.microsoft.com/office/drawing/2014/main" id="{BE407E90-A513-36AC-8DFD-EB252EA4C134}"/>
              </a:ext>
            </a:extLst>
          </p:cNvPr>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310707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30</a:t>
            </a:fld>
            <a:endParaRPr lang="en-US"/>
          </a:p>
        </p:txBody>
      </p:sp>
    </p:spTree>
    <p:extLst>
      <p:ext uri="{BB962C8B-B14F-4D97-AF65-F5344CB8AC3E}">
        <p14:creationId xmlns:p14="http://schemas.microsoft.com/office/powerpoint/2010/main" val="1476131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best search results, go to that area of the software you want documentation for and then select the question mark.</a:t>
            </a:r>
          </a:p>
          <a:p>
            <a:endParaRPr lang="en-US"/>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31</a:t>
            </a:fld>
            <a:endParaRPr lang="en-US"/>
          </a:p>
        </p:txBody>
      </p:sp>
    </p:spTree>
    <p:extLst>
      <p:ext uri="{BB962C8B-B14F-4D97-AF65-F5344CB8AC3E}">
        <p14:creationId xmlns:p14="http://schemas.microsoft.com/office/powerpoint/2010/main" val="781640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best search results, go to that area of the software you want documentation for and then select the question mark.</a:t>
            </a:r>
          </a:p>
          <a:p>
            <a:endParaRPr lang="en-US"/>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32</a:t>
            </a:fld>
            <a:endParaRPr lang="en-US"/>
          </a:p>
        </p:txBody>
      </p:sp>
    </p:spTree>
    <p:extLst>
      <p:ext uri="{BB962C8B-B14F-4D97-AF65-F5344CB8AC3E}">
        <p14:creationId xmlns:p14="http://schemas.microsoft.com/office/powerpoint/2010/main" val="435884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updated as state changes are made and our logic/setup updated.</a:t>
            </a:r>
          </a:p>
          <a:p>
            <a:r>
              <a:rPr lang="en-US" dirty="0"/>
              <a:t>You can see changes in the Revision History area.</a:t>
            </a:r>
            <a:endParaRPr lang="en-US" dirty="0">
              <a:cs typeface="Calibri"/>
            </a:endParaRPr>
          </a:p>
          <a:p>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33</a:t>
            </a:fld>
            <a:endParaRPr lang="en-US"/>
          </a:p>
        </p:txBody>
      </p:sp>
    </p:spTree>
    <p:extLst>
      <p:ext uri="{BB962C8B-B14F-4D97-AF65-F5344CB8AC3E}">
        <p14:creationId xmlns:p14="http://schemas.microsoft.com/office/powerpoint/2010/main" val="225794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44880-37BD-0E2D-1422-B02561473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73A2E-09BF-E7EC-D998-95716F554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8974B-553C-9BAB-7B64-77606D71AE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DD5B3F-49B5-7CFA-F9DD-83F043F71A0B}"/>
              </a:ext>
            </a:extLst>
          </p:cNvPr>
          <p:cNvSpPr>
            <a:spLocks noGrp="1"/>
          </p:cNvSpPr>
          <p:nvPr>
            <p:ph type="sldNum" sz="quarter" idx="5"/>
          </p:nvPr>
        </p:nvSpPr>
        <p:spPr/>
        <p:txBody>
          <a:bodyPr/>
          <a:lstStyle/>
          <a:p>
            <a:fld id="{59C1D7F4-8612-364C-AE21-34A5B49E53B3}" type="slidenum">
              <a:rPr lang="en-US" smtClean="0"/>
              <a:t>34</a:t>
            </a:fld>
            <a:endParaRPr lang="en-US"/>
          </a:p>
        </p:txBody>
      </p:sp>
    </p:spTree>
    <p:extLst>
      <p:ext uri="{BB962C8B-B14F-4D97-AF65-F5344CB8AC3E}">
        <p14:creationId xmlns:p14="http://schemas.microsoft.com/office/powerpoint/2010/main" val="1211430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6576-CA82-79C4-121F-96B5312A6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ECF28-02CB-E5C1-F9B4-C64B4F29A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66C4B-49DA-AD4E-1FEB-3454E91B7648}"/>
              </a:ext>
            </a:extLst>
          </p:cNvPr>
          <p:cNvSpPr>
            <a:spLocks noGrp="1"/>
          </p:cNvSpPr>
          <p:nvPr>
            <p:ph type="body" idx="1"/>
          </p:nvPr>
        </p:nvSpPr>
        <p:spPr/>
        <p:txBody>
          <a:bodyPr/>
          <a:lstStyle/>
          <a:p>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A2F31EB9-3F2B-71C2-8CF7-5E61CB009E16}"/>
              </a:ext>
            </a:extLst>
          </p:cNvPr>
          <p:cNvSpPr>
            <a:spLocks noGrp="1"/>
          </p:cNvSpPr>
          <p:nvPr>
            <p:ph type="sldNum" sz="quarter" idx="5"/>
          </p:nvPr>
        </p:nvSpPr>
        <p:spPr/>
        <p:txBody>
          <a:bodyPr/>
          <a:lstStyle/>
          <a:p>
            <a:fld id="{59C1D7F4-8612-364C-AE21-34A5B49E53B3}" type="slidenum">
              <a:rPr lang="en-US" smtClean="0"/>
              <a:t>35</a:t>
            </a:fld>
            <a:endParaRPr lang="en-US"/>
          </a:p>
        </p:txBody>
      </p:sp>
    </p:spTree>
    <p:extLst>
      <p:ext uri="{BB962C8B-B14F-4D97-AF65-F5344CB8AC3E}">
        <p14:creationId xmlns:p14="http://schemas.microsoft.com/office/powerpoint/2010/main" val="4120829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EOC Reminders: Course and tests are linked</a:t>
            </a:r>
          </a:p>
          <a:p>
            <a:r>
              <a:rPr lang="en-US" dirty="0"/>
              <a:t>Grading – EOC method set up</a:t>
            </a:r>
            <a:endParaRPr lang="en-US" dirty="0">
              <a:cs typeface="Calibri"/>
            </a:endParaRPr>
          </a:p>
          <a:p>
            <a:r>
              <a:rPr lang="en-US" dirty="0"/>
              <a:t>Mass Change Selected Grade Mark has been updated to include EOC test grade bucket</a:t>
            </a:r>
            <a:endParaRPr lang="en-US" dirty="0">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36</a:t>
            </a:fld>
            <a:endParaRPr lang="en-US"/>
          </a:p>
        </p:txBody>
      </p:sp>
    </p:spTree>
    <p:extLst>
      <p:ext uri="{BB962C8B-B14F-4D97-AF65-F5344CB8AC3E}">
        <p14:creationId xmlns:p14="http://schemas.microsoft.com/office/powerpoint/2010/main" val="2323283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 5990941 -The state has posted new scale scores for the FAA Algebra 1 and Geometry tests.  We will need to end the current tests taken prior to Spring 2025 and start new score ranges with Spring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PR 5994638  - The state has posted new scale scores for the FAA Algebra 1 and Geometry tests.  We need to update the Date Passed Mathematic logic and EOC Scores for Algebra 1 and Geometry to use the new scores beginning with Spring Test scores.  Tests taken prior to May 1 should use the old passing scores and tests taken after May 1 should use the new scores.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PR 5974729 - The state has updated the valid EOC courses and we need to update our Pre-ID valid EOC course list to match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Biology - remove course 2000850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US History - remove course 2100390</a:t>
            </a:r>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37</a:t>
            </a:fld>
            <a:endParaRPr lang="en-US"/>
          </a:p>
        </p:txBody>
      </p:sp>
    </p:spTree>
    <p:extLst>
      <p:ext uri="{BB962C8B-B14F-4D97-AF65-F5344CB8AC3E}">
        <p14:creationId xmlns:p14="http://schemas.microsoft.com/office/powerpoint/2010/main" val="1004467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38</a:t>
            </a:fld>
            <a:endParaRPr lang="en-US"/>
          </a:p>
        </p:txBody>
      </p:sp>
    </p:spTree>
    <p:extLst>
      <p:ext uri="{BB962C8B-B14F-4D97-AF65-F5344CB8AC3E}">
        <p14:creationId xmlns:p14="http://schemas.microsoft.com/office/powerpoint/2010/main" val="412308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39</a:t>
            </a:fld>
            <a:endParaRPr lang="en-US"/>
          </a:p>
        </p:txBody>
      </p:sp>
    </p:spTree>
    <p:extLst>
      <p:ext uri="{BB962C8B-B14F-4D97-AF65-F5344CB8AC3E}">
        <p14:creationId xmlns:p14="http://schemas.microsoft.com/office/powerpoint/2010/main" val="259618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7609-317B-8D5D-F5C6-4EBB91E2E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38BF1-1F63-4B1D-FE88-6AFFAFE16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12971-6D92-6E79-0847-5791F1DD27E5}"/>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1F6AF5BD-C880-C2AF-4EBA-A4772DE8E84B}"/>
              </a:ext>
            </a:extLst>
          </p:cNvPr>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284288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83DB-1CAE-E4CD-06E3-E6957535B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5FF91-7F0F-2A94-3D9D-D44A430EA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101E5-2FA4-9FDA-A934-6366DF47F31F}"/>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E6F688DB-27ED-2251-925F-422450F6AA36}"/>
              </a:ext>
            </a:extLst>
          </p:cNvPr>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262346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641AB-E619-8A26-5AD9-7697B5166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6352D-A308-74A8-24BE-6A9818680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2E6C2-E312-C403-59BB-B316751506CA}"/>
              </a:ext>
            </a:extLst>
          </p:cNvPr>
          <p:cNvSpPr>
            <a:spLocks noGrp="1"/>
          </p:cNvSpPr>
          <p:nvPr>
            <p:ph type="body" idx="1"/>
          </p:nvPr>
        </p:nvSpPr>
        <p:spPr/>
        <p:txBody>
          <a:bodyPr/>
          <a:lstStyle/>
          <a:p>
            <a:r>
              <a:rPr lang="en-US" dirty="0"/>
              <a:t>Do not update prior year courses – if set it will only update courses based on year selected in import</a:t>
            </a:r>
          </a:p>
          <a:p>
            <a:r>
              <a:rPr lang="en-US" dirty="0"/>
              <a:t>Do not update dropped courses – if set it will not update dropped courses</a:t>
            </a:r>
          </a:p>
          <a:p>
            <a:r>
              <a:rPr lang="en-US" dirty="0"/>
              <a:t>EOC Import Code – this is used to identify the score ranges to grade mark that will be used to populate the EOC Test Grade when the test score is imported.</a:t>
            </a:r>
          </a:p>
          <a:p>
            <a:r>
              <a:rPr lang="en-US" dirty="0"/>
              <a:t>Grade Mark Update – overwrite options</a:t>
            </a:r>
          </a:p>
        </p:txBody>
      </p:sp>
      <p:sp>
        <p:nvSpPr>
          <p:cNvPr id="4" name="Slide Number Placeholder 3">
            <a:extLst>
              <a:ext uri="{FF2B5EF4-FFF2-40B4-BE49-F238E27FC236}">
                <a16:creationId xmlns:a16="http://schemas.microsoft.com/office/drawing/2014/main" id="{08BF4D6E-F37D-CD6E-2F70-28EEEDE9E6D5}"/>
              </a:ext>
            </a:extLst>
          </p:cNvPr>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175555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1523-8DAC-2B64-EAAA-EA9DF519C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248B1-4AB5-AD9D-3B07-B1F94D3ED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C2125-A8C1-679B-0CB5-26EC34BEF145}"/>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3F23BCF1-24F0-664C-3BD7-BC2EC2DE0A86}"/>
              </a:ext>
            </a:extLst>
          </p:cNvPr>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229679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3EA4-0111-FBD9-D82B-5F8B7BD51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A066E-6E55-8F63-53EA-4B6DA895B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77B17-6746-F0D9-2ABE-425A3EFDD876}"/>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E6C662E2-99DB-7025-DE90-A5307BE06DCA}"/>
              </a:ext>
            </a:extLst>
          </p:cNvPr>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391323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84C2-2008-DF1B-9689-8F998FAC8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F6807-EAE9-F28D-E86D-00952027B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F82F6-427B-191E-95C9-F1BC3998235C}"/>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8D74A909-261E-856E-75DA-DD897C32555C}"/>
              </a:ext>
            </a:extLst>
          </p:cNvPr>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374975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a:t>PRESENTATION</a:t>
            </a:r>
            <a:br>
              <a:rPr lang="en-US"/>
            </a:br>
            <a:r>
              <a:rPr lang="en-US"/>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a:solidFill>
                  <a:schemeClr val="tx1"/>
                </a:solidFill>
              </a:rPr>
              <a:t>bullet point 1</a:t>
            </a:r>
          </a:p>
          <a:p>
            <a:r>
              <a:rPr lang="en-US" sz="1200">
                <a:solidFill>
                  <a:schemeClr val="tx1"/>
                </a:solidFill>
              </a:rPr>
              <a:t>bullet point 2</a:t>
            </a:r>
          </a:p>
          <a:p>
            <a:r>
              <a:rPr lang="en-US" sz="1200" baseline="0">
                <a:solidFill>
                  <a:schemeClr val="tx1"/>
                </a:solidFill>
              </a:rPr>
              <a:t>b</a:t>
            </a:r>
            <a:r>
              <a:rPr lang="en-US" sz="1200">
                <a:solidFill>
                  <a:schemeClr val="tx1"/>
                </a:solidFill>
              </a:rPr>
              <a:t>ullet point</a:t>
            </a:r>
            <a:r>
              <a:rPr lang="en-US" sz="1200" baseline="0">
                <a:solidFill>
                  <a:schemeClr val="tx1"/>
                </a:solidFill>
              </a:rPr>
              <a:t> 3</a:t>
            </a:r>
            <a:r>
              <a:rPr lang="en-US"/>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a:t>Text box</a:t>
            </a:r>
            <a:r>
              <a:rPr lang="mr-IN"/>
              <a:t>…</a:t>
            </a:r>
            <a:r>
              <a:rPr lang="en-US"/>
              <a:t>.</a:t>
            </a:r>
          </a:p>
          <a:p>
            <a:pPr lv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2868" y="4621102"/>
            <a:ext cx="6617532" cy="1781530"/>
          </a:xfrm>
        </p:spPr>
        <p:txBody>
          <a:bodyPr>
            <a:normAutofit/>
          </a:bodyPr>
          <a:lstStyle/>
          <a:p>
            <a:r>
              <a:rPr lang="en-US" sz="4000"/>
              <a:t>Test Scores/EOC</a:t>
            </a:r>
            <a:br>
              <a:rPr lang="en-US"/>
            </a:br>
            <a:endParaRPr lang="en-US"/>
          </a:p>
        </p:txBody>
      </p:sp>
      <p:sp>
        <p:nvSpPr>
          <p:cNvPr id="5" name="Subtitle 4"/>
          <p:cNvSpPr>
            <a:spLocks noGrp="1"/>
          </p:cNvSpPr>
          <p:nvPr>
            <p:ph type="subTitle" idx="1"/>
          </p:nvPr>
        </p:nvSpPr>
        <p:spPr/>
        <p:txBody>
          <a:bodyPr>
            <a:normAutofit fontScale="92500" lnSpcReduction="10000"/>
          </a:bodyPr>
          <a:lstStyle/>
          <a:p>
            <a:r>
              <a:rPr lang="en-US" dirty="0"/>
              <a:t>Florida User Group 2025-2026</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736F-FF2E-9272-54DA-C8EB06675A8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1E95033-51C7-6F84-9558-107F2E59D927}"/>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Score Range Overrides – no longer needed</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A06B3795-727D-E721-090D-E9C1A34328A7}"/>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D8C2A5A5-F5E3-1B7A-BCA1-E3417859FE5A}"/>
              </a:ext>
            </a:extLst>
          </p:cNvPr>
          <p:cNvSpPr txBox="1"/>
          <p:nvPr/>
        </p:nvSpPr>
        <p:spPr>
          <a:xfrm>
            <a:off x="3776153" y="470780"/>
            <a:ext cx="7590295" cy="1200329"/>
          </a:xfrm>
          <a:prstGeom prst="rect">
            <a:avLst/>
          </a:prstGeom>
          <a:noFill/>
        </p:spPr>
        <p:txBody>
          <a:bodyPr wrap="square" rtlCol="0">
            <a:spAutoFit/>
          </a:bodyPr>
          <a:lstStyle/>
          <a:p>
            <a:r>
              <a:rPr lang="en-US" dirty="0"/>
              <a:t>Score Range Overrides were initially added so that different score ranges could be defined for the provisional and cut scores for tests such as Algebra 1.  Since the state released separate subject content codes, this area is no longer needed for that setup.  </a:t>
            </a:r>
          </a:p>
        </p:txBody>
      </p:sp>
      <p:pic>
        <p:nvPicPr>
          <p:cNvPr id="4" name="Picture 3">
            <a:extLst>
              <a:ext uri="{FF2B5EF4-FFF2-40B4-BE49-F238E27FC236}">
                <a16:creationId xmlns:a16="http://schemas.microsoft.com/office/drawing/2014/main" id="{7D7927A5-A6A9-775A-F48F-3C29012CF506}"/>
              </a:ext>
            </a:extLst>
          </p:cNvPr>
          <p:cNvPicPr>
            <a:picLocks noChangeAspect="1"/>
          </p:cNvPicPr>
          <p:nvPr/>
        </p:nvPicPr>
        <p:blipFill>
          <a:blip r:embed="rId3"/>
          <a:stretch>
            <a:fillRect/>
          </a:stretch>
        </p:blipFill>
        <p:spPr>
          <a:xfrm>
            <a:off x="3776153" y="2134634"/>
            <a:ext cx="6487430" cy="2086266"/>
          </a:xfrm>
          <a:prstGeom prst="rect">
            <a:avLst/>
          </a:prstGeom>
          <a:ln>
            <a:solidFill>
              <a:schemeClr val="tx1"/>
            </a:solidFill>
          </a:ln>
        </p:spPr>
      </p:pic>
    </p:spTree>
    <p:extLst>
      <p:ext uri="{BB962C8B-B14F-4D97-AF65-F5344CB8AC3E}">
        <p14:creationId xmlns:p14="http://schemas.microsoft.com/office/powerpoint/2010/main" val="171282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3E16-C4A1-0387-6BF4-BEA12734631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188CD3E-4107-AA53-ED6A-9EE810ECDC26}"/>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Tests Requiring Date Passed Setup</a:t>
            </a:r>
          </a:p>
        </p:txBody>
      </p:sp>
      <p:sp>
        <p:nvSpPr>
          <p:cNvPr id="4" name="TextBox 3">
            <a:extLst>
              <a:ext uri="{FF2B5EF4-FFF2-40B4-BE49-F238E27FC236}">
                <a16:creationId xmlns:a16="http://schemas.microsoft.com/office/drawing/2014/main" id="{2EDEE35D-839C-B598-A9EE-A190282063F5}"/>
              </a:ext>
            </a:extLst>
          </p:cNvPr>
          <p:cNvSpPr txBox="1"/>
          <p:nvPr/>
        </p:nvSpPr>
        <p:spPr>
          <a:xfrm>
            <a:off x="3473033" y="4990011"/>
            <a:ext cx="7565082" cy="1200329"/>
          </a:xfrm>
          <a:prstGeom prst="rect">
            <a:avLst/>
          </a:prstGeom>
          <a:noFill/>
        </p:spPr>
        <p:txBody>
          <a:bodyPr wrap="square" rtlCol="0">
            <a:spAutoFit/>
          </a:bodyPr>
          <a:lstStyle/>
          <a:p>
            <a:pPr marL="285750" indent="-285750">
              <a:buFont typeface="Arial" panose="020B0604020202020204" pitchFamily="34" charset="0"/>
              <a:buChar char="•"/>
            </a:pPr>
            <a:r>
              <a:rPr lang="en-US"/>
              <a:t>Select Add to identify score and any override values as needed</a:t>
            </a:r>
          </a:p>
          <a:p>
            <a:pPr marL="285750" indent="-285750">
              <a:buFont typeface="Arial" panose="020B0604020202020204" pitchFamily="34" charset="0"/>
              <a:buChar char="•"/>
            </a:pPr>
            <a:r>
              <a:rPr lang="en-US"/>
              <a:t>If only one score location is selected, the override is tied to that specific  score location</a:t>
            </a:r>
          </a:p>
          <a:p>
            <a:pPr marL="285750" indent="-285750">
              <a:buFont typeface="Arial" panose="020B0604020202020204" pitchFamily="34" charset="0"/>
              <a:buChar char="•"/>
            </a:pPr>
            <a:endParaRPr lang="en-US"/>
          </a:p>
        </p:txBody>
      </p:sp>
      <p:pic>
        <p:nvPicPr>
          <p:cNvPr id="8" name="Picture 7">
            <a:extLst>
              <a:ext uri="{FF2B5EF4-FFF2-40B4-BE49-F238E27FC236}">
                <a16:creationId xmlns:a16="http://schemas.microsoft.com/office/drawing/2014/main" id="{DDABAC2B-65CC-C0B5-4F5F-506458E595F6}"/>
              </a:ext>
            </a:extLst>
          </p:cNvPr>
          <p:cNvPicPr>
            <a:picLocks noChangeAspect="1"/>
          </p:cNvPicPr>
          <p:nvPr/>
        </p:nvPicPr>
        <p:blipFill>
          <a:blip r:embed="rId3"/>
          <a:stretch>
            <a:fillRect/>
          </a:stretch>
        </p:blipFill>
        <p:spPr>
          <a:xfrm>
            <a:off x="3614973" y="399978"/>
            <a:ext cx="7776754" cy="4461084"/>
          </a:xfrm>
          <a:prstGeom prst="rect">
            <a:avLst/>
          </a:prstGeom>
          <a:ln>
            <a:solidFill>
              <a:schemeClr val="tx1"/>
            </a:solidFill>
          </a:ln>
        </p:spPr>
      </p:pic>
      <p:sp>
        <p:nvSpPr>
          <p:cNvPr id="2" name="TextBox 1">
            <a:extLst>
              <a:ext uri="{FF2B5EF4-FFF2-40B4-BE49-F238E27FC236}">
                <a16:creationId xmlns:a16="http://schemas.microsoft.com/office/drawing/2014/main" id="{6930072D-2A56-F794-95EB-661F473E125A}"/>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50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Date Passed Setup options Display based on more than one score location is selected.</a:t>
            </a:r>
          </a:p>
        </p:txBody>
      </p:sp>
      <p:sp>
        <p:nvSpPr>
          <p:cNvPr id="4" name="TextBox 3">
            <a:extLst>
              <a:ext uri="{FF2B5EF4-FFF2-40B4-BE49-F238E27FC236}">
                <a16:creationId xmlns:a16="http://schemas.microsoft.com/office/drawing/2014/main" id="{854F04D2-9657-7CD2-A31C-96C54775954D}"/>
              </a:ext>
            </a:extLst>
          </p:cNvPr>
          <p:cNvSpPr txBox="1"/>
          <p:nvPr/>
        </p:nvSpPr>
        <p:spPr>
          <a:xfrm>
            <a:off x="3373443" y="4709354"/>
            <a:ext cx="8060637"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When more than one score location is specified, additional options are available</a:t>
            </a:r>
          </a:p>
          <a:p>
            <a:pPr marL="285750" indent="-285750">
              <a:buFont typeface="Arial" panose="020B0604020202020204" pitchFamily="34" charset="0"/>
              <a:buChar char="•"/>
            </a:pPr>
            <a:r>
              <a:rPr lang="en-US" dirty="0"/>
              <a:t>If only one score location is selected, then these options do not display</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879DA5B2-7728-219F-134F-ED41A5FA3890}"/>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CE9FD84-C405-A4EB-9513-BD08BBE5A0C1}"/>
              </a:ext>
            </a:extLst>
          </p:cNvPr>
          <p:cNvPicPr>
            <a:picLocks noChangeAspect="1"/>
          </p:cNvPicPr>
          <p:nvPr/>
        </p:nvPicPr>
        <p:blipFill>
          <a:blip r:embed="rId3"/>
          <a:stretch>
            <a:fillRect/>
          </a:stretch>
        </p:blipFill>
        <p:spPr>
          <a:xfrm>
            <a:off x="3373443" y="742383"/>
            <a:ext cx="8413162" cy="3784163"/>
          </a:xfrm>
          <a:prstGeom prst="rect">
            <a:avLst/>
          </a:prstGeom>
          <a:ln>
            <a:solidFill>
              <a:schemeClr val="tx1"/>
            </a:solidFill>
          </a:ln>
        </p:spPr>
      </p:pic>
    </p:spTree>
    <p:extLst>
      <p:ext uri="{BB962C8B-B14F-4D97-AF65-F5344CB8AC3E}">
        <p14:creationId xmlns:p14="http://schemas.microsoft.com/office/powerpoint/2010/main" val="192741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Date Passed Setup options for Score Location and Grade Levels</a:t>
            </a:r>
          </a:p>
        </p:txBody>
      </p:sp>
      <p:sp>
        <p:nvSpPr>
          <p:cNvPr id="4" name="TextBox 3">
            <a:extLst>
              <a:ext uri="{FF2B5EF4-FFF2-40B4-BE49-F238E27FC236}">
                <a16:creationId xmlns:a16="http://schemas.microsoft.com/office/drawing/2014/main" id="{854F04D2-9657-7CD2-A31C-96C54775954D}"/>
              </a:ext>
            </a:extLst>
          </p:cNvPr>
          <p:cNvSpPr txBox="1"/>
          <p:nvPr/>
        </p:nvSpPr>
        <p:spPr>
          <a:xfrm>
            <a:off x="3567524" y="1514636"/>
            <a:ext cx="8060637"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Meets At Least One </a:t>
            </a:r>
            <a:r>
              <a:rPr lang="en-US" dirty="0"/>
              <a:t>- Student must have a passing score in one of the score locations. </a:t>
            </a:r>
          </a:p>
          <a:p>
            <a:pPr marL="285750" indent="-285750">
              <a:buFont typeface="Arial" panose="020B0604020202020204" pitchFamily="34" charset="0"/>
              <a:buChar char="•"/>
            </a:pPr>
            <a:r>
              <a:rPr lang="en-US" b="1" dirty="0"/>
              <a:t>Meets by Summation of All </a:t>
            </a:r>
            <a:r>
              <a:rPr lang="en-US" dirty="0"/>
              <a:t>- Student must have scores from each section that combined have a passing score. Example would be the CLT (Classic Learning Test).</a:t>
            </a:r>
          </a:p>
          <a:p>
            <a:pPr marL="285750" indent="-285750">
              <a:buFont typeface="Arial" panose="020B0604020202020204" pitchFamily="34" charset="0"/>
              <a:buChar char="•"/>
            </a:pPr>
            <a:r>
              <a:rPr lang="en-US" b="1" dirty="0"/>
              <a:t>Meets by Average of All </a:t>
            </a:r>
            <a:r>
              <a:rPr lang="en-US" dirty="0"/>
              <a:t>- Student must have scores from each section that averaged have a passing score. Example would be the ACT test.</a:t>
            </a:r>
          </a:p>
          <a:p>
            <a:pPr marL="285750" indent="-285750">
              <a:buFont typeface="Arial" panose="020B0604020202020204" pitchFamily="34" charset="0"/>
              <a:buChar char="•"/>
            </a:pPr>
            <a:r>
              <a:rPr lang="en-US" b="1" dirty="0"/>
              <a:t>Override Summation/Average Score By Grad Req Base Yr </a:t>
            </a:r>
            <a:r>
              <a:rPr lang="en-US" dirty="0"/>
              <a:t>- When one of the new options is selected (Summation or Average), a new Override link appears. With new options, it’s the combination of both lines (either by summing or averaging) that is checked against, so overrides are entered here instead of on each individual record.</a:t>
            </a:r>
          </a:p>
        </p:txBody>
      </p:sp>
      <p:pic>
        <p:nvPicPr>
          <p:cNvPr id="5" name="Picture 4">
            <a:extLst>
              <a:ext uri="{FF2B5EF4-FFF2-40B4-BE49-F238E27FC236}">
                <a16:creationId xmlns:a16="http://schemas.microsoft.com/office/drawing/2014/main" id="{8BBBEE4A-C30A-D920-B739-3E0A07B51AA4}"/>
              </a:ext>
            </a:extLst>
          </p:cNvPr>
          <p:cNvPicPr>
            <a:picLocks noChangeAspect="1"/>
          </p:cNvPicPr>
          <p:nvPr/>
        </p:nvPicPr>
        <p:blipFill>
          <a:blip r:embed="rId3"/>
          <a:stretch>
            <a:fillRect/>
          </a:stretch>
        </p:blipFill>
        <p:spPr>
          <a:xfrm>
            <a:off x="3662019" y="241212"/>
            <a:ext cx="7871649" cy="985075"/>
          </a:xfrm>
          <a:prstGeom prst="rect">
            <a:avLst/>
          </a:prstGeom>
          <a:ln>
            <a:solidFill>
              <a:schemeClr val="tx1"/>
            </a:solidFill>
          </a:ln>
        </p:spPr>
      </p:pic>
      <p:sp>
        <p:nvSpPr>
          <p:cNvPr id="2" name="TextBox 1">
            <a:extLst>
              <a:ext uri="{FF2B5EF4-FFF2-40B4-BE49-F238E27FC236}">
                <a16:creationId xmlns:a16="http://schemas.microsoft.com/office/drawing/2014/main" id="{AB1F92CF-007D-B569-D56B-ED8C16D027B4}"/>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a:t>
            </a:r>
          </a:p>
        </p:txBody>
      </p:sp>
      <p:sp>
        <p:nvSpPr>
          <p:cNvPr id="4" name="TextBox 3">
            <a:extLst>
              <a:ext uri="{FF2B5EF4-FFF2-40B4-BE49-F238E27FC236}">
                <a16:creationId xmlns:a16="http://schemas.microsoft.com/office/drawing/2014/main" id="{854F04D2-9657-7CD2-A31C-96C54775954D}"/>
              </a:ext>
            </a:extLst>
          </p:cNvPr>
          <p:cNvSpPr txBox="1"/>
          <p:nvPr/>
        </p:nvSpPr>
        <p:spPr>
          <a:xfrm>
            <a:off x="3380669" y="2839227"/>
            <a:ext cx="756508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Use Score Override Value: Use this option to set the override score value if Grad Req Base Yr does not apply. This option will apply the override score to Grad Req Base Yr of 0000 – 9999. </a:t>
            </a:r>
          </a:p>
          <a:p>
            <a:pPr marL="285750" indent="-285750">
              <a:buFont typeface="Arial" panose="020B0604020202020204" pitchFamily="34" charset="0"/>
              <a:buChar char="•"/>
            </a:pPr>
            <a:r>
              <a:rPr lang="en-US" dirty="0"/>
              <a:t>The Date Passed Setup will now indicate if the User Override Score is being used or not.</a:t>
            </a:r>
          </a:p>
        </p:txBody>
      </p:sp>
      <p:pic>
        <p:nvPicPr>
          <p:cNvPr id="3" name="Picture 2">
            <a:extLst>
              <a:ext uri="{FF2B5EF4-FFF2-40B4-BE49-F238E27FC236}">
                <a16:creationId xmlns:a16="http://schemas.microsoft.com/office/drawing/2014/main" id="{0E864C97-F4EC-1750-5625-9A5EC1C037E7}"/>
              </a:ext>
            </a:extLst>
          </p:cNvPr>
          <p:cNvPicPr>
            <a:picLocks noChangeAspect="1"/>
          </p:cNvPicPr>
          <p:nvPr/>
        </p:nvPicPr>
        <p:blipFill>
          <a:blip r:embed="rId3"/>
          <a:stretch>
            <a:fillRect/>
          </a:stretch>
        </p:blipFill>
        <p:spPr>
          <a:xfrm>
            <a:off x="3380669" y="812672"/>
            <a:ext cx="8354374" cy="1565504"/>
          </a:xfrm>
          <a:prstGeom prst="rect">
            <a:avLst/>
          </a:prstGeom>
          <a:ln>
            <a:solidFill>
              <a:schemeClr val="tx1"/>
            </a:solidFill>
          </a:ln>
        </p:spPr>
      </p:pic>
      <p:sp>
        <p:nvSpPr>
          <p:cNvPr id="2" name="TextBox 1">
            <a:extLst>
              <a:ext uri="{FF2B5EF4-FFF2-40B4-BE49-F238E27FC236}">
                <a16:creationId xmlns:a16="http://schemas.microsoft.com/office/drawing/2014/main" id="{AE5D390A-0173-E01B-7001-BEF6BEB1FB1E}"/>
              </a:ext>
            </a:extLst>
          </p:cNvPr>
          <p:cNvSpPr txBox="1"/>
          <p:nvPr/>
        </p:nvSpPr>
        <p:spPr>
          <a:xfrm>
            <a:off x="175071" y="5641636"/>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E4C19B9-61C1-A5C4-6A41-BFF84662985B}"/>
              </a:ext>
            </a:extLst>
          </p:cNvPr>
          <p:cNvPicPr>
            <a:picLocks noChangeAspect="1"/>
          </p:cNvPicPr>
          <p:nvPr/>
        </p:nvPicPr>
        <p:blipFill>
          <a:blip r:embed="rId4"/>
          <a:stretch>
            <a:fillRect/>
          </a:stretch>
        </p:blipFill>
        <p:spPr>
          <a:xfrm>
            <a:off x="3652061" y="4479825"/>
            <a:ext cx="7811590" cy="1267002"/>
          </a:xfrm>
          <a:prstGeom prst="rect">
            <a:avLst/>
          </a:prstGeom>
          <a:ln w="19050">
            <a:solidFill>
              <a:schemeClr val="tx1"/>
            </a:solidFill>
          </a:ln>
        </p:spPr>
      </p:pic>
    </p:spTree>
    <p:extLst>
      <p:ext uri="{BB962C8B-B14F-4D97-AF65-F5344CB8AC3E}">
        <p14:creationId xmlns:p14="http://schemas.microsoft.com/office/powerpoint/2010/main" val="38420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189186" y="1514636"/>
            <a:ext cx="285551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latin typeface="+mn-lt"/>
              </a:rPr>
              <a:t>FA1 &amp; FA2 &amp; AAP/AAD Date Passed Score Location and Override Setup</a:t>
            </a:r>
          </a:p>
        </p:txBody>
      </p:sp>
      <p:sp>
        <p:nvSpPr>
          <p:cNvPr id="5" name="TextBox 4">
            <a:extLst>
              <a:ext uri="{FF2B5EF4-FFF2-40B4-BE49-F238E27FC236}">
                <a16:creationId xmlns:a16="http://schemas.microsoft.com/office/drawing/2014/main" id="{81B0F8EF-5D02-25C6-08D3-B273E47CC7AA}"/>
              </a:ext>
            </a:extLst>
          </p:cNvPr>
          <p:cNvSpPr txBox="1"/>
          <p:nvPr/>
        </p:nvSpPr>
        <p:spPr>
          <a:xfrm>
            <a:off x="3586322" y="1296128"/>
            <a:ext cx="783842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Date Passed setup for FA1/FA2 and AAP/AAD must use the Score Override when using the Achievement Level</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pic>
        <p:nvPicPr>
          <p:cNvPr id="7" name="Picture 6">
            <a:extLst>
              <a:ext uri="{FF2B5EF4-FFF2-40B4-BE49-F238E27FC236}">
                <a16:creationId xmlns:a16="http://schemas.microsoft.com/office/drawing/2014/main" id="{FB2906C1-E38C-8110-39C5-90963B4F8C8F}"/>
              </a:ext>
            </a:extLst>
          </p:cNvPr>
          <p:cNvPicPr>
            <a:picLocks noChangeAspect="1"/>
          </p:cNvPicPr>
          <p:nvPr/>
        </p:nvPicPr>
        <p:blipFill>
          <a:blip r:embed="rId3"/>
          <a:stretch>
            <a:fillRect/>
          </a:stretch>
        </p:blipFill>
        <p:spPr>
          <a:xfrm>
            <a:off x="3394840" y="2278762"/>
            <a:ext cx="7441864" cy="3552648"/>
          </a:xfrm>
          <a:prstGeom prst="rect">
            <a:avLst/>
          </a:prstGeom>
          <a:ln>
            <a:solidFill>
              <a:schemeClr val="tx1"/>
            </a:solidFill>
          </a:ln>
        </p:spPr>
      </p:pic>
      <p:sp>
        <p:nvSpPr>
          <p:cNvPr id="2" name="TextBox 1">
            <a:extLst>
              <a:ext uri="{FF2B5EF4-FFF2-40B4-BE49-F238E27FC236}">
                <a16:creationId xmlns:a16="http://schemas.microsoft.com/office/drawing/2014/main" id="{D5CFD4C6-2139-E062-15E5-ECEA8294C99F}"/>
              </a:ext>
            </a:extLst>
          </p:cNvPr>
          <p:cNvSpPr txBox="1"/>
          <p:nvPr/>
        </p:nvSpPr>
        <p:spPr>
          <a:xfrm>
            <a:off x="189186" y="5686903"/>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83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Date Passed </a:t>
            </a:r>
            <a:r>
              <a:rPr lang="en-US" sz="2400" dirty="0"/>
              <a:t>Score Location and Override Setup using Grad Req Base Year option</a:t>
            </a:r>
          </a:p>
        </p:txBody>
      </p:sp>
      <p:sp>
        <p:nvSpPr>
          <p:cNvPr id="4" name="TextBox 3">
            <a:extLst>
              <a:ext uri="{FF2B5EF4-FFF2-40B4-BE49-F238E27FC236}">
                <a16:creationId xmlns:a16="http://schemas.microsoft.com/office/drawing/2014/main" id="{854F04D2-9657-7CD2-A31C-96C54775954D}"/>
              </a:ext>
            </a:extLst>
          </p:cNvPr>
          <p:cNvSpPr txBox="1"/>
          <p:nvPr/>
        </p:nvSpPr>
        <p:spPr>
          <a:xfrm>
            <a:off x="3545393" y="3820054"/>
            <a:ext cx="672905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Use Score Override Range: Use this option to set the override score value to only apply to students that fall within Grad Req Base Yr range. This option would be set if the passing override score value could change year to year.</a:t>
            </a:r>
          </a:p>
          <a:p>
            <a:pPr marL="285750" indent="-285750">
              <a:buFont typeface="Arial" panose="020B0604020202020204" pitchFamily="34" charset="0"/>
              <a:buChar char="•"/>
            </a:pPr>
            <a:r>
              <a:rPr lang="en-US" dirty="0"/>
              <a:t>Multiple records may be entered when the grad year ranges do not overlap</a:t>
            </a:r>
          </a:p>
          <a:p>
            <a:pPr marL="285750" indent="-285750">
              <a:buFont typeface="Arial" panose="020B0604020202020204" pitchFamily="34" charset="0"/>
              <a:buChar char="•"/>
            </a:pPr>
            <a:r>
              <a:rPr lang="en-US" dirty="0"/>
              <a:t>For Example: using a local defined test for ELL.</a:t>
            </a:r>
          </a:p>
        </p:txBody>
      </p:sp>
      <p:pic>
        <p:nvPicPr>
          <p:cNvPr id="7" name="Picture 6">
            <a:extLst>
              <a:ext uri="{FF2B5EF4-FFF2-40B4-BE49-F238E27FC236}">
                <a16:creationId xmlns:a16="http://schemas.microsoft.com/office/drawing/2014/main" id="{589DF0FE-9BE7-ED97-1C3C-C9B019F61E7E}"/>
              </a:ext>
            </a:extLst>
          </p:cNvPr>
          <p:cNvPicPr>
            <a:picLocks noChangeAspect="1"/>
          </p:cNvPicPr>
          <p:nvPr/>
        </p:nvPicPr>
        <p:blipFill>
          <a:blip r:embed="rId3"/>
          <a:stretch>
            <a:fillRect/>
          </a:stretch>
        </p:blipFill>
        <p:spPr>
          <a:xfrm>
            <a:off x="3661442" y="1767873"/>
            <a:ext cx="4058216" cy="1581371"/>
          </a:xfrm>
          <a:prstGeom prst="rect">
            <a:avLst/>
          </a:prstGeom>
          <a:ln>
            <a:solidFill>
              <a:schemeClr val="tx1"/>
            </a:solidFill>
          </a:ln>
        </p:spPr>
      </p:pic>
      <p:pic>
        <p:nvPicPr>
          <p:cNvPr id="10" name="Picture 9">
            <a:extLst>
              <a:ext uri="{FF2B5EF4-FFF2-40B4-BE49-F238E27FC236}">
                <a16:creationId xmlns:a16="http://schemas.microsoft.com/office/drawing/2014/main" id="{15160420-37F5-41A9-C992-F2795AC9FC92}"/>
              </a:ext>
            </a:extLst>
          </p:cNvPr>
          <p:cNvPicPr>
            <a:picLocks noChangeAspect="1"/>
          </p:cNvPicPr>
          <p:nvPr/>
        </p:nvPicPr>
        <p:blipFill>
          <a:blip r:embed="rId4"/>
          <a:stretch>
            <a:fillRect/>
          </a:stretch>
        </p:blipFill>
        <p:spPr>
          <a:xfrm>
            <a:off x="6909922" y="2558558"/>
            <a:ext cx="4619509" cy="1106575"/>
          </a:xfrm>
          <a:prstGeom prst="rect">
            <a:avLst/>
          </a:prstGeom>
          <a:ln>
            <a:solidFill>
              <a:schemeClr val="tx1"/>
            </a:solidFill>
          </a:ln>
        </p:spPr>
      </p:pic>
      <p:pic>
        <p:nvPicPr>
          <p:cNvPr id="13" name="Picture 12">
            <a:extLst>
              <a:ext uri="{FF2B5EF4-FFF2-40B4-BE49-F238E27FC236}">
                <a16:creationId xmlns:a16="http://schemas.microsoft.com/office/drawing/2014/main" id="{893BFBA3-90E4-D398-A642-02278323E384}"/>
              </a:ext>
            </a:extLst>
          </p:cNvPr>
          <p:cNvPicPr>
            <a:picLocks noChangeAspect="1"/>
          </p:cNvPicPr>
          <p:nvPr/>
        </p:nvPicPr>
        <p:blipFill>
          <a:blip r:embed="rId5"/>
          <a:stretch>
            <a:fillRect/>
          </a:stretch>
        </p:blipFill>
        <p:spPr>
          <a:xfrm>
            <a:off x="3661442" y="390203"/>
            <a:ext cx="6496961" cy="1167331"/>
          </a:xfrm>
          <a:prstGeom prst="rect">
            <a:avLst/>
          </a:prstGeom>
          <a:ln>
            <a:solidFill>
              <a:schemeClr val="tx1"/>
            </a:solidFill>
          </a:ln>
        </p:spPr>
      </p:pic>
      <p:sp>
        <p:nvSpPr>
          <p:cNvPr id="2" name="TextBox 1">
            <a:extLst>
              <a:ext uri="{FF2B5EF4-FFF2-40B4-BE49-F238E27FC236}">
                <a16:creationId xmlns:a16="http://schemas.microsoft.com/office/drawing/2014/main" id="{38EB6952-DE33-E273-229E-95D448A03C22}"/>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9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 – Use for ELL</a:t>
            </a:r>
          </a:p>
        </p:txBody>
      </p:sp>
      <p:sp>
        <p:nvSpPr>
          <p:cNvPr id="4" name="TextBox 3">
            <a:extLst>
              <a:ext uri="{FF2B5EF4-FFF2-40B4-BE49-F238E27FC236}">
                <a16:creationId xmlns:a16="http://schemas.microsoft.com/office/drawing/2014/main" id="{854F04D2-9657-7CD2-A31C-96C54775954D}"/>
              </a:ext>
            </a:extLst>
          </p:cNvPr>
          <p:cNvSpPr txBox="1"/>
          <p:nvPr/>
        </p:nvSpPr>
        <p:spPr>
          <a:xfrm>
            <a:off x="3670486" y="4432623"/>
            <a:ext cx="6729057" cy="1200329"/>
          </a:xfrm>
          <a:prstGeom prst="rect">
            <a:avLst/>
          </a:prstGeom>
          <a:noFill/>
        </p:spPr>
        <p:txBody>
          <a:bodyPr wrap="square" rtlCol="0">
            <a:spAutoFit/>
          </a:bodyPr>
          <a:lstStyle/>
          <a:p>
            <a:r>
              <a:rPr lang="en-US" b="1"/>
              <a:t>Use for ELL:  </a:t>
            </a:r>
            <a:r>
              <a:rPr lang="en-US"/>
              <a:t>When this option is selected, override will only be used for students that have ELL Program record. The override use will be limited to students that have a total time in an ELL Program of less then two years.</a:t>
            </a:r>
          </a:p>
        </p:txBody>
      </p:sp>
      <p:pic>
        <p:nvPicPr>
          <p:cNvPr id="13" name="Picture 12">
            <a:extLst>
              <a:ext uri="{FF2B5EF4-FFF2-40B4-BE49-F238E27FC236}">
                <a16:creationId xmlns:a16="http://schemas.microsoft.com/office/drawing/2014/main" id="{893BFBA3-90E4-D398-A642-02278323E384}"/>
              </a:ext>
            </a:extLst>
          </p:cNvPr>
          <p:cNvPicPr>
            <a:picLocks noChangeAspect="1"/>
          </p:cNvPicPr>
          <p:nvPr/>
        </p:nvPicPr>
        <p:blipFill>
          <a:blip r:embed="rId3"/>
          <a:stretch>
            <a:fillRect/>
          </a:stretch>
        </p:blipFill>
        <p:spPr>
          <a:xfrm>
            <a:off x="3662342" y="657882"/>
            <a:ext cx="6496961" cy="1167331"/>
          </a:xfrm>
          <a:prstGeom prst="rect">
            <a:avLst/>
          </a:prstGeom>
          <a:ln>
            <a:solidFill>
              <a:schemeClr val="tx1"/>
            </a:solidFill>
          </a:ln>
        </p:spPr>
      </p:pic>
      <p:pic>
        <p:nvPicPr>
          <p:cNvPr id="15" name="Picture 14">
            <a:extLst>
              <a:ext uri="{FF2B5EF4-FFF2-40B4-BE49-F238E27FC236}">
                <a16:creationId xmlns:a16="http://schemas.microsoft.com/office/drawing/2014/main" id="{2302D66A-9808-4A96-CB4A-23B76F6667B8}"/>
              </a:ext>
            </a:extLst>
          </p:cNvPr>
          <p:cNvPicPr>
            <a:picLocks noChangeAspect="1"/>
          </p:cNvPicPr>
          <p:nvPr/>
        </p:nvPicPr>
        <p:blipFill>
          <a:blip r:embed="rId4"/>
          <a:stretch>
            <a:fillRect/>
          </a:stretch>
        </p:blipFill>
        <p:spPr>
          <a:xfrm>
            <a:off x="3670486" y="2211541"/>
            <a:ext cx="3853720" cy="1500025"/>
          </a:xfrm>
          <a:prstGeom prst="rect">
            <a:avLst/>
          </a:prstGeom>
        </p:spPr>
      </p:pic>
      <p:sp>
        <p:nvSpPr>
          <p:cNvPr id="2" name="TextBox 1">
            <a:extLst>
              <a:ext uri="{FF2B5EF4-FFF2-40B4-BE49-F238E27FC236}">
                <a16:creationId xmlns:a16="http://schemas.microsoft.com/office/drawing/2014/main" id="{8E71B00B-7B57-6625-9CE9-115FD011835F}"/>
              </a:ext>
            </a:extLst>
          </p:cNvPr>
          <p:cNvSpPr txBox="1"/>
          <p:nvPr/>
        </p:nvSpPr>
        <p:spPr>
          <a:xfrm>
            <a:off x="175071" y="563295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7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Graduation Year Codes for Date Passed ELL Option</a:t>
            </a:r>
          </a:p>
        </p:txBody>
      </p:sp>
      <p:sp>
        <p:nvSpPr>
          <p:cNvPr id="4" name="TextBox 3">
            <a:extLst>
              <a:ext uri="{FF2B5EF4-FFF2-40B4-BE49-F238E27FC236}">
                <a16:creationId xmlns:a16="http://schemas.microsoft.com/office/drawing/2014/main" id="{854F04D2-9657-7CD2-A31C-96C54775954D}"/>
              </a:ext>
            </a:extLst>
          </p:cNvPr>
          <p:cNvSpPr txBox="1"/>
          <p:nvPr/>
        </p:nvSpPr>
        <p:spPr>
          <a:xfrm>
            <a:off x="3670486" y="4432623"/>
            <a:ext cx="67290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Graduation Year records can be set up at the district level and/or the entity level.</a:t>
            </a:r>
          </a:p>
          <a:p>
            <a:pPr marL="285750" indent="-285750">
              <a:buFont typeface="Arial" panose="020B0604020202020204" pitchFamily="34" charset="0"/>
              <a:buChar char="•"/>
            </a:pPr>
            <a:r>
              <a:rPr lang="en-US" dirty="0"/>
              <a:t>To use the ELL option for the date passed overrides, the student must be in ELL for less that 2 years from their graduation date.</a:t>
            </a:r>
          </a:p>
        </p:txBody>
      </p:sp>
      <p:pic>
        <p:nvPicPr>
          <p:cNvPr id="3" name="Picture 2">
            <a:extLst>
              <a:ext uri="{FF2B5EF4-FFF2-40B4-BE49-F238E27FC236}">
                <a16:creationId xmlns:a16="http://schemas.microsoft.com/office/drawing/2014/main" id="{FADCE809-43BD-5277-211F-ACC09BF35339}"/>
              </a:ext>
            </a:extLst>
          </p:cNvPr>
          <p:cNvPicPr>
            <a:picLocks noChangeAspect="1"/>
          </p:cNvPicPr>
          <p:nvPr/>
        </p:nvPicPr>
        <p:blipFill>
          <a:blip r:embed="rId3"/>
          <a:stretch>
            <a:fillRect/>
          </a:stretch>
        </p:blipFill>
        <p:spPr>
          <a:xfrm>
            <a:off x="3670486" y="424415"/>
            <a:ext cx="7567240" cy="1666181"/>
          </a:xfrm>
          <a:prstGeom prst="rect">
            <a:avLst/>
          </a:prstGeom>
          <a:ln>
            <a:solidFill>
              <a:schemeClr val="tx1"/>
            </a:solidFill>
          </a:ln>
        </p:spPr>
      </p:pic>
      <p:pic>
        <p:nvPicPr>
          <p:cNvPr id="7" name="Picture 6">
            <a:extLst>
              <a:ext uri="{FF2B5EF4-FFF2-40B4-BE49-F238E27FC236}">
                <a16:creationId xmlns:a16="http://schemas.microsoft.com/office/drawing/2014/main" id="{D8C56DF6-526F-A9D3-3FBD-644EF66A0792}"/>
              </a:ext>
            </a:extLst>
          </p:cNvPr>
          <p:cNvPicPr>
            <a:picLocks noChangeAspect="1"/>
          </p:cNvPicPr>
          <p:nvPr/>
        </p:nvPicPr>
        <p:blipFill>
          <a:blip r:embed="rId4"/>
          <a:stretch>
            <a:fillRect/>
          </a:stretch>
        </p:blipFill>
        <p:spPr>
          <a:xfrm>
            <a:off x="3670486" y="2312688"/>
            <a:ext cx="6306430" cy="1724266"/>
          </a:xfrm>
          <a:prstGeom prst="rect">
            <a:avLst/>
          </a:prstGeom>
          <a:ln>
            <a:solidFill>
              <a:schemeClr val="tx1"/>
            </a:solidFill>
          </a:ln>
        </p:spPr>
      </p:pic>
      <p:sp>
        <p:nvSpPr>
          <p:cNvPr id="2" name="TextBox 1">
            <a:extLst>
              <a:ext uri="{FF2B5EF4-FFF2-40B4-BE49-F238E27FC236}">
                <a16:creationId xmlns:a16="http://schemas.microsoft.com/office/drawing/2014/main" id="{35BB7BF3-7A9D-805B-35A3-2DB8FD678388}"/>
              </a:ext>
            </a:extLst>
          </p:cNvPr>
          <p:cNvSpPr txBox="1"/>
          <p:nvPr/>
        </p:nvSpPr>
        <p:spPr>
          <a:xfrm>
            <a:off x="86185" y="5552254"/>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Grading &gt; Setup &gt; Codes &gt; Graduation Year Codes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7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Assessment Details Security Access</a:t>
            </a:r>
          </a:p>
        </p:txBody>
      </p:sp>
      <p:sp>
        <p:nvSpPr>
          <p:cNvPr id="2" name="TextBox 1">
            <a:extLst>
              <a:ext uri="{FF2B5EF4-FFF2-40B4-BE49-F238E27FC236}">
                <a16:creationId xmlns:a16="http://schemas.microsoft.com/office/drawing/2014/main" id="{AA45C7C2-4828-AA0C-027D-F2CBC1C4FAD9}"/>
              </a:ext>
            </a:extLst>
          </p:cNvPr>
          <p:cNvSpPr txBox="1"/>
          <p:nvPr/>
        </p:nvSpPr>
        <p:spPr>
          <a:xfrm>
            <a:off x="175071" y="5189626"/>
            <a:ext cx="2855511" cy="1169551"/>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 OR Student Profile &gt; Graduation Requirements &gt; Assessment Details</a:t>
            </a:r>
            <a:endParaRPr lang="en-US"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D88030F-686E-8FCF-7225-CEA4E44D0F6F}"/>
              </a:ext>
            </a:extLst>
          </p:cNvPr>
          <p:cNvPicPr>
            <a:picLocks noChangeAspect="1"/>
          </p:cNvPicPr>
          <p:nvPr/>
        </p:nvPicPr>
        <p:blipFill>
          <a:blip r:embed="rId3"/>
          <a:stretch>
            <a:fillRect/>
          </a:stretch>
        </p:blipFill>
        <p:spPr>
          <a:xfrm>
            <a:off x="3668904" y="467967"/>
            <a:ext cx="6675501" cy="2999954"/>
          </a:xfrm>
          <a:prstGeom prst="rect">
            <a:avLst/>
          </a:prstGeom>
          <a:ln>
            <a:solidFill>
              <a:schemeClr val="tx1"/>
            </a:solidFill>
          </a:ln>
        </p:spPr>
      </p:pic>
      <p:pic>
        <p:nvPicPr>
          <p:cNvPr id="8" name="Picture 7">
            <a:extLst>
              <a:ext uri="{FF2B5EF4-FFF2-40B4-BE49-F238E27FC236}">
                <a16:creationId xmlns:a16="http://schemas.microsoft.com/office/drawing/2014/main" id="{1C60570C-6155-07D4-4C7A-02CD0CDA70E8}"/>
              </a:ext>
            </a:extLst>
          </p:cNvPr>
          <p:cNvPicPr>
            <a:picLocks noChangeAspect="1"/>
          </p:cNvPicPr>
          <p:nvPr/>
        </p:nvPicPr>
        <p:blipFill>
          <a:blip r:embed="rId4"/>
          <a:stretch>
            <a:fillRect/>
          </a:stretch>
        </p:blipFill>
        <p:spPr>
          <a:xfrm>
            <a:off x="3668905" y="3652601"/>
            <a:ext cx="6675500" cy="2401932"/>
          </a:xfrm>
          <a:prstGeom prst="rect">
            <a:avLst/>
          </a:prstGeom>
          <a:ln>
            <a:solidFill>
              <a:schemeClr val="tx1"/>
            </a:solidFill>
          </a:ln>
        </p:spPr>
      </p:pic>
    </p:spTree>
    <p:extLst>
      <p:ext uri="{BB962C8B-B14F-4D97-AF65-F5344CB8AC3E}">
        <p14:creationId xmlns:p14="http://schemas.microsoft.com/office/powerpoint/2010/main" val="68083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Recent Updates</a:t>
            </a:r>
          </a:p>
          <a:p>
            <a:pPr marL="285750" indent="-285750">
              <a:buFont typeface="Arial" panose="020B0604020202020204" pitchFamily="34" charset="0"/>
              <a:buChar char="•"/>
            </a:pPr>
            <a:r>
              <a:rPr lang="en-US" sz="2400" dirty="0">
                <a:solidFill>
                  <a:schemeClr val="bg1"/>
                </a:solidFill>
              </a:rPr>
              <a:t>Test Builder Setups</a:t>
            </a:r>
          </a:p>
          <a:p>
            <a:pPr marL="285750" indent="-285750">
              <a:buFont typeface="Arial" panose="020B0604020202020204" pitchFamily="34" charset="0"/>
              <a:buChar char="•"/>
            </a:pPr>
            <a:r>
              <a:rPr lang="en-US" sz="2400" dirty="0">
                <a:solidFill>
                  <a:schemeClr val="bg1"/>
                </a:solidFill>
              </a:rPr>
              <a:t>Assessment Details</a:t>
            </a:r>
          </a:p>
          <a:p>
            <a:pPr marL="285750" indent="-285750">
              <a:buFont typeface="Arial" panose="020B0604020202020204" pitchFamily="34" charset="0"/>
              <a:buChar char="•"/>
            </a:pPr>
            <a:r>
              <a:rPr lang="en-US" sz="2400" dirty="0">
                <a:solidFill>
                  <a:schemeClr val="bg1"/>
                </a:solidFill>
              </a:rPr>
              <a:t>Troubleshooting Tips</a:t>
            </a: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AD84-3F59-6F1B-F1B1-0315896EDEA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D99BA3F-A2B4-ABA2-6B31-B8BA17DC8819}"/>
              </a:ext>
            </a:extLst>
          </p:cNvPr>
          <p:cNvSpPr txBox="1">
            <a:spLocks/>
          </p:cNvSpPr>
          <p:nvPr/>
        </p:nvSpPr>
        <p:spPr>
          <a:xfrm>
            <a:off x="0" y="778598"/>
            <a:ext cx="3205654" cy="3838669"/>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6700" dirty="0"/>
              <a:t>Assessment Details Security Access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Test Scores tab</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Graduation Requirements tab</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Requires level 1access to view</a:t>
            </a:r>
          </a:p>
        </p:txBody>
      </p:sp>
      <p:sp>
        <p:nvSpPr>
          <p:cNvPr id="2" name="TextBox 1">
            <a:extLst>
              <a:ext uri="{FF2B5EF4-FFF2-40B4-BE49-F238E27FC236}">
                <a16:creationId xmlns:a16="http://schemas.microsoft.com/office/drawing/2014/main" id="{78186191-CB7C-E7E4-F769-4C1EA6741942}"/>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ADDB969-2800-B452-D155-7D0BF174ABCE}"/>
              </a:ext>
            </a:extLst>
          </p:cNvPr>
          <p:cNvPicPr>
            <a:picLocks noChangeAspect="1"/>
          </p:cNvPicPr>
          <p:nvPr/>
        </p:nvPicPr>
        <p:blipFill>
          <a:blip r:embed="rId3"/>
          <a:stretch>
            <a:fillRect/>
          </a:stretch>
        </p:blipFill>
        <p:spPr>
          <a:xfrm>
            <a:off x="3360131" y="3009515"/>
            <a:ext cx="8211696" cy="1409897"/>
          </a:xfrm>
          <a:prstGeom prst="rect">
            <a:avLst/>
          </a:prstGeom>
          <a:ln>
            <a:solidFill>
              <a:schemeClr val="tx1"/>
            </a:solidFill>
          </a:ln>
        </p:spPr>
      </p:pic>
      <p:pic>
        <p:nvPicPr>
          <p:cNvPr id="12" name="Picture 11">
            <a:extLst>
              <a:ext uri="{FF2B5EF4-FFF2-40B4-BE49-F238E27FC236}">
                <a16:creationId xmlns:a16="http://schemas.microsoft.com/office/drawing/2014/main" id="{5DB3F3CE-62E8-984D-E5D2-52072807F768}"/>
              </a:ext>
            </a:extLst>
          </p:cNvPr>
          <p:cNvPicPr>
            <a:picLocks noChangeAspect="1"/>
          </p:cNvPicPr>
          <p:nvPr/>
        </p:nvPicPr>
        <p:blipFill>
          <a:blip r:embed="rId4"/>
          <a:stretch>
            <a:fillRect/>
          </a:stretch>
        </p:blipFill>
        <p:spPr>
          <a:xfrm>
            <a:off x="3360131" y="1514636"/>
            <a:ext cx="8249801" cy="866896"/>
          </a:xfrm>
          <a:prstGeom prst="rect">
            <a:avLst/>
          </a:prstGeom>
          <a:ln>
            <a:solidFill>
              <a:schemeClr val="tx1"/>
            </a:solidFill>
          </a:ln>
        </p:spPr>
      </p:pic>
    </p:spTree>
    <p:extLst>
      <p:ext uri="{BB962C8B-B14F-4D97-AF65-F5344CB8AC3E}">
        <p14:creationId xmlns:p14="http://schemas.microsoft.com/office/powerpoint/2010/main" val="234648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7D2D-989B-9862-CD2E-1CEA428ABF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8155E66-EED0-F13A-91C5-20E603B6B632}"/>
              </a:ext>
            </a:extLst>
          </p:cNvPr>
          <p:cNvSpPr txBox="1">
            <a:spLocks/>
          </p:cNvSpPr>
          <p:nvPr/>
        </p:nvSpPr>
        <p:spPr>
          <a:xfrm>
            <a:off x="0" y="1013988"/>
            <a:ext cx="3205654" cy="29489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Assessment Details Information</a:t>
            </a:r>
          </a:p>
          <a:p>
            <a:pPr marL="457200" indent="-457200">
              <a:buFont typeface="Arial" panose="020B0604020202020204" pitchFamily="34" charset="0"/>
              <a:buChar char="•"/>
            </a:pPr>
            <a:r>
              <a:rPr lang="en-US" sz="1700" dirty="0"/>
              <a:t>Messages alert user to setup needed</a:t>
            </a:r>
          </a:p>
        </p:txBody>
      </p:sp>
      <p:pic>
        <p:nvPicPr>
          <p:cNvPr id="4" name="Picture 3">
            <a:extLst>
              <a:ext uri="{FF2B5EF4-FFF2-40B4-BE49-F238E27FC236}">
                <a16:creationId xmlns:a16="http://schemas.microsoft.com/office/drawing/2014/main" id="{28F56AA4-230F-3178-7FA4-7D3F3C577311}"/>
              </a:ext>
            </a:extLst>
          </p:cNvPr>
          <p:cNvPicPr>
            <a:picLocks noChangeAspect="1"/>
          </p:cNvPicPr>
          <p:nvPr/>
        </p:nvPicPr>
        <p:blipFill>
          <a:blip r:embed="rId3"/>
          <a:stretch>
            <a:fillRect/>
          </a:stretch>
        </p:blipFill>
        <p:spPr>
          <a:xfrm>
            <a:off x="3295351" y="1920575"/>
            <a:ext cx="8655500" cy="2577853"/>
          </a:xfrm>
          <a:prstGeom prst="rect">
            <a:avLst/>
          </a:prstGeom>
          <a:ln>
            <a:solidFill>
              <a:schemeClr val="tx1"/>
            </a:solidFill>
          </a:ln>
        </p:spPr>
      </p:pic>
      <p:sp>
        <p:nvSpPr>
          <p:cNvPr id="2" name="TextBox 1">
            <a:extLst>
              <a:ext uri="{FF2B5EF4-FFF2-40B4-BE49-F238E27FC236}">
                <a16:creationId xmlns:a16="http://schemas.microsoft.com/office/drawing/2014/main" id="{EB80BB74-21E4-BEB7-FAD1-82DA0E333C18}"/>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84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ACT/SAT/PSAT</a:t>
            </a:r>
          </a:p>
        </p:txBody>
      </p:sp>
      <p:pic>
        <p:nvPicPr>
          <p:cNvPr id="7" name="Picture 6">
            <a:extLst>
              <a:ext uri="{FF2B5EF4-FFF2-40B4-BE49-F238E27FC236}">
                <a16:creationId xmlns:a16="http://schemas.microsoft.com/office/drawing/2014/main" id="{8C2A04E3-2E80-4048-8850-0869AE54F122}"/>
              </a:ext>
            </a:extLst>
          </p:cNvPr>
          <p:cNvPicPr>
            <a:picLocks noChangeAspect="1"/>
          </p:cNvPicPr>
          <p:nvPr/>
        </p:nvPicPr>
        <p:blipFill rotWithShape="1">
          <a:blip r:embed="rId3"/>
          <a:srcRect b="37048"/>
          <a:stretch/>
        </p:blipFill>
        <p:spPr>
          <a:xfrm>
            <a:off x="4432175" y="172363"/>
            <a:ext cx="6403991" cy="2448337"/>
          </a:xfrm>
          <a:prstGeom prst="rect">
            <a:avLst/>
          </a:prstGeom>
          <a:ln>
            <a:solidFill>
              <a:schemeClr val="tx1"/>
            </a:solidFill>
          </a:ln>
        </p:spPr>
      </p:pic>
      <p:pic>
        <p:nvPicPr>
          <p:cNvPr id="3" name="Picture 2">
            <a:extLst>
              <a:ext uri="{FF2B5EF4-FFF2-40B4-BE49-F238E27FC236}">
                <a16:creationId xmlns:a16="http://schemas.microsoft.com/office/drawing/2014/main" id="{176AB5A9-F162-462B-B889-35FA06FB7242}"/>
              </a:ext>
            </a:extLst>
          </p:cNvPr>
          <p:cNvPicPr>
            <a:picLocks noChangeAspect="1"/>
          </p:cNvPicPr>
          <p:nvPr/>
        </p:nvPicPr>
        <p:blipFill>
          <a:blip r:embed="rId4"/>
          <a:stretch>
            <a:fillRect/>
          </a:stretch>
        </p:blipFill>
        <p:spPr>
          <a:xfrm>
            <a:off x="4432175" y="2924453"/>
            <a:ext cx="4953563" cy="2539486"/>
          </a:xfrm>
          <a:prstGeom prst="rect">
            <a:avLst/>
          </a:prstGeom>
          <a:ln>
            <a:solidFill>
              <a:schemeClr val="tx1"/>
            </a:solidFill>
          </a:ln>
        </p:spPr>
      </p:pic>
      <p:sp>
        <p:nvSpPr>
          <p:cNvPr id="2" name="TextBox 1">
            <a:extLst>
              <a:ext uri="{FF2B5EF4-FFF2-40B4-BE49-F238E27FC236}">
                <a16:creationId xmlns:a16="http://schemas.microsoft.com/office/drawing/2014/main" id="{6DCE6C14-B4E3-3C4F-2E87-636DA975C397}"/>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5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ACT/SAT/PSAT</a:t>
            </a:r>
          </a:p>
        </p:txBody>
      </p:sp>
      <p:pic>
        <p:nvPicPr>
          <p:cNvPr id="4" name="Picture 3">
            <a:extLst>
              <a:ext uri="{FF2B5EF4-FFF2-40B4-BE49-F238E27FC236}">
                <a16:creationId xmlns:a16="http://schemas.microsoft.com/office/drawing/2014/main" id="{0B16F8ED-EE02-C876-D840-47797D782F04}"/>
              </a:ext>
            </a:extLst>
          </p:cNvPr>
          <p:cNvPicPr>
            <a:picLocks noChangeAspect="1"/>
          </p:cNvPicPr>
          <p:nvPr/>
        </p:nvPicPr>
        <p:blipFill>
          <a:blip r:embed="rId3"/>
          <a:stretch>
            <a:fillRect/>
          </a:stretch>
        </p:blipFill>
        <p:spPr>
          <a:xfrm>
            <a:off x="3330471" y="2036665"/>
            <a:ext cx="8514688" cy="2337195"/>
          </a:xfrm>
          <a:prstGeom prst="rect">
            <a:avLst/>
          </a:prstGeom>
          <a:ln>
            <a:solidFill>
              <a:schemeClr val="tx1"/>
            </a:solidFill>
          </a:ln>
        </p:spPr>
      </p:pic>
      <p:sp>
        <p:nvSpPr>
          <p:cNvPr id="5" name="TextBox 4">
            <a:extLst>
              <a:ext uri="{FF2B5EF4-FFF2-40B4-BE49-F238E27FC236}">
                <a16:creationId xmlns:a16="http://schemas.microsoft.com/office/drawing/2014/main" id="{81B0F8EF-5D02-25C6-08D3-B273E47CC7AA}"/>
              </a:ext>
            </a:extLst>
          </p:cNvPr>
          <p:cNvSpPr txBox="1"/>
          <p:nvPr/>
        </p:nvSpPr>
        <p:spPr>
          <a:xfrm>
            <a:off x="3638873" y="1096431"/>
            <a:ext cx="7954037" cy="1938992"/>
          </a:xfrm>
          <a:prstGeom prst="rect">
            <a:avLst/>
          </a:prstGeom>
          <a:noFill/>
        </p:spPr>
        <p:txBody>
          <a:bodyPr wrap="square" rtlCol="0">
            <a:spAutoFit/>
          </a:bodyPr>
          <a:lstStyle/>
          <a:p>
            <a:pPr marL="285750" indent="-285750">
              <a:buFont typeface="Arial" panose="020B0604020202020204" pitchFamily="34" charset="0"/>
              <a:buChar char="•"/>
            </a:pPr>
            <a:r>
              <a:rPr lang="en-US" sz="2400"/>
              <a:t>ACT test is now calculating as a passing test</a:t>
            </a:r>
          </a:p>
          <a:p>
            <a:pPr marL="285750" indent="-285750">
              <a:buFont typeface="Arial" panose="020B0604020202020204" pitchFamily="34" charset="0"/>
              <a:buChar char="•"/>
            </a:pPr>
            <a:r>
              <a:rPr lang="en-US" sz="2400"/>
              <a:t>Warning message is no longer populating </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sp>
        <p:nvSpPr>
          <p:cNvPr id="2" name="TextBox 1">
            <a:extLst>
              <a:ext uri="{FF2B5EF4-FFF2-40B4-BE49-F238E27FC236}">
                <a16:creationId xmlns:a16="http://schemas.microsoft.com/office/drawing/2014/main" id="{513B35B6-0938-BAB0-8C74-A1987834E43B}"/>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98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A159-D106-41E9-F258-5DD7A6EC0D8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49D8B08-E3B7-F209-FA15-518EC63513AB}"/>
              </a:ext>
            </a:extLst>
          </p:cNvPr>
          <p:cNvSpPr txBox="1"/>
          <p:nvPr/>
        </p:nvSpPr>
        <p:spPr>
          <a:xfrm>
            <a:off x="3638873" y="699483"/>
            <a:ext cx="795403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State test code: CL1 – automatically set as used for Date Passed Communications and Mathematics</a:t>
            </a:r>
          </a:p>
          <a:p>
            <a:pPr marL="285750" indent="-285750">
              <a:buFont typeface="Arial" panose="020B0604020202020204" pitchFamily="34" charset="0"/>
              <a:buChar char="•"/>
            </a:pPr>
            <a:r>
              <a:rPr lang="en-US" sz="2400" dirty="0"/>
              <a:t>State subject codes:</a:t>
            </a:r>
          </a:p>
          <a:p>
            <a:pPr marL="742950" lvl="1" indent="-285750">
              <a:buFont typeface="Arial" panose="020B0604020202020204" pitchFamily="34" charset="0"/>
              <a:buChar char="•"/>
            </a:pPr>
            <a:r>
              <a:rPr lang="en-US" sz="2400" dirty="0"/>
              <a:t>Verbal Reasoning – D2</a:t>
            </a:r>
          </a:p>
          <a:p>
            <a:pPr marL="742950" lvl="1" indent="-285750">
              <a:buFont typeface="Arial" panose="020B0604020202020204" pitchFamily="34" charset="0"/>
              <a:buChar char="•"/>
            </a:pPr>
            <a:r>
              <a:rPr lang="en-US" sz="2400" dirty="0"/>
              <a:t>Grammar/Writing – D3</a:t>
            </a:r>
          </a:p>
          <a:p>
            <a:pPr marL="742950" lvl="1" indent="-285750">
              <a:buFont typeface="Arial" panose="020B0604020202020204" pitchFamily="34" charset="0"/>
              <a:buChar char="•"/>
            </a:pPr>
            <a:r>
              <a:rPr lang="en-US" sz="2400" dirty="0"/>
              <a:t>Quantitative Reasoning – D4</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F91B8B05-C1A0-6530-0911-16441E41533A}"/>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F6F1A73-94D8-3C77-E990-D42F2F3A8B8E}"/>
              </a:ext>
            </a:extLst>
          </p:cNvPr>
          <p:cNvSpPr txBox="1"/>
          <p:nvPr/>
        </p:nvSpPr>
        <p:spPr>
          <a:xfrm>
            <a:off x="304799" y="1431636"/>
            <a:ext cx="1948873" cy="584775"/>
          </a:xfrm>
          <a:prstGeom prst="rect">
            <a:avLst/>
          </a:prstGeom>
          <a:noFill/>
        </p:spPr>
        <p:txBody>
          <a:bodyPr wrap="square" rtlCol="0">
            <a:spAutoFit/>
          </a:bodyPr>
          <a:lstStyle/>
          <a:p>
            <a:r>
              <a:rPr lang="en-US" sz="3200" b="1" dirty="0">
                <a:solidFill>
                  <a:schemeClr val="bg1"/>
                </a:solidFill>
              </a:rPr>
              <a:t>CLT10</a:t>
            </a:r>
          </a:p>
        </p:txBody>
      </p:sp>
      <p:pic>
        <p:nvPicPr>
          <p:cNvPr id="4" name="Picture 3">
            <a:extLst>
              <a:ext uri="{FF2B5EF4-FFF2-40B4-BE49-F238E27FC236}">
                <a16:creationId xmlns:a16="http://schemas.microsoft.com/office/drawing/2014/main" id="{2C5763DC-F1A7-C26B-3B09-4AADB23B9F60}"/>
              </a:ext>
            </a:extLst>
          </p:cNvPr>
          <p:cNvPicPr>
            <a:picLocks noChangeAspect="1"/>
          </p:cNvPicPr>
          <p:nvPr/>
        </p:nvPicPr>
        <p:blipFill>
          <a:blip r:embed="rId3"/>
          <a:stretch>
            <a:fillRect/>
          </a:stretch>
        </p:blipFill>
        <p:spPr>
          <a:xfrm>
            <a:off x="3638873" y="3119905"/>
            <a:ext cx="4135463" cy="2936993"/>
          </a:xfrm>
          <a:prstGeom prst="rect">
            <a:avLst/>
          </a:prstGeom>
          <a:ln>
            <a:solidFill>
              <a:schemeClr val="tx1"/>
            </a:solidFill>
          </a:ln>
        </p:spPr>
      </p:pic>
    </p:spTree>
    <p:extLst>
      <p:ext uri="{BB962C8B-B14F-4D97-AF65-F5344CB8AC3E}">
        <p14:creationId xmlns:p14="http://schemas.microsoft.com/office/powerpoint/2010/main" val="400888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6A3E-E8C6-04B5-2261-A7F271ED582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916DA23-897D-5ECB-4881-BBC789C8870D}"/>
              </a:ext>
            </a:extLst>
          </p:cNvPr>
          <p:cNvSpPr txBox="1"/>
          <p:nvPr/>
        </p:nvSpPr>
        <p:spPr>
          <a:xfrm>
            <a:off x="3638873" y="699483"/>
            <a:ext cx="795403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CLT10 test setup needed for both EOC and Date Passed Communications and Mathematics</a:t>
            </a:r>
          </a:p>
          <a:p>
            <a:pPr marL="285750" indent="-285750">
              <a:buFont typeface="Arial" panose="020B0604020202020204" pitchFamily="34" charset="0"/>
              <a:buChar char="•"/>
            </a:pPr>
            <a:r>
              <a:rPr lang="en-US" sz="2400" dirty="0"/>
              <a:t>Note: The CLT and CLT10 tests may not be combined for a passing score</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9E21A68B-F29E-B631-3093-0F425D3FBED8}"/>
              </a:ext>
            </a:extLst>
          </p:cNvPr>
          <p:cNvSpPr txBox="1"/>
          <p:nvPr/>
        </p:nvSpPr>
        <p:spPr>
          <a:xfrm>
            <a:off x="175071" y="5687566"/>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C85C734-3576-85D9-38CB-E19C342ABD56}"/>
              </a:ext>
            </a:extLst>
          </p:cNvPr>
          <p:cNvPicPr>
            <a:picLocks noChangeAspect="1"/>
          </p:cNvPicPr>
          <p:nvPr/>
        </p:nvPicPr>
        <p:blipFill>
          <a:blip r:embed="rId3"/>
          <a:stretch>
            <a:fillRect/>
          </a:stretch>
        </p:blipFill>
        <p:spPr>
          <a:xfrm>
            <a:off x="3827916" y="2484208"/>
            <a:ext cx="7278663" cy="3942022"/>
          </a:xfrm>
          <a:prstGeom prst="rect">
            <a:avLst/>
          </a:prstGeom>
          <a:ln>
            <a:solidFill>
              <a:schemeClr val="tx1"/>
            </a:solidFill>
          </a:ln>
        </p:spPr>
      </p:pic>
      <p:sp>
        <p:nvSpPr>
          <p:cNvPr id="10" name="TextBox 9">
            <a:extLst>
              <a:ext uri="{FF2B5EF4-FFF2-40B4-BE49-F238E27FC236}">
                <a16:creationId xmlns:a16="http://schemas.microsoft.com/office/drawing/2014/main" id="{63F6E5E8-555E-C28E-0CEB-4B623B319AC6}"/>
              </a:ext>
            </a:extLst>
          </p:cNvPr>
          <p:cNvSpPr txBox="1"/>
          <p:nvPr/>
        </p:nvSpPr>
        <p:spPr>
          <a:xfrm>
            <a:off x="304799" y="1431636"/>
            <a:ext cx="1948873" cy="584775"/>
          </a:xfrm>
          <a:prstGeom prst="rect">
            <a:avLst/>
          </a:prstGeom>
          <a:noFill/>
        </p:spPr>
        <p:txBody>
          <a:bodyPr wrap="square" rtlCol="0">
            <a:spAutoFit/>
          </a:bodyPr>
          <a:lstStyle/>
          <a:p>
            <a:r>
              <a:rPr lang="en-US" sz="3200" b="1" dirty="0">
                <a:solidFill>
                  <a:schemeClr val="bg1"/>
                </a:solidFill>
              </a:rPr>
              <a:t>CLT10</a:t>
            </a:r>
          </a:p>
        </p:txBody>
      </p:sp>
    </p:spTree>
    <p:extLst>
      <p:ext uri="{BB962C8B-B14F-4D97-AF65-F5344CB8AC3E}">
        <p14:creationId xmlns:p14="http://schemas.microsoft.com/office/powerpoint/2010/main" val="2934281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EFAA-E854-314A-1161-615D72B178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0B4FDD-3158-A95D-016C-F57D5E18F40E}"/>
              </a:ext>
            </a:extLst>
          </p:cNvPr>
          <p:cNvSpPr txBox="1"/>
          <p:nvPr/>
        </p:nvSpPr>
        <p:spPr>
          <a:xfrm>
            <a:off x="3638873" y="699483"/>
            <a:ext cx="795403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PreACT</a:t>
            </a:r>
            <a:r>
              <a:rPr lang="en-US" sz="2400" dirty="0"/>
              <a:t> Secure </a:t>
            </a:r>
          </a:p>
          <a:p>
            <a:pPr marL="285750" indent="-285750">
              <a:buFont typeface="Arial" panose="020B0604020202020204" pitchFamily="34" charset="0"/>
              <a:buChar char="•"/>
            </a:pPr>
            <a:r>
              <a:rPr lang="en-US" sz="2400" dirty="0"/>
              <a:t>State Test Code: PAC</a:t>
            </a:r>
          </a:p>
          <a:p>
            <a:pPr marL="742950" lvl="1" indent="-285750">
              <a:buFont typeface="Arial" panose="020B0604020202020204" pitchFamily="34" charset="0"/>
              <a:buChar char="•"/>
            </a:pPr>
            <a:r>
              <a:rPr lang="en-US" sz="2400" dirty="0"/>
              <a:t>English: PAC/BL</a:t>
            </a:r>
          </a:p>
          <a:p>
            <a:pPr marL="742950" lvl="1" indent="-285750">
              <a:buFont typeface="Arial" panose="020B0604020202020204" pitchFamily="34" charset="0"/>
              <a:buChar char="•"/>
            </a:pPr>
            <a:r>
              <a:rPr lang="en-US" sz="2400" dirty="0"/>
              <a:t>Reading: PAC/BK</a:t>
            </a:r>
          </a:p>
          <a:p>
            <a:pPr marL="742950" lvl="1" indent="-285750">
              <a:buFont typeface="Arial" panose="020B0604020202020204" pitchFamily="34" charset="0"/>
              <a:buChar char="•"/>
            </a:pPr>
            <a:r>
              <a:rPr lang="en-US" sz="2400" dirty="0"/>
              <a:t>Mathematics: PAC/BM</a:t>
            </a:r>
          </a:p>
          <a:p>
            <a:pPr marL="285750" indent="-285750">
              <a:buFont typeface="Arial" panose="020B0604020202020204" pitchFamily="34" charset="0"/>
              <a:buChar char="•"/>
            </a:pPr>
            <a:r>
              <a:rPr lang="en-US" sz="2400" dirty="0"/>
              <a:t>Note: The ACT and </a:t>
            </a:r>
            <a:r>
              <a:rPr lang="en-US" sz="2400" dirty="0" err="1"/>
              <a:t>PreACT</a:t>
            </a:r>
            <a:r>
              <a:rPr lang="en-US" sz="2400" dirty="0"/>
              <a:t> tests may not be combined for a passing communication score.</a:t>
            </a:r>
          </a:p>
          <a:p>
            <a:endParaRPr lang="en-US" sz="2400" dirty="0"/>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B2CE9AAD-0B05-16D8-8C26-784BBD924FDF}"/>
              </a:ext>
            </a:extLst>
          </p:cNvPr>
          <p:cNvSpPr txBox="1"/>
          <p:nvPr/>
        </p:nvSpPr>
        <p:spPr>
          <a:xfrm>
            <a:off x="175071" y="5687566"/>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2B83A2-1816-6F5A-DC27-784D69A914B6}"/>
              </a:ext>
            </a:extLst>
          </p:cNvPr>
          <p:cNvSpPr txBox="1"/>
          <p:nvPr/>
        </p:nvSpPr>
        <p:spPr>
          <a:xfrm>
            <a:off x="304799" y="1431636"/>
            <a:ext cx="1948873" cy="1569660"/>
          </a:xfrm>
          <a:prstGeom prst="rect">
            <a:avLst/>
          </a:prstGeom>
          <a:noFill/>
        </p:spPr>
        <p:txBody>
          <a:bodyPr wrap="square" rtlCol="0">
            <a:spAutoFit/>
          </a:bodyPr>
          <a:lstStyle/>
          <a:p>
            <a:r>
              <a:rPr lang="en-US" sz="3200" b="1" dirty="0">
                <a:solidFill>
                  <a:schemeClr val="bg1"/>
                </a:solidFill>
              </a:rPr>
              <a:t>PAC: </a:t>
            </a:r>
            <a:r>
              <a:rPr lang="en-US" sz="3200" b="1" dirty="0" err="1">
                <a:solidFill>
                  <a:schemeClr val="bg1"/>
                </a:solidFill>
              </a:rPr>
              <a:t>PreACT</a:t>
            </a:r>
            <a:r>
              <a:rPr lang="en-US" sz="3200" b="1" dirty="0">
                <a:solidFill>
                  <a:schemeClr val="bg1"/>
                </a:solidFill>
              </a:rPr>
              <a:t> Secure </a:t>
            </a:r>
          </a:p>
        </p:txBody>
      </p:sp>
      <p:pic>
        <p:nvPicPr>
          <p:cNvPr id="4" name="Picture 3">
            <a:extLst>
              <a:ext uri="{FF2B5EF4-FFF2-40B4-BE49-F238E27FC236}">
                <a16:creationId xmlns:a16="http://schemas.microsoft.com/office/drawing/2014/main" id="{A6802A34-7484-E84C-C64A-2255CCD6120B}"/>
              </a:ext>
            </a:extLst>
          </p:cNvPr>
          <p:cNvPicPr>
            <a:picLocks noChangeAspect="1"/>
          </p:cNvPicPr>
          <p:nvPr/>
        </p:nvPicPr>
        <p:blipFill>
          <a:blip r:embed="rId3"/>
          <a:stretch>
            <a:fillRect/>
          </a:stretch>
        </p:blipFill>
        <p:spPr>
          <a:xfrm>
            <a:off x="3985662" y="3573351"/>
            <a:ext cx="7014847" cy="2298698"/>
          </a:xfrm>
          <a:prstGeom prst="rect">
            <a:avLst/>
          </a:prstGeom>
          <a:ln w="19050">
            <a:solidFill>
              <a:schemeClr val="tx1"/>
            </a:solidFill>
          </a:ln>
        </p:spPr>
      </p:pic>
    </p:spTree>
    <p:extLst>
      <p:ext uri="{BB962C8B-B14F-4D97-AF65-F5344CB8AC3E}">
        <p14:creationId xmlns:p14="http://schemas.microsoft.com/office/powerpoint/2010/main" val="37453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20F3-8D88-9481-3D1D-0F6947E9B8C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13ACCC-0CE5-7BCB-903C-6C2E046B4D8C}"/>
              </a:ext>
            </a:extLst>
          </p:cNvPr>
          <p:cNvSpPr txBox="1"/>
          <p:nvPr/>
        </p:nvSpPr>
        <p:spPr>
          <a:xfrm>
            <a:off x="3638873" y="699483"/>
            <a:ext cx="795403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AAD and AAP tests are replacing the FA1/FA2 alternate tests</a:t>
            </a:r>
          </a:p>
          <a:p>
            <a:pPr marL="285750" indent="-285750">
              <a:buFont typeface="Arial" panose="020B0604020202020204" pitchFamily="34" charset="0"/>
              <a:buChar char="•"/>
            </a:pPr>
            <a:r>
              <a:rPr lang="en-US" sz="2400" dirty="0"/>
              <a:t>Algebra 1 EOC (AAP/UE, AAD/UN) – passing scores held in the Maintain State-Defined tables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8FDF6744-8EA6-ADB1-6F27-A594FE08FAEA}"/>
              </a:ext>
            </a:extLst>
          </p:cNvPr>
          <p:cNvSpPr txBox="1"/>
          <p:nvPr/>
        </p:nvSpPr>
        <p:spPr>
          <a:xfrm>
            <a:off x="92365" y="5080000"/>
            <a:ext cx="2938218"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Fed/State Reporting &gt; Florida &gt; Setup &gt; Codes &gt; Maintain State Defined Codes – System table: SYS-FL-CTM</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E4B1E38-66F2-142D-319C-9656C7736260}"/>
              </a:ext>
            </a:extLst>
          </p:cNvPr>
          <p:cNvSpPr txBox="1"/>
          <p:nvPr/>
        </p:nvSpPr>
        <p:spPr>
          <a:xfrm>
            <a:off x="304799" y="1431636"/>
            <a:ext cx="1948873" cy="1077218"/>
          </a:xfrm>
          <a:prstGeom prst="rect">
            <a:avLst/>
          </a:prstGeom>
          <a:noFill/>
        </p:spPr>
        <p:txBody>
          <a:bodyPr wrap="square" rtlCol="0">
            <a:spAutoFit/>
          </a:bodyPr>
          <a:lstStyle/>
          <a:p>
            <a:r>
              <a:rPr lang="en-US" sz="3200" b="1" dirty="0">
                <a:solidFill>
                  <a:schemeClr val="bg1"/>
                </a:solidFill>
              </a:rPr>
              <a:t>AAD/AAP</a:t>
            </a:r>
          </a:p>
          <a:p>
            <a:r>
              <a:rPr lang="en-US" sz="3200" b="1" dirty="0">
                <a:solidFill>
                  <a:schemeClr val="bg1"/>
                </a:solidFill>
              </a:rPr>
              <a:t>EOC</a:t>
            </a:r>
          </a:p>
        </p:txBody>
      </p:sp>
      <p:pic>
        <p:nvPicPr>
          <p:cNvPr id="4" name="Picture 3">
            <a:extLst>
              <a:ext uri="{FF2B5EF4-FFF2-40B4-BE49-F238E27FC236}">
                <a16:creationId xmlns:a16="http://schemas.microsoft.com/office/drawing/2014/main" id="{16D73D85-E87B-3343-C091-5C34E46B43DF}"/>
              </a:ext>
            </a:extLst>
          </p:cNvPr>
          <p:cNvPicPr>
            <a:picLocks noChangeAspect="1"/>
          </p:cNvPicPr>
          <p:nvPr/>
        </p:nvPicPr>
        <p:blipFill>
          <a:blip r:embed="rId3"/>
          <a:stretch>
            <a:fillRect/>
          </a:stretch>
        </p:blipFill>
        <p:spPr>
          <a:xfrm>
            <a:off x="4022565" y="2331656"/>
            <a:ext cx="7034050" cy="2194687"/>
          </a:xfrm>
          <a:prstGeom prst="rect">
            <a:avLst/>
          </a:prstGeom>
          <a:ln w="19050">
            <a:solidFill>
              <a:schemeClr val="tx1"/>
            </a:solidFill>
          </a:ln>
        </p:spPr>
      </p:pic>
      <p:pic>
        <p:nvPicPr>
          <p:cNvPr id="7" name="Picture 6">
            <a:extLst>
              <a:ext uri="{FF2B5EF4-FFF2-40B4-BE49-F238E27FC236}">
                <a16:creationId xmlns:a16="http://schemas.microsoft.com/office/drawing/2014/main" id="{980431C9-D501-A562-76F8-FC930637F074}"/>
              </a:ext>
            </a:extLst>
          </p:cNvPr>
          <p:cNvPicPr>
            <a:picLocks noChangeAspect="1"/>
          </p:cNvPicPr>
          <p:nvPr/>
        </p:nvPicPr>
        <p:blipFill>
          <a:blip r:embed="rId4"/>
          <a:stretch>
            <a:fillRect/>
          </a:stretch>
        </p:blipFill>
        <p:spPr>
          <a:xfrm>
            <a:off x="4022565" y="4623965"/>
            <a:ext cx="7034050" cy="1866176"/>
          </a:xfrm>
          <a:prstGeom prst="rect">
            <a:avLst/>
          </a:prstGeom>
          <a:ln w="19050">
            <a:solidFill>
              <a:schemeClr val="tx1"/>
            </a:solidFill>
          </a:ln>
        </p:spPr>
      </p:pic>
    </p:spTree>
    <p:extLst>
      <p:ext uri="{BB962C8B-B14F-4D97-AF65-F5344CB8AC3E}">
        <p14:creationId xmlns:p14="http://schemas.microsoft.com/office/powerpoint/2010/main" val="156139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4794-0C6A-5190-2E9C-546402A4A9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5C2B0C5-0124-211E-48CB-EE96800B5152}"/>
              </a:ext>
            </a:extLst>
          </p:cNvPr>
          <p:cNvSpPr txBox="1"/>
          <p:nvPr/>
        </p:nvSpPr>
        <p:spPr>
          <a:xfrm>
            <a:off x="3638873" y="699483"/>
            <a:ext cx="795403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AAD and AAP tests are replacing the FA1/FA2 alternate tests</a:t>
            </a:r>
          </a:p>
          <a:p>
            <a:pPr marL="285750" indent="-285750">
              <a:buFont typeface="Arial" panose="020B0604020202020204" pitchFamily="34" charset="0"/>
              <a:buChar char="•"/>
            </a:pPr>
            <a:r>
              <a:rPr lang="en-US" sz="2400" dirty="0"/>
              <a:t>Geometry EOC (AAP/UF, AAD/UO) – passing scores held in the Maintain State-Defined tables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D523D03A-537F-A6C9-D57E-02748E9D00C1}"/>
              </a:ext>
            </a:extLst>
          </p:cNvPr>
          <p:cNvSpPr txBox="1"/>
          <p:nvPr/>
        </p:nvSpPr>
        <p:spPr>
          <a:xfrm>
            <a:off x="92365" y="5080000"/>
            <a:ext cx="2938218"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Fed/State Reporting &gt; Florida &gt; Setup &gt; Codes &gt; Maintain State Defined Codes – System table: SYS-FL-CTM</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675CD63-7C16-4CE8-F130-81C89AD8E5DC}"/>
              </a:ext>
            </a:extLst>
          </p:cNvPr>
          <p:cNvSpPr txBox="1"/>
          <p:nvPr/>
        </p:nvSpPr>
        <p:spPr>
          <a:xfrm>
            <a:off x="304799" y="1431636"/>
            <a:ext cx="1948873" cy="1077218"/>
          </a:xfrm>
          <a:prstGeom prst="rect">
            <a:avLst/>
          </a:prstGeom>
          <a:noFill/>
        </p:spPr>
        <p:txBody>
          <a:bodyPr wrap="square" rtlCol="0">
            <a:spAutoFit/>
          </a:bodyPr>
          <a:lstStyle/>
          <a:p>
            <a:r>
              <a:rPr lang="en-US" sz="3200" b="1" dirty="0">
                <a:solidFill>
                  <a:schemeClr val="bg1"/>
                </a:solidFill>
              </a:rPr>
              <a:t>AAD/AAP</a:t>
            </a:r>
          </a:p>
          <a:p>
            <a:r>
              <a:rPr lang="en-US" sz="3200" b="1" dirty="0">
                <a:solidFill>
                  <a:schemeClr val="bg1"/>
                </a:solidFill>
              </a:rPr>
              <a:t>EOC</a:t>
            </a:r>
          </a:p>
        </p:txBody>
      </p:sp>
      <p:pic>
        <p:nvPicPr>
          <p:cNvPr id="6" name="Picture 5">
            <a:extLst>
              <a:ext uri="{FF2B5EF4-FFF2-40B4-BE49-F238E27FC236}">
                <a16:creationId xmlns:a16="http://schemas.microsoft.com/office/drawing/2014/main" id="{59F81D6B-204C-3455-84DA-C0418BA77C46}"/>
              </a:ext>
            </a:extLst>
          </p:cNvPr>
          <p:cNvPicPr>
            <a:picLocks noChangeAspect="1"/>
          </p:cNvPicPr>
          <p:nvPr/>
        </p:nvPicPr>
        <p:blipFill>
          <a:blip r:embed="rId3"/>
          <a:stretch>
            <a:fillRect/>
          </a:stretch>
        </p:blipFill>
        <p:spPr>
          <a:xfrm>
            <a:off x="4022562" y="2300174"/>
            <a:ext cx="7034051" cy="2153929"/>
          </a:xfrm>
          <a:prstGeom prst="rect">
            <a:avLst/>
          </a:prstGeom>
          <a:ln w="19050">
            <a:solidFill>
              <a:schemeClr val="tx1"/>
            </a:solidFill>
          </a:ln>
        </p:spPr>
      </p:pic>
      <p:pic>
        <p:nvPicPr>
          <p:cNvPr id="9" name="Picture 8">
            <a:extLst>
              <a:ext uri="{FF2B5EF4-FFF2-40B4-BE49-F238E27FC236}">
                <a16:creationId xmlns:a16="http://schemas.microsoft.com/office/drawing/2014/main" id="{CFD2D2DA-C95F-7891-A660-00326E34A142}"/>
              </a:ext>
            </a:extLst>
          </p:cNvPr>
          <p:cNvPicPr>
            <a:picLocks noChangeAspect="1"/>
          </p:cNvPicPr>
          <p:nvPr/>
        </p:nvPicPr>
        <p:blipFill>
          <a:blip r:embed="rId4"/>
          <a:stretch>
            <a:fillRect/>
          </a:stretch>
        </p:blipFill>
        <p:spPr>
          <a:xfrm>
            <a:off x="4022561" y="4662690"/>
            <a:ext cx="7034050" cy="1875747"/>
          </a:xfrm>
          <a:prstGeom prst="rect">
            <a:avLst/>
          </a:prstGeom>
          <a:ln w="19050">
            <a:solidFill>
              <a:schemeClr val="tx1"/>
            </a:solidFill>
          </a:ln>
        </p:spPr>
      </p:pic>
    </p:spTree>
    <p:extLst>
      <p:ext uri="{BB962C8B-B14F-4D97-AF65-F5344CB8AC3E}">
        <p14:creationId xmlns:p14="http://schemas.microsoft.com/office/powerpoint/2010/main" val="298089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AF2A-BAF8-6C01-6594-39F928FDC79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5E4275-CE6B-2DBF-7C37-7187F3046104}"/>
              </a:ext>
            </a:extLst>
          </p:cNvPr>
          <p:cNvSpPr txBox="1"/>
          <p:nvPr/>
        </p:nvSpPr>
        <p:spPr>
          <a:xfrm>
            <a:off x="3638873" y="699483"/>
            <a:ext cx="795403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AAD and AAP tests are replacing the FA1/FA2 alternate tests</a:t>
            </a:r>
          </a:p>
          <a:p>
            <a:pPr marL="285750" indent="-285750">
              <a:buFont typeface="Arial" panose="020B0604020202020204" pitchFamily="34" charset="0"/>
              <a:buChar char="•"/>
            </a:pPr>
            <a:r>
              <a:rPr lang="en-US" sz="2400" dirty="0"/>
              <a:t>State codes/Subject Codes for Date Passed Communications: AAP/UB, AAD/UJ</a:t>
            </a:r>
          </a:p>
          <a:p>
            <a:pPr marL="285750" indent="-285750">
              <a:buFont typeface="Arial" panose="020B0604020202020204" pitchFamily="34" charset="0"/>
              <a:buChar char="•"/>
            </a:pPr>
            <a:r>
              <a:rPr lang="en-US" sz="2400" dirty="0"/>
              <a:t>State codes/Subject Codes for Date Passed Mathematics: 	Algebra 1:AAP/UE, AAD/UN</a:t>
            </a:r>
          </a:p>
          <a:p>
            <a:pPr lvl="1"/>
            <a:r>
              <a:rPr lang="en-US" sz="2400" dirty="0"/>
              <a:t>	Geometry: AAP/UF, AAD/UO</a:t>
            </a:r>
          </a:p>
          <a:p>
            <a:pPr marL="285750" indent="-285750">
              <a:buFont typeface="Arial" panose="020B0604020202020204" pitchFamily="34" charset="0"/>
              <a:buChar char="•"/>
            </a:pPr>
            <a:r>
              <a:rPr lang="en-US" sz="2400" dirty="0"/>
              <a:t>Date Passed Communications and Mathematics should be set up using achievement level with score override = 3</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AB8174EF-52C2-3281-0175-AAC1691C498A}"/>
              </a:ext>
            </a:extLst>
          </p:cNvPr>
          <p:cNvSpPr txBox="1"/>
          <p:nvPr/>
        </p:nvSpPr>
        <p:spPr>
          <a:xfrm>
            <a:off x="92365" y="5080000"/>
            <a:ext cx="2938218"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1DFC9B8-4192-C1D0-D2B3-96D399D29A7F}"/>
              </a:ext>
            </a:extLst>
          </p:cNvPr>
          <p:cNvSpPr txBox="1"/>
          <p:nvPr/>
        </p:nvSpPr>
        <p:spPr>
          <a:xfrm>
            <a:off x="304799" y="1431636"/>
            <a:ext cx="1948873" cy="1569660"/>
          </a:xfrm>
          <a:prstGeom prst="rect">
            <a:avLst/>
          </a:prstGeom>
          <a:noFill/>
        </p:spPr>
        <p:txBody>
          <a:bodyPr wrap="square" rtlCol="0">
            <a:spAutoFit/>
          </a:bodyPr>
          <a:lstStyle/>
          <a:p>
            <a:r>
              <a:rPr lang="en-US" sz="3200" b="1" dirty="0">
                <a:solidFill>
                  <a:schemeClr val="bg1"/>
                </a:solidFill>
              </a:rPr>
              <a:t>AAD/AAP</a:t>
            </a:r>
          </a:p>
          <a:p>
            <a:r>
              <a:rPr lang="en-US" sz="3200" b="1" dirty="0">
                <a:solidFill>
                  <a:schemeClr val="bg1"/>
                </a:solidFill>
              </a:rPr>
              <a:t>Date Passed</a:t>
            </a:r>
          </a:p>
        </p:txBody>
      </p:sp>
      <p:pic>
        <p:nvPicPr>
          <p:cNvPr id="4" name="Picture 3">
            <a:extLst>
              <a:ext uri="{FF2B5EF4-FFF2-40B4-BE49-F238E27FC236}">
                <a16:creationId xmlns:a16="http://schemas.microsoft.com/office/drawing/2014/main" id="{D0FEF2D7-640B-DA1F-50D1-CA5857A8D519}"/>
              </a:ext>
            </a:extLst>
          </p:cNvPr>
          <p:cNvPicPr>
            <a:picLocks noChangeAspect="1"/>
          </p:cNvPicPr>
          <p:nvPr/>
        </p:nvPicPr>
        <p:blipFill>
          <a:blip r:embed="rId3"/>
          <a:stretch>
            <a:fillRect/>
          </a:stretch>
        </p:blipFill>
        <p:spPr>
          <a:xfrm>
            <a:off x="4042404" y="4310044"/>
            <a:ext cx="7146974" cy="1206336"/>
          </a:xfrm>
          <a:prstGeom prst="rect">
            <a:avLst/>
          </a:prstGeom>
        </p:spPr>
      </p:pic>
    </p:spTree>
    <p:extLst>
      <p:ext uri="{BB962C8B-B14F-4D97-AF65-F5344CB8AC3E}">
        <p14:creationId xmlns:p14="http://schemas.microsoft.com/office/powerpoint/2010/main" val="173532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BFF52-0D8B-9BDF-0673-9122A78D198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BB752D-A1F5-C724-22CE-FD8263830F38}"/>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FDCF2-FA98-6891-FBB3-FE7901424249}"/>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68850E98-866E-D8FF-7966-BDB78C6E1539}"/>
              </a:ext>
            </a:extLst>
          </p:cNvPr>
          <p:cNvSpPr txBox="1"/>
          <p:nvPr/>
        </p:nvSpPr>
        <p:spPr>
          <a:xfrm>
            <a:off x="169333" y="1769533"/>
            <a:ext cx="11328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PR 6326242 - Date Passed has been updated based on state requirements 8-2025. Students who entered 9th grade in 2023-24 and 2024-25 can use earlier scores for their cohort if test taken prior to 8/19/2025.</a:t>
            </a:r>
          </a:p>
          <a:p>
            <a:pPr marL="285750" indent="-285750">
              <a:buFont typeface="Arial" panose="020B0604020202020204" pitchFamily="34" charset="0"/>
              <a:buChar char="•"/>
            </a:pPr>
            <a:r>
              <a:rPr lang="en-US" sz="2400" dirty="0">
                <a:solidFill>
                  <a:schemeClr val="bg1"/>
                </a:solidFill>
              </a:rPr>
              <a:t>PR 6356895 - The Date Passed and EOC have been updated for new Concordant test CLT10 and PAC (</a:t>
            </a:r>
            <a:r>
              <a:rPr lang="en-US" sz="2400" dirty="0" err="1">
                <a:solidFill>
                  <a:schemeClr val="bg1"/>
                </a:solidFill>
              </a:rPr>
              <a:t>PreACT</a:t>
            </a:r>
            <a:r>
              <a:rPr lang="en-US" sz="2400" dirty="0">
                <a:solidFill>
                  <a:schemeClr val="bg1"/>
                </a:solidFill>
              </a:rPr>
              <a:t> Secure).</a:t>
            </a:r>
          </a:p>
          <a:p>
            <a:pPr marL="285750" indent="-285750">
              <a:buFont typeface="Arial" panose="020B0604020202020204" pitchFamily="34" charset="0"/>
              <a:buChar char="•"/>
            </a:pPr>
            <a:r>
              <a:rPr lang="en-US" sz="2400" dirty="0">
                <a:solidFill>
                  <a:schemeClr val="bg1"/>
                </a:solidFill>
              </a:rPr>
              <a:t>PR 6368479 - The Date Passed Comm for AAD/UJ and AAP/UB has been updated.</a:t>
            </a:r>
          </a:p>
          <a:p>
            <a:pPr marL="285750" indent="-285750">
              <a:buFont typeface="Arial" panose="020B0604020202020204" pitchFamily="34" charset="0"/>
              <a:buChar char="•"/>
            </a:pPr>
            <a:r>
              <a:rPr lang="en-US" sz="2400" dirty="0">
                <a:solidFill>
                  <a:schemeClr val="bg1"/>
                </a:solidFill>
              </a:rPr>
              <a:t>PR 6386519 - The CLT and SAT state requirement has been updated for students who entered ninth grade in 2024 or 2025 to use prior scores if tests for passing scores were taken prior to 8/15/2025.</a:t>
            </a:r>
          </a:p>
        </p:txBody>
      </p:sp>
    </p:spTree>
    <p:extLst>
      <p:ext uri="{BB962C8B-B14F-4D97-AF65-F5344CB8AC3E}">
        <p14:creationId xmlns:p14="http://schemas.microsoft.com/office/powerpoint/2010/main" val="59952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24080" y="1514637"/>
            <a:ext cx="3079115" cy="23874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Assessment </a:t>
            </a:r>
          </a:p>
          <a:p>
            <a:r>
              <a:rPr lang="en-US" sz="3200" dirty="0"/>
              <a:t>&amp; Date Passed Logic </a:t>
            </a:r>
          </a:p>
        </p:txBody>
      </p:sp>
      <p:sp>
        <p:nvSpPr>
          <p:cNvPr id="5" name="TextBox 4">
            <a:extLst>
              <a:ext uri="{FF2B5EF4-FFF2-40B4-BE49-F238E27FC236}">
                <a16:creationId xmlns:a16="http://schemas.microsoft.com/office/drawing/2014/main" id="{81B0F8EF-5D02-25C6-08D3-B273E47CC7AA}"/>
              </a:ext>
            </a:extLst>
          </p:cNvPr>
          <p:cNvSpPr txBox="1"/>
          <p:nvPr/>
        </p:nvSpPr>
        <p:spPr>
          <a:xfrm>
            <a:off x="3394840" y="183819"/>
            <a:ext cx="7838424"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t>EOC Assessment Details will always populate the highest score, regardless of the test. </a:t>
            </a:r>
          </a:p>
          <a:p>
            <a:pPr marL="285750" indent="-285750">
              <a:buFont typeface="Arial" panose="020B0604020202020204" pitchFamily="34" charset="0"/>
              <a:buChar char="•"/>
            </a:pPr>
            <a:r>
              <a:rPr lang="en-US" sz="2000" dirty="0"/>
              <a:t>Date Passed will always populate the FSA/BST test first and then comparative/concordant scores. </a:t>
            </a:r>
          </a:p>
          <a:p>
            <a:pPr marL="742950" lvl="1" indent="-285750">
              <a:buFont typeface="Arial" panose="020B0604020202020204" pitchFamily="34" charset="0"/>
              <a:buChar char="•"/>
            </a:pPr>
            <a:r>
              <a:rPr lang="en-US" sz="2000" dirty="0"/>
              <a:t>Configuration option to determine how scores populate for the concordant: (Date Passed) Use Earliest Concordant Passing Score</a:t>
            </a:r>
          </a:p>
          <a:p>
            <a:pPr marL="742950" lvl="1" indent="-285750">
              <a:buFont typeface="Arial" panose="020B0604020202020204" pitchFamily="34" charset="0"/>
              <a:buChar char="•"/>
            </a:pPr>
            <a:r>
              <a:rPr lang="en-US" sz="2000" dirty="0"/>
              <a:t>Location: Product Setup &gt; Skyward Contact Access &gt; Student Management &gt; Configuration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pic>
        <p:nvPicPr>
          <p:cNvPr id="3" name="Picture 2">
            <a:extLst>
              <a:ext uri="{FF2B5EF4-FFF2-40B4-BE49-F238E27FC236}">
                <a16:creationId xmlns:a16="http://schemas.microsoft.com/office/drawing/2014/main" id="{5EFDC2DB-7CDB-2963-A345-2DF72691D9CA}"/>
              </a:ext>
            </a:extLst>
          </p:cNvPr>
          <p:cNvPicPr>
            <a:picLocks noChangeAspect="1"/>
          </p:cNvPicPr>
          <p:nvPr/>
        </p:nvPicPr>
        <p:blipFill>
          <a:blip r:embed="rId3"/>
          <a:stretch>
            <a:fillRect/>
          </a:stretch>
        </p:blipFill>
        <p:spPr>
          <a:xfrm>
            <a:off x="4944033" y="2937023"/>
            <a:ext cx="5335499" cy="3642453"/>
          </a:xfrm>
          <a:prstGeom prst="rect">
            <a:avLst/>
          </a:prstGeom>
          <a:ln>
            <a:solidFill>
              <a:schemeClr val="tx1"/>
            </a:solidFill>
          </a:ln>
        </p:spPr>
      </p:pic>
      <p:sp>
        <p:nvSpPr>
          <p:cNvPr id="2" name="TextBox 1">
            <a:extLst>
              <a:ext uri="{FF2B5EF4-FFF2-40B4-BE49-F238E27FC236}">
                <a16:creationId xmlns:a16="http://schemas.microsoft.com/office/drawing/2014/main" id="{4BE6B8CA-4A4D-5A1E-03C3-AD384A787B94}"/>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662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241B4F9-F71B-6ED2-FDB1-A107C26F0192}"/>
              </a:ext>
            </a:extLst>
          </p:cNvPr>
          <p:cNvPicPr>
            <a:picLocks noChangeAspect="1"/>
          </p:cNvPicPr>
          <p:nvPr/>
        </p:nvPicPr>
        <p:blipFill>
          <a:blip r:embed="rId3"/>
          <a:stretch>
            <a:fillRect/>
          </a:stretch>
        </p:blipFill>
        <p:spPr>
          <a:xfrm>
            <a:off x="3349345" y="2091687"/>
            <a:ext cx="8568965" cy="3742572"/>
          </a:xfrm>
          <a:prstGeom prst="rect">
            <a:avLst/>
          </a:prstGeom>
          <a:ln>
            <a:solidFill>
              <a:schemeClr val="tx1"/>
            </a:solidFill>
          </a:ln>
        </p:spPr>
      </p:pic>
      <p:pic>
        <p:nvPicPr>
          <p:cNvPr id="12" name="Picture 11">
            <a:extLst>
              <a:ext uri="{FF2B5EF4-FFF2-40B4-BE49-F238E27FC236}">
                <a16:creationId xmlns:a16="http://schemas.microsoft.com/office/drawing/2014/main" id="{7BC9BDFC-88DF-EDF6-A14E-0848A8215F7E}"/>
              </a:ext>
            </a:extLst>
          </p:cNvPr>
          <p:cNvPicPr>
            <a:picLocks noChangeAspect="1"/>
          </p:cNvPicPr>
          <p:nvPr/>
        </p:nvPicPr>
        <p:blipFill>
          <a:blip r:embed="rId4"/>
          <a:stretch>
            <a:fillRect/>
          </a:stretch>
        </p:blipFill>
        <p:spPr>
          <a:xfrm>
            <a:off x="3349345" y="612776"/>
            <a:ext cx="8568965" cy="1149290"/>
          </a:xfrm>
          <a:prstGeom prst="rect">
            <a:avLst/>
          </a:prstGeom>
          <a:ln>
            <a:solidFill>
              <a:schemeClr val="tx1"/>
            </a:solidFill>
          </a:ln>
        </p:spPr>
      </p:pic>
      <p:sp>
        <p:nvSpPr>
          <p:cNvPr id="13" name="Title 1">
            <a:extLst>
              <a:ext uri="{FF2B5EF4-FFF2-40B4-BE49-F238E27FC236}">
                <a16:creationId xmlns:a16="http://schemas.microsoft.com/office/drawing/2014/main" id="{BD17E7AB-5C39-BD1D-5229-F42D73C946EA}"/>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Documentation for Date Passed is included in Test Score Setup and EOC Processing available from Test Builder</a:t>
            </a:r>
          </a:p>
        </p:txBody>
      </p:sp>
    </p:spTree>
    <p:extLst>
      <p:ext uri="{BB962C8B-B14F-4D97-AF65-F5344CB8AC3E}">
        <p14:creationId xmlns:p14="http://schemas.microsoft.com/office/powerpoint/2010/main" val="3027816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Documentation for Date Passed is included in Test Score Setup and EOC Processing available from Florida State Reporting</a:t>
            </a: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A74085-75A3-8F26-4EE0-D719699F1377}"/>
              </a:ext>
            </a:extLst>
          </p:cNvPr>
          <p:cNvPicPr>
            <a:picLocks noChangeAspect="1"/>
          </p:cNvPicPr>
          <p:nvPr/>
        </p:nvPicPr>
        <p:blipFill>
          <a:blip r:embed="rId3"/>
          <a:stretch>
            <a:fillRect/>
          </a:stretch>
        </p:blipFill>
        <p:spPr>
          <a:xfrm>
            <a:off x="3349344" y="476729"/>
            <a:ext cx="8368039" cy="793023"/>
          </a:xfrm>
          <a:prstGeom prst="rect">
            <a:avLst/>
          </a:prstGeom>
          <a:ln>
            <a:solidFill>
              <a:schemeClr val="tx1"/>
            </a:solidFill>
          </a:ln>
        </p:spPr>
      </p:pic>
      <p:pic>
        <p:nvPicPr>
          <p:cNvPr id="7" name="Picture 6">
            <a:extLst>
              <a:ext uri="{FF2B5EF4-FFF2-40B4-BE49-F238E27FC236}">
                <a16:creationId xmlns:a16="http://schemas.microsoft.com/office/drawing/2014/main" id="{4C661131-B5DB-AC40-86AE-B8D336227497}"/>
              </a:ext>
            </a:extLst>
          </p:cNvPr>
          <p:cNvPicPr>
            <a:picLocks noChangeAspect="1"/>
          </p:cNvPicPr>
          <p:nvPr/>
        </p:nvPicPr>
        <p:blipFill>
          <a:blip r:embed="rId4"/>
          <a:stretch>
            <a:fillRect/>
          </a:stretch>
        </p:blipFill>
        <p:spPr>
          <a:xfrm>
            <a:off x="3349344" y="1514636"/>
            <a:ext cx="8368039" cy="4511684"/>
          </a:xfrm>
          <a:prstGeom prst="rect">
            <a:avLst/>
          </a:prstGeom>
          <a:ln>
            <a:solidFill>
              <a:schemeClr val="tx1"/>
            </a:solidFill>
          </a:ln>
        </p:spPr>
      </p:pic>
    </p:spTree>
    <p:extLst>
      <p:ext uri="{BB962C8B-B14F-4D97-AF65-F5344CB8AC3E}">
        <p14:creationId xmlns:p14="http://schemas.microsoft.com/office/powerpoint/2010/main" val="389082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Test Score Setup and EOC Processing includes Date Passed Setup and logic.</a:t>
            </a: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AE77AE9-EF90-F184-31DD-A484FE6FD648}"/>
              </a:ext>
            </a:extLst>
          </p:cNvPr>
          <p:cNvPicPr>
            <a:picLocks noChangeAspect="1"/>
          </p:cNvPicPr>
          <p:nvPr/>
        </p:nvPicPr>
        <p:blipFill>
          <a:blip r:embed="rId3"/>
          <a:stretch>
            <a:fillRect/>
          </a:stretch>
        </p:blipFill>
        <p:spPr>
          <a:xfrm>
            <a:off x="4006297" y="483497"/>
            <a:ext cx="6134956" cy="3591426"/>
          </a:xfrm>
          <a:prstGeom prst="rect">
            <a:avLst/>
          </a:prstGeom>
          <a:ln>
            <a:solidFill>
              <a:schemeClr val="tx1"/>
            </a:solidFill>
          </a:ln>
        </p:spPr>
      </p:pic>
    </p:spTree>
    <p:extLst>
      <p:ext uri="{BB962C8B-B14F-4D97-AF65-F5344CB8AC3E}">
        <p14:creationId xmlns:p14="http://schemas.microsoft.com/office/powerpoint/2010/main" val="403856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68313-E096-BED2-7033-A0164DC070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BD899B4-C7B5-90CD-F680-5818DABF4AC2}"/>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Test Score Setup and EOC Processing document also includes the EOC Passing Score Ranges</a:t>
            </a:r>
          </a:p>
        </p:txBody>
      </p:sp>
      <p:sp>
        <p:nvSpPr>
          <p:cNvPr id="4" name="TextBox 3">
            <a:extLst>
              <a:ext uri="{FF2B5EF4-FFF2-40B4-BE49-F238E27FC236}">
                <a16:creationId xmlns:a16="http://schemas.microsoft.com/office/drawing/2014/main" id="{4C14286F-2E27-F8CF-0405-94B2F1BE069D}"/>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2F83DBF-BA6D-0190-5B54-C61B53813814}"/>
              </a:ext>
            </a:extLst>
          </p:cNvPr>
          <p:cNvPicPr>
            <a:picLocks noChangeAspect="1"/>
          </p:cNvPicPr>
          <p:nvPr/>
        </p:nvPicPr>
        <p:blipFill>
          <a:blip r:embed="rId3"/>
          <a:stretch>
            <a:fillRect/>
          </a:stretch>
        </p:blipFill>
        <p:spPr>
          <a:xfrm>
            <a:off x="3226599" y="391885"/>
            <a:ext cx="4446065" cy="5807285"/>
          </a:xfrm>
          <a:prstGeom prst="rect">
            <a:avLst/>
          </a:prstGeom>
          <a:ln>
            <a:solidFill>
              <a:schemeClr val="tx1"/>
            </a:solidFill>
          </a:ln>
        </p:spPr>
      </p:pic>
      <p:pic>
        <p:nvPicPr>
          <p:cNvPr id="11" name="Picture 10" descr="A white paper with black text&#10;&#10;AI-generated content may be incorrect.">
            <a:extLst>
              <a:ext uri="{FF2B5EF4-FFF2-40B4-BE49-F238E27FC236}">
                <a16:creationId xmlns:a16="http://schemas.microsoft.com/office/drawing/2014/main" id="{6AD4BEF9-CBD9-B0E9-BAE8-4D01F53F6DF6}"/>
              </a:ext>
            </a:extLst>
          </p:cNvPr>
          <p:cNvPicPr>
            <a:picLocks noChangeAspect="1"/>
          </p:cNvPicPr>
          <p:nvPr/>
        </p:nvPicPr>
        <p:blipFill>
          <a:blip r:embed="rId4"/>
          <a:stretch>
            <a:fillRect/>
          </a:stretch>
        </p:blipFill>
        <p:spPr>
          <a:xfrm>
            <a:off x="7829492" y="391885"/>
            <a:ext cx="4072197" cy="2362365"/>
          </a:xfrm>
          <a:prstGeom prst="rect">
            <a:avLst/>
          </a:prstGeom>
          <a:ln>
            <a:solidFill>
              <a:schemeClr val="tx1"/>
            </a:solidFill>
          </a:ln>
        </p:spPr>
      </p:pic>
    </p:spTree>
    <p:extLst>
      <p:ext uri="{BB962C8B-B14F-4D97-AF65-F5344CB8AC3E}">
        <p14:creationId xmlns:p14="http://schemas.microsoft.com/office/powerpoint/2010/main" val="2664629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DBC5-C06C-29B1-96DB-5534F8A0C6A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EDD0B1F-7CE6-2821-CE05-4AE1856D8571}"/>
              </a:ext>
            </a:extLst>
          </p:cNvPr>
          <p:cNvSpPr txBox="1">
            <a:spLocks/>
          </p:cNvSpPr>
          <p:nvPr/>
        </p:nvSpPr>
        <p:spPr>
          <a:xfrm>
            <a:off x="0" y="1514636"/>
            <a:ext cx="3069771" cy="244833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Added information regarding Alternate Passing Scores</a:t>
            </a:r>
          </a:p>
        </p:txBody>
      </p:sp>
      <p:sp>
        <p:nvSpPr>
          <p:cNvPr id="4" name="TextBox 3">
            <a:extLst>
              <a:ext uri="{FF2B5EF4-FFF2-40B4-BE49-F238E27FC236}">
                <a16:creationId xmlns:a16="http://schemas.microsoft.com/office/drawing/2014/main" id="{2454C7DB-D837-AEA0-9E38-202587F46EFE}"/>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9CB2F25-F42E-84BF-AECD-CEBB3941147F}"/>
              </a:ext>
            </a:extLst>
          </p:cNvPr>
          <p:cNvPicPr>
            <a:picLocks noChangeAspect="1"/>
          </p:cNvPicPr>
          <p:nvPr/>
        </p:nvPicPr>
        <p:blipFill>
          <a:blip r:embed="rId3"/>
          <a:stretch>
            <a:fillRect/>
          </a:stretch>
        </p:blipFill>
        <p:spPr>
          <a:xfrm>
            <a:off x="3500021" y="1071661"/>
            <a:ext cx="8210138" cy="2622153"/>
          </a:xfrm>
          <a:prstGeom prst="rect">
            <a:avLst/>
          </a:prstGeom>
          <a:ln>
            <a:solidFill>
              <a:schemeClr val="tx1"/>
            </a:solidFill>
          </a:ln>
        </p:spPr>
      </p:pic>
    </p:spTree>
    <p:extLst>
      <p:ext uri="{BB962C8B-B14F-4D97-AF65-F5344CB8AC3E}">
        <p14:creationId xmlns:p14="http://schemas.microsoft.com/office/powerpoint/2010/main" val="933239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EOC Reminders</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Make sure courses are cross-walked to the state EOC Assessment you will be using.  Multiple can be linked</a:t>
            </a:r>
          </a:p>
          <a:p>
            <a:pPr marL="285750" indent="-285750">
              <a:buFont typeface="Arial" panose="020B0604020202020204" pitchFamily="34" charset="0"/>
              <a:buChar char="•"/>
            </a:pPr>
            <a:r>
              <a:rPr lang="en-US" sz="2400" dirty="0">
                <a:solidFill>
                  <a:schemeClr val="bg1"/>
                </a:solidFill>
              </a:rPr>
              <a:t>Verify that the Grading EOC Calc Methods are set up correctly especially if you have changed course lengths</a:t>
            </a:r>
          </a:p>
          <a:p>
            <a:pPr marL="285750" indent="-285750">
              <a:buFont typeface="Arial" panose="020B0604020202020204" pitchFamily="34" charset="0"/>
              <a:buChar char="•"/>
            </a:pPr>
            <a:r>
              <a:rPr lang="en-US" sz="2400" dirty="0">
                <a:solidFill>
                  <a:schemeClr val="bg1"/>
                </a:solidFill>
              </a:rPr>
              <a:t>Districts can use the Mass Change Selected Grade Mark utility to update EOC buckets</a:t>
            </a:r>
          </a:p>
        </p:txBody>
      </p:sp>
    </p:spTree>
    <p:extLst>
      <p:ext uri="{BB962C8B-B14F-4D97-AF65-F5344CB8AC3E}">
        <p14:creationId xmlns:p14="http://schemas.microsoft.com/office/powerpoint/2010/main" val="1576624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Upcoming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461665"/>
          </a:xfrm>
          <a:prstGeom prst="rect">
            <a:avLst/>
          </a:prstGeom>
          <a:noFill/>
        </p:spPr>
        <p:txBody>
          <a:bodyPr wrap="square" lIns="91440" tIns="45720" rIns="91440" bIns="45720" rtlCol="0" anchor="t">
            <a:spAutoFit/>
          </a:bodyPr>
          <a:lstStyle/>
          <a:p>
            <a:pPr marL="285750" indent="-285750">
              <a:buFont typeface="Courier New" panose="020B0604020202020204" pitchFamily="34" charset="0"/>
              <a:buChar char="o"/>
            </a:pPr>
            <a:r>
              <a:rPr lang="en-US" sz="2400" dirty="0">
                <a:solidFill>
                  <a:schemeClr val="bg1"/>
                </a:solidFill>
                <a:ea typeface="Calibri"/>
                <a:cs typeface="Calibri"/>
              </a:rPr>
              <a:t>None at </a:t>
            </a:r>
            <a:r>
              <a:rPr lang="en-US" sz="2400">
                <a:solidFill>
                  <a:schemeClr val="bg1"/>
                </a:solidFill>
                <a:ea typeface="Calibri"/>
                <a:cs typeface="Calibri"/>
              </a:rPr>
              <a:t>this time</a:t>
            </a:r>
            <a:endParaRPr lang="en-US" sz="2400" dirty="0">
              <a:solidFill>
                <a:schemeClr val="bg1"/>
              </a:solidFill>
              <a:ea typeface="Calibri"/>
              <a:cs typeface="Calibri"/>
            </a:endParaRPr>
          </a:p>
        </p:txBody>
      </p:sp>
    </p:spTree>
    <p:extLst>
      <p:ext uri="{BB962C8B-B14F-4D97-AF65-F5344CB8AC3E}">
        <p14:creationId xmlns:p14="http://schemas.microsoft.com/office/powerpoint/2010/main" val="155210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Questions</a:t>
            </a:r>
          </a:p>
        </p:txBody>
      </p:sp>
    </p:spTree>
    <p:extLst>
      <p:ext uri="{BB962C8B-B14F-4D97-AF65-F5344CB8AC3E}">
        <p14:creationId xmlns:p14="http://schemas.microsoft.com/office/powerpoint/2010/main" val="164864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8600">
                <a:solidFill>
                  <a:schemeClr val="bg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5210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3A71-4A44-5DA4-F0F8-10E2AF51D45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C134CD9-FB5C-EF1C-9920-D1FB37B0F98F}"/>
              </a:ext>
            </a:extLst>
          </p:cNvPr>
          <p:cNvSpPr txBox="1">
            <a:spLocks/>
          </p:cNvSpPr>
          <p:nvPr/>
        </p:nvSpPr>
        <p:spPr>
          <a:xfrm>
            <a:off x="135883" y="256204"/>
            <a:ext cx="2952550" cy="398081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r>
              <a:rPr lang="en-US" sz="1200" dirty="0"/>
              <a:t>Course Links – be sure to include  TR00 courses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Import Setup – used to determine what data us imported, overwritten, what school years for courses to include.</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T-Score Setup – this is used only for Legacy tests.  Be sure to ask if you are unsure if your district setup needs this.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Curriculum Links – allows you to link courses by using curriculum keys instead of course links.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Score Range Overrides – no longer needed</a:t>
            </a:r>
          </a:p>
        </p:txBody>
      </p:sp>
      <p:sp>
        <p:nvSpPr>
          <p:cNvPr id="2" name="TextBox 1">
            <a:extLst>
              <a:ext uri="{FF2B5EF4-FFF2-40B4-BE49-F238E27FC236}">
                <a16:creationId xmlns:a16="http://schemas.microsoft.com/office/drawing/2014/main" id="{667FC933-1AED-77DA-3D23-93278B512EF0}"/>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EOC Details</a:t>
            </a:r>
          </a:p>
        </p:txBody>
      </p:sp>
      <p:sp>
        <p:nvSpPr>
          <p:cNvPr id="7" name="TextBox 6">
            <a:extLst>
              <a:ext uri="{FF2B5EF4-FFF2-40B4-BE49-F238E27FC236}">
                <a16:creationId xmlns:a16="http://schemas.microsoft.com/office/drawing/2014/main" id="{91A995D7-1DE3-8610-3789-304B31B4CD83}"/>
              </a:ext>
            </a:extLst>
          </p:cNvPr>
          <p:cNvSpPr txBox="1"/>
          <p:nvPr/>
        </p:nvSpPr>
        <p:spPr>
          <a:xfrm>
            <a:off x="3776153" y="470780"/>
            <a:ext cx="7590295" cy="369332"/>
          </a:xfrm>
          <a:prstGeom prst="rect">
            <a:avLst/>
          </a:prstGeom>
          <a:noFill/>
        </p:spPr>
        <p:txBody>
          <a:bodyPr wrap="square" rtlCol="0">
            <a:spAutoFit/>
          </a:bodyPr>
          <a:lstStyle/>
          <a:p>
            <a:r>
              <a:rPr lang="en-US" dirty="0"/>
              <a:t>The following slides will go over the areas under EOC Details.</a:t>
            </a:r>
          </a:p>
        </p:txBody>
      </p:sp>
      <p:pic>
        <p:nvPicPr>
          <p:cNvPr id="9" name="Picture 8">
            <a:extLst>
              <a:ext uri="{FF2B5EF4-FFF2-40B4-BE49-F238E27FC236}">
                <a16:creationId xmlns:a16="http://schemas.microsoft.com/office/drawing/2014/main" id="{739EF0FF-BA47-F9E5-A9B8-2B27DA8B7498}"/>
              </a:ext>
            </a:extLst>
          </p:cNvPr>
          <p:cNvPicPr>
            <a:picLocks noChangeAspect="1"/>
          </p:cNvPicPr>
          <p:nvPr/>
        </p:nvPicPr>
        <p:blipFill>
          <a:blip r:embed="rId3"/>
          <a:stretch>
            <a:fillRect/>
          </a:stretch>
        </p:blipFill>
        <p:spPr>
          <a:xfrm>
            <a:off x="3449905" y="1434182"/>
            <a:ext cx="8242790" cy="3344443"/>
          </a:xfrm>
          <a:prstGeom prst="rect">
            <a:avLst/>
          </a:prstGeom>
          <a:ln>
            <a:solidFill>
              <a:schemeClr val="tx1"/>
            </a:solidFill>
          </a:ln>
        </p:spPr>
      </p:pic>
    </p:spTree>
    <p:extLst>
      <p:ext uri="{BB962C8B-B14F-4D97-AF65-F5344CB8AC3E}">
        <p14:creationId xmlns:p14="http://schemas.microsoft.com/office/powerpoint/2010/main" val="291191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53B0-479A-9787-9C5D-8716A7278A0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D02AB58-0541-A55A-297A-03E8A0B272BE}"/>
              </a:ext>
            </a:extLst>
          </p:cNvPr>
          <p:cNvSpPr txBox="1">
            <a:spLocks/>
          </p:cNvSpPr>
          <p:nvPr/>
        </p:nvSpPr>
        <p:spPr>
          <a:xfrm>
            <a:off x="135883" y="256204"/>
            <a:ext cx="2855511" cy="30302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r>
              <a:rPr lang="en-US" sz="1200" dirty="0"/>
              <a:t>Course Links – be sure to include  all possible courses that a student could take or have taken to meet the requirements</a:t>
            </a:r>
          </a:p>
          <a:p>
            <a:pPr marL="457200" indent="-457200">
              <a:buFont typeface="Arial" panose="020B0604020202020204" pitchFamily="34" charset="0"/>
              <a:buChar char="•"/>
            </a:pPr>
            <a:endParaRPr lang="en-US" sz="1200" dirty="0"/>
          </a:p>
        </p:txBody>
      </p:sp>
      <p:sp>
        <p:nvSpPr>
          <p:cNvPr id="2" name="TextBox 1">
            <a:extLst>
              <a:ext uri="{FF2B5EF4-FFF2-40B4-BE49-F238E27FC236}">
                <a16:creationId xmlns:a16="http://schemas.microsoft.com/office/drawing/2014/main" id="{523BBEF8-1276-9309-4CA3-08D7A8F9FE18}"/>
              </a:ext>
            </a:extLst>
          </p:cNvPr>
          <p:cNvSpPr txBox="1"/>
          <p:nvPr/>
        </p:nvSpPr>
        <p:spPr>
          <a:xfrm>
            <a:off x="135883" y="5216123"/>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pic>
        <p:nvPicPr>
          <p:cNvPr id="4" name="Picture 3">
            <a:extLst>
              <a:ext uri="{FF2B5EF4-FFF2-40B4-BE49-F238E27FC236}">
                <a16:creationId xmlns:a16="http://schemas.microsoft.com/office/drawing/2014/main" id="{7C544AE5-BFB8-7F48-C199-853D1ECEAE40}"/>
              </a:ext>
            </a:extLst>
          </p:cNvPr>
          <p:cNvPicPr>
            <a:picLocks noChangeAspect="1"/>
          </p:cNvPicPr>
          <p:nvPr/>
        </p:nvPicPr>
        <p:blipFill>
          <a:blip r:embed="rId3"/>
          <a:stretch>
            <a:fillRect/>
          </a:stretch>
        </p:blipFill>
        <p:spPr>
          <a:xfrm>
            <a:off x="3776153" y="1322394"/>
            <a:ext cx="7590295" cy="4091578"/>
          </a:xfrm>
          <a:prstGeom prst="rect">
            <a:avLst/>
          </a:prstGeom>
          <a:ln>
            <a:solidFill>
              <a:schemeClr val="tx1"/>
            </a:solidFill>
          </a:ln>
        </p:spPr>
      </p:pic>
      <p:sp>
        <p:nvSpPr>
          <p:cNvPr id="7" name="TextBox 6">
            <a:extLst>
              <a:ext uri="{FF2B5EF4-FFF2-40B4-BE49-F238E27FC236}">
                <a16:creationId xmlns:a16="http://schemas.microsoft.com/office/drawing/2014/main" id="{DAFA0E57-F7B5-A63E-1DF5-4F23163781AC}"/>
              </a:ext>
            </a:extLst>
          </p:cNvPr>
          <p:cNvSpPr txBox="1"/>
          <p:nvPr/>
        </p:nvSpPr>
        <p:spPr>
          <a:xfrm>
            <a:off x="3776153" y="470780"/>
            <a:ext cx="7590295" cy="646331"/>
          </a:xfrm>
          <a:prstGeom prst="rect">
            <a:avLst/>
          </a:prstGeom>
          <a:noFill/>
        </p:spPr>
        <p:txBody>
          <a:bodyPr wrap="square" rtlCol="0">
            <a:spAutoFit/>
          </a:bodyPr>
          <a:lstStyle/>
          <a:p>
            <a:r>
              <a:rPr lang="en-US" dirty="0"/>
              <a:t>If a course is not applying for EOC, make sure the course has been linked to the EOC, this includes courses from TR00, Virtual, and Middle School Courses.</a:t>
            </a:r>
          </a:p>
        </p:txBody>
      </p:sp>
    </p:spTree>
    <p:extLst>
      <p:ext uri="{BB962C8B-B14F-4D97-AF65-F5344CB8AC3E}">
        <p14:creationId xmlns:p14="http://schemas.microsoft.com/office/powerpoint/2010/main" val="10974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DC426-7A80-3C12-9193-0958C307E77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87D3E4-1BB6-3CCC-E459-B9E442002EB1}"/>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Import Setup – used to determine what data us imported, overwritten, what school years for courses to include.</a:t>
            </a:r>
          </a:p>
          <a:p>
            <a:pPr marL="457200" indent="-457200">
              <a:buFont typeface="Arial" panose="020B0604020202020204" pitchFamily="34" charset="0"/>
              <a:buChar char="•"/>
            </a:pPr>
            <a:endParaRPr lang="en-US" sz="1200" dirty="0"/>
          </a:p>
        </p:txBody>
      </p:sp>
      <p:sp>
        <p:nvSpPr>
          <p:cNvPr id="2" name="TextBox 1">
            <a:extLst>
              <a:ext uri="{FF2B5EF4-FFF2-40B4-BE49-F238E27FC236}">
                <a16:creationId xmlns:a16="http://schemas.microsoft.com/office/drawing/2014/main" id="{12CB018D-60D9-5D8F-01F6-8CE57C0EC994}"/>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35DF56D9-D6BC-CB45-62D8-4DE1D236293C}"/>
              </a:ext>
            </a:extLst>
          </p:cNvPr>
          <p:cNvSpPr txBox="1"/>
          <p:nvPr/>
        </p:nvSpPr>
        <p:spPr>
          <a:xfrm>
            <a:off x="3776153" y="470780"/>
            <a:ext cx="7590295" cy="646331"/>
          </a:xfrm>
          <a:prstGeom prst="rect">
            <a:avLst/>
          </a:prstGeom>
          <a:noFill/>
        </p:spPr>
        <p:txBody>
          <a:bodyPr wrap="square" rtlCol="0">
            <a:spAutoFit/>
          </a:bodyPr>
          <a:lstStyle/>
          <a:p>
            <a:r>
              <a:rPr lang="en-US" dirty="0"/>
              <a:t>Import Setup – used when importing test scores to indicate how courses should be processed and where to populate the score.</a:t>
            </a:r>
          </a:p>
        </p:txBody>
      </p:sp>
      <p:pic>
        <p:nvPicPr>
          <p:cNvPr id="9" name="Picture 8">
            <a:extLst>
              <a:ext uri="{FF2B5EF4-FFF2-40B4-BE49-F238E27FC236}">
                <a16:creationId xmlns:a16="http://schemas.microsoft.com/office/drawing/2014/main" id="{A1679087-0B6A-E1B5-AC53-D79EB6F5B8FE}"/>
              </a:ext>
            </a:extLst>
          </p:cNvPr>
          <p:cNvPicPr>
            <a:picLocks noChangeAspect="1"/>
          </p:cNvPicPr>
          <p:nvPr/>
        </p:nvPicPr>
        <p:blipFill>
          <a:blip r:embed="rId3"/>
          <a:stretch>
            <a:fillRect/>
          </a:stretch>
        </p:blipFill>
        <p:spPr>
          <a:xfrm>
            <a:off x="3776153" y="1232097"/>
            <a:ext cx="7227764" cy="4789482"/>
          </a:xfrm>
          <a:prstGeom prst="rect">
            <a:avLst/>
          </a:prstGeom>
          <a:ln>
            <a:solidFill>
              <a:schemeClr val="tx1"/>
            </a:solidFill>
          </a:ln>
        </p:spPr>
      </p:pic>
    </p:spTree>
    <p:extLst>
      <p:ext uri="{BB962C8B-B14F-4D97-AF65-F5344CB8AC3E}">
        <p14:creationId xmlns:p14="http://schemas.microsoft.com/office/powerpoint/2010/main" val="293177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1FD4-B35E-1D63-1B10-1DEDCE604CF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AFF62A-08D3-C5B8-11A5-83D69D75F9CF}"/>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T-Score Setup – this is used only for Legacy tests.  Be sure to ask if you are unsure if your district setup needs this.</a:t>
            </a:r>
          </a:p>
          <a:p>
            <a:pPr marL="457200" indent="-457200">
              <a:buFont typeface="Arial" panose="020B0604020202020204" pitchFamily="34" charset="0"/>
              <a:buChar char="•"/>
            </a:pPr>
            <a:r>
              <a:rPr lang="en-US" sz="1200" dirty="0"/>
              <a:t>Warning message is added regarding legacy tests.</a:t>
            </a:r>
          </a:p>
          <a:p>
            <a:pPr marL="457200" indent="-457200">
              <a:buFont typeface="Arial" panose="020B0604020202020204" pitchFamily="34" charset="0"/>
              <a:buChar char="•"/>
            </a:pPr>
            <a:r>
              <a:rPr lang="en-US" sz="1200" dirty="0"/>
              <a:t>Delete is available for T-score setup</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004DED82-2BBE-77DC-1CF6-E918BAC6282A}"/>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6947159D-D4ED-9225-3773-6A58E3221A0B}"/>
              </a:ext>
            </a:extLst>
          </p:cNvPr>
          <p:cNvSpPr txBox="1"/>
          <p:nvPr/>
        </p:nvSpPr>
        <p:spPr>
          <a:xfrm>
            <a:off x="3776153" y="470780"/>
            <a:ext cx="7590295" cy="646331"/>
          </a:xfrm>
          <a:prstGeom prst="rect">
            <a:avLst/>
          </a:prstGeom>
          <a:noFill/>
        </p:spPr>
        <p:txBody>
          <a:bodyPr wrap="square" rtlCol="0">
            <a:spAutoFit/>
          </a:bodyPr>
          <a:lstStyle/>
          <a:p>
            <a:r>
              <a:rPr lang="en-US" dirty="0"/>
              <a:t>T-scores should only be used for ‘legacy’ tests. A warning message will display if setup was added when it is not expected. </a:t>
            </a:r>
          </a:p>
        </p:txBody>
      </p:sp>
      <p:pic>
        <p:nvPicPr>
          <p:cNvPr id="4" name="Picture 3">
            <a:extLst>
              <a:ext uri="{FF2B5EF4-FFF2-40B4-BE49-F238E27FC236}">
                <a16:creationId xmlns:a16="http://schemas.microsoft.com/office/drawing/2014/main" id="{F144D000-7826-2B89-30A8-7D9FA4651655}"/>
              </a:ext>
            </a:extLst>
          </p:cNvPr>
          <p:cNvPicPr>
            <a:picLocks noChangeAspect="1"/>
          </p:cNvPicPr>
          <p:nvPr/>
        </p:nvPicPr>
        <p:blipFill>
          <a:blip r:embed="rId3"/>
          <a:stretch>
            <a:fillRect/>
          </a:stretch>
        </p:blipFill>
        <p:spPr>
          <a:xfrm>
            <a:off x="3425671" y="1143192"/>
            <a:ext cx="4145629" cy="2912341"/>
          </a:xfrm>
          <a:prstGeom prst="rect">
            <a:avLst/>
          </a:prstGeom>
          <a:ln>
            <a:solidFill>
              <a:schemeClr val="tx1"/>
            </a:solidFill>
          </a:ln>
        </p:spPr>
      </p:pic>
      <p:pic>
        <p:nvPicPr>
          <p:cNvPr id="8" name="Picture 7">
            <a:extLst>
              <a:ext uri="{FF2B5EF4-FFF2-40B4-BE49-F238E27FC236}">
                <a16:creationId xmlns:a16="http://schemas.microsoft.com/office/drawing/2014/main" id="{773E88F1-E5AC-94CD-7729-E02AFC069AF2}"/>
              </a:ext>
            </a:extLst>
          </p:cNvPr>
          <p:cNvPicPr>
            <a:picLocks noChangeAspect="1"/>
          </p:cNvPicPr>
          <p:nvPr/>
        </p:nvPicPr>
        <p:blipFill>
          <a:blip r:embed="rId4"/>
          <a:stretch>
            <a:fillRect/>
          </a:stretch>
        </p:blipFill>
        <p:spPr>
          <a:xfrm>
            <a:off x="6710738" y="2432032"/>
            <a:ext cx="4129828" cy="3247002"/>
          </a:xfrm>
          <a:prstGeom prst="rect">
            <a:avLst/>
          </a:prstGeom>
          <a:ln>
            <a:solidFill>
              <a:schemeClr val="tx1"/>
            </a:solidFill>
          </a:ln>
        </p:spPr>
      </p:pic>
    </p:spTree>
    <p:extLst>
      <p:ext uri="{BB962C8B-B14F-4D97-AF65-F5344CB8AC3E}">
        <p14:creationId xmlns:p14="http://schemas.microsoft.com/office/powerpoint/2010/main" val="29738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E1D0F-1B78-26E7-B59B-93466F9B768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E3EE35E-96D4-095C-C0E5-D12DEB6C1133}"/>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T-Score Setup – this is used only for Legacy tests.  Be sure to ask if you are unsure if your district setup needs this.</a:t>
            </a:r>
          </a:p>
          <a:p>
            <a:pPr marL="457200" indent="-457200">
              <a:buFont typeface="Arial" panose="020B0604020202020204" pitchFamily="34" charset="0"/>
              <a:buChar char="•"/>
            </a:pPr>
            <a:r>
              <a:rPr lang="en-US" sz="1200" dirty="0"/>
              <a:t>Warning message is added regarding legacy tests.</a:t>
            </a:r>
          </a:p>
          <a:p>
            <a:pPr marL="457200" indent="-457200">
              <a:buFont typeface="Arial" panose="020B0604020202020204" pitchFamily="34" charset="0"/>
              <a:buChar char="•"/>
            </a:pPr>
            <a:r>
              <a:rPr lang="en-US" sz="1200" dirty="0"/>
              <a:t>Delete is available for T-score setup</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35C7BCF0-1228-B9E7-A416-A5D3642D56F4}"/>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A55F18F4-5CC8-EBB1-CEDA-287858662122}"/>
              </a:ext>
            </a:extLst>
          </p:cNvPr>
          <p:cNvSpPr txBox="1"/>
          <p:nvPr/>
        </p:nvSpPr>
        <p:spPr>
          <a:xfrm>
            <a:off x="3776153" y="470780"/>
            <a:ext cx="7590295" cy="369332"/>
          </a:xfrm>
          <a:prstGeom prst="rect">
            <a:avLst/>
          </a:prstGeom>
          <a:noFill/>
        </p:spPr>
        <p:txBody>
          <a:bodyPr wrap="square" rtlCol="0">
            <a:spAutoFit/>
          </a:bodyPr>
          <a:lstStyle/>
          <a:p>
            <a:r>
              <a:rPr lang="en-US" dirty="0"/>
              <a:t>T-scores set up in error can be deleted</a:t>
            </a:r>
          </a:p>
        </p:txBody>
      </p:sp>
      <p:pic>
        <p:nvPicPr>
          <p:cNvPr id="3" name="Picture 2">
            <a:extLst>
              <a:ext uri="{FF2B5EF4-FFF2-40B4-BE49-F238E27FC236}">
                <a16:creationId xmlns:a16="http://schemas.microsoft.com/office/drawing/2014/main" id="{E8945D79-D254-FA24-2767-8711E8784777}"/>
              </a:ext>
            </a:extLst>
          </p:cNvPr>
          <p:cNvPicPr>
            <a:picLocks noChangeAspect="1"/>
          </p:cNvPicPr>
          <p:nvPr/>
        </p:nvPicPr>
        <p:blipFill>
          <a:blip r:embed="rId3"/>
          <a:stretch>
            <a:fillRect/>
          </a:stretch>
        </p:blipFill>
        <p:spPr>
          <a:xfrm>
            <a:off x="3776153" y="1424408"/>
            <a:ext cx="4380035" cy="2304451"/>
          </a:xfrm>
          <a:prstGeom prst="rect">
            <a:avLst/>
          </a:prstGeom>
          <a:ln w="19050">
            <a:solidFill>
              <a:schemeClr val="tx1"/>
            </a:solidFill>
          </a:ln>
        </p:spPr>
      </p:pic>
      <p:pic>
        <p:nvPicPr>
          <p:cNvPr id="10" name="Picture 9">
            <a:extLst>
              <a:ext uri="{FF2B5EF4-FFF2-40B4-BE49-F238E27FC236}">
                <a16:creationId xmlns:a16="http://schemas.microsoft.com/office/drawing/2014/main" id="{99AE3404-1EA1-8412-DF98-424647D7A263}"/>
              </a:ext>
            </a:extLst>
          </p:cNvPr>
          <p:cNvPicPr>
            <a:picLocks noChangeAspect="1"/>
          </p:cNvPicPr>
          <p:nvPr/>
        </p:nvPicPr>
        <p:blipFill>
          <a:blip r:embed="rId4"/>
          <a:stretch>
            <a:fillRect/>
          </a:stretch>
        </p:blipFill>
        <p:spPr>
          <a:xfrm>
            <a:off x="3776153" y="3908807"/>
            <a:ext cx="5163271" cy="2105319"/>
          </a:xfrm>
          <a:prstGeom prst="rect">
            <a:avLst/>
          </a:prstGeom>
          <a:ln w="19050">
            <a:solidFill>
              <a:schemeClr val="tx1"/>
            </a:solidFill>
          </a:ln>
        </p:spPr>
      </p:pic>
    </p:spTree>
    <p:extLst>
      <p:ext uri="{BB962C8B-B14F-4D97-AF65-F5344CB8AC3E}">
        <p14:creationId xmlns:p14="http://schemas.microsoft.com/office/powerpoint/2010/main" val="141281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96C6-4311-AB16-EF57-24A2E827184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0827EC6-576D-B281-08B3-125A709CDAB2}"/>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Curriculum Links – allows you to link courses by using curriculum keys instead of course links.</a:t>
            </a:r>
          </a:p>
          <a:p>
            <a:pPr marL="457200" indent="-457200">
              <a:buFont typeface="Arial" panose="020B0604020202020204" pitchFamily="34" charset="0"/>
              <a:buChar char="•"/>
            </a:pPr>
            <a:r>
              <a:rPr lang="en-US" sz="1200" dirty="0"/>
              <a:t>Should only be used if ALL courses linked to the curriculum should apply</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EC8497F0-1232-0D02-EA1B-C9E881B82382}"/>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1F02DD4D-3185-0DB8-48DE-3E96674B003E}"/>
              </a:ext>
            </a:extLst>
          </p:cNvPr>
          <p:cNvSpPr txBox="1"/>
          <p:nvPr/>
        </p:nvSpPr>
        <p:spPr>
          <a:xfrm>
            <a:off x="3776153" y="470780"/>
            <a:ext cx="7590295" cy="646331"/>
          </a:xfrm>
          <a:prstGeom prst="rect">
            <a:avLst/>
          </a:prstGeom>
          <a:noFill/>
        </p:spPr>
        <p:txBody>
          <a:bodyPr wrap="square" rtlCol="0">
            <a:spAutoFit/>
          </a:bodyPr>
          <a:lstStyle/>
          <a:p>
            <a:r>
              <a:rPr lang="en-US" dirty="0"/>
              <a:t>This area should only be used if ALL courses linked to the selected curriculum keys should apply for this test.  If not, then use the Course Links area above.</a:t>
            </a:r>
          </a:p>
        </p:txBody>
      </p:sp>
      <p:pic>
        <p:nvPicPr>
          <p:cNvPr id="5" name="Picture 4">
            <a:extLst>
              <a:ext uri="{FF2B5EF4-FFF2-40B4-BE49-F238E27FC236}">
                <a16:creationId xmlns:a16="http://schemas.microsoft.com/office/drawing/2014/main" id="{5F7D2933-5615-69DD-3A12-F0D7C3BA5E53}"/>
              </a:ext>
            </a:extLst>
          </p:cNvPr>
          <p:cNvPicPr>
            <a:picLocks noChangeAspect="1"/>
          </p:cNvPicPr>
          <p:nvPr/>
        </p:nvPicPr>
        <p:blipFill>
          <a:blip r:embed="rId3"/>
          <a:stretch>
            <a:fillRect/>
          </a:stretch>
        </p:blipFill>
        <p:spPr>
          <a:xfrm>
            <a:off x="3684755" y="2272420"/>
            <a:ext cx="7086527" cy="1338929"/>
          </a:xfrm>
          <a:prstGeom prst="rect">
            <a:avLst/>
          </a:prstGeom>
          <a:ln>
            <a:solidFill>
              <a:schemeClr val="tx1"/>
            </a:solidFill>
          </a:ln>
        </p:spPr>
      </p:pic>
    </p:spTree>
    <p:extLst>
      <p:ext uri="{BB962C8B-B14F-4D97-AF65-F5344CB8AC3E}">
        <p14:creationId xmlns:p14="http://schemas.microsoft.com/office/powerpoint/2010/main" val="2920510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9" ma:contentTypeDescription="Create a new document." ma:contentTypeScope="" ma:versionID="6aba6e9472464a147adf4faf86891d10">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627c45ae3ba1d91d28d4186f86c43215"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element ref="ns2:MediaServiceSearchProperties" minOccurs="0"/>
                <xsd:element ref="ns2:Dateand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andTime" ma:index="28" nillable="true" ma:displayName="Date and Time" ma:format="DateOnly" ma:internalName="DateandTime">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hyperlink xmlns="42a7207b-7133-445a-a506-606f615b7eeb">
      <Url xsi:nil="true"/>
      <Description xsi:nil="true"/>
    </hyperlink>
    <Comments xmlns="42a7207b-7133-445a-a506-606f615b7eeb" xsi:nil="true"/>
    <DocumentDate xmlns="42a7207b-7133-445a-a506-606f615b7eeb" xsi:nil="true"/>
    <DateandTime xmlns="42a7207b-7133-445a-a506-606f615b7eeb" xsi:nil="true"/>
  </documentManagement>
</p:properties>
</file>

<file path=customXml/itemProps1.xml><?xml version="1.0" encoding="utf-8"?>
<ds:datastoreItem xmlns:ds="http://schemas.openxmlformats.org/officeDocument/2006/customXml" ds:itemID="{6921508B-B9BF-45B9-986B-233745CA4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D0589937-285E-458F-A6E3-EB25D144B7F4}">
  <ds:schemaRefs>
    <ds:schemaRef ds:uri="3f3073f3-9a20-481c-ba9a-d77d18817a94"/>
    <ds:schemaRef ds:uri="42a7207b-7133-445a-a506-606f615b7eeb"/>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4d0a3e6f-bd2e-4a2b-9745-4a2001b3ad94}" enabled="1" method="Privileged" siteId="{833b2b67-7fd5-4644-a0a2-4b89f0bebe77}" contentBits="0" removed="0"/>
</clbl:labelList>
</file>

<file path=docProps/app.xml><?xml version="1.0" encoding="utf-8"?>
<Properties xmlns="http://schemas.openxmlformats.org/officeDocument/2006/extended-properties" xmlns:vt="http://schemas.openxmlformats.org/officeDocument/2006/docPropsVTypes">
  <TotalTime>497</TotalTime>
  <Words>2837</Words>
  <Application>Microsoft Office PowerPoint</Application>
  <PresentationFormat>Widescreen</PresentationFormat>
  <Paragraphs>259</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Calibri</vt:lpstr>
      <vt:lpstr>Courier New</vt:lpstr>
      <vt:lpstr>Open Sans</vt:lpstr>
      <vt:lpstr>Times New Roman</vt:lpstr>
      <vt:lpstr>Office Theme</vt:lpstr>
      <vt:lpstr>Test Scores/EOC </vt:lpstr>
      <vt:lpstr>Agenda</vt:lpstr>
      <vt:lpstr>Recent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EOC Reminders</vt:lpstr>
      <vt:lpstr>Upcoming Updates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62</cp:revision>
  <dcterms:created xsi:type="dcterms:W3CDTF">2017-04-06T16:25:10Z</dcterms:created>
  <dcterms:modified xsi:type="dcterms:W3CDTF">2025-12-07T19:37:55Z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