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13" r:id="rId5"/>
    <p:sldId id="320" r:id="rId6"/>
    <p:sldId id="321" r:id="rId7"/>
    <p:sldId id="316" r:id="rId8"/>
    <p:sldId id="31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3B7"/>
    <a:srgbClr val="7CF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4"/>
    <p:restoredTop sz="96224" autoAdjust="0"/>
  </p:normalViewPr>
  <p:slideViewPr>
    <p:cSldViewPr snapToGrid="0" snapToObjects="1">
      <p:cViewPr varScale="1">
        <p:scale>
          <a:sx n="108" d="100"/>
          <a:sy n="108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477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213E-55A0-D942-8B07-35DF0D7BC38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E8204-9DC6-F747-B52E-F95383972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9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79812-FB23-4349-9083-A634014472C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D7F4-8612-364C-AE21-34A5B49E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3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D22A-E5EB-5B4C-90C9-E80A6B20BDC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61B-C4EC-2D47-978C-BDE58225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638" y="4302246"/>
            <a:ext cx="6544407" cy="1861161"/>
          </a:xfrm>
        </p:spPr>
        <p:txBody>
          <a:bodyPr anchor="b">
            <a:normAutofit/>
          </a:bodyPr>
          <a:lstStyle>
            <a:lvl1pPr algn="r">
              <a:defRPr sz="5400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2414955" y="6031523"/>
            <a:ext cx="9144000" cy="371109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36420" y="4583151"/>
            <a:ext cx="0" cy="190685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65992" y="2642000"/>
            <a:ext cx="6544407" cy="1861161"/>
          </a:xfrm>
        </p:spPr>
        <p:txBody>
          <a:bodyPr anchor="b">
            <a:normAutofit/>
          </a:bodyPr>
          <a:lstStyle>
            <a:lvl1pPr algn="r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991" y="4406449"/>
            <a:ext cx="6544407" cy="366273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5633" y="3467190"/>
            <a:ext cx="2031879" cy="1861161"/>
          </a:xfrm>
        </p:spPr>
        <p:txBody>
          <a:bodyPr anchor="b">
            <a:normAutofit/>
          </a:bodyPr>
          <a:lstStyle>
            <a:lvl1pPr algn="l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632" y="5231639"/>
            <a:ext cx="2455627" cy="120261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6962" y="836419"/>
            <a:ext cx="5564187" cy="4059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5633" y="1147737"/>
            <a:ext cx="6544407" cy="1861161"/>
          </a:xfrm>
        </p:spPr>
        <p:txBody>
          <a:bodyPr anchor="b">
            <a:normAutofit/>
          </a:bodyPr>
          <a:lstStyle>
            <a:lvl1pPr algn="l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632" y="2912186"/>
            <a:ext cx="6544407" cy="36627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7727" y="364081"/>
            <a:ext cx="4899102" cy="827384"/>
          </a:xfrm>
        </p:spPr>
        <p:txBody>
          <a:bodyPr anchor="b"/>
          <a:lstStyle>
            <a:lvl1pPr algn="l">
              <a:defRPr sz="6000" baseline="0">
                <a:solidFill>
                  <a:srgbClr val="0B63B7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727" y="957290"/>
            <a:ext cx="4899102" cy="65963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906588"/>
            <a:ext cx="12192000" cy="29559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00333" y="364081"/>
            <a:ext cx="2676525" cy="1288181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bullet point 1</a:t>
            </a:r>
          </a:p>
          <a:p>
            <a:r>
              <a:rPr lang="en-US" sz="1200" dirty="0">
                <a:solidFill>
                  <a:schemeClr val="tx1"/>
                </a:solidFill>
              </a:rPr>
              <a:t>bullet point 2</a:t>
            </a:r>
          </a:p>
          <a:p>
            <a:r>
              <a:rPr lang="en-US" sz="1200" baseline="0" dirty="0">
                <a:solidFill>
                  <a:schemeClr val="tx1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ullet point</a:t>
            </a:r>
            <a:r>
              <a:rPr lang="en-US" sz="1200" baseline="0" dirty="0">
                <a:solidFill>
                  <a:schemeClr val="tx1"/>
                </a:solidFill>
              </a:rPr>
              <a:t> 3</a:t>
            </a:r>
            <a:r>
              <a:rPr lang="en-US" dirty="0"/>
              <a:t>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5095875"/>
            <a:ext cx="8285163" cy="137160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Text box</a:t>
            </a:r>
            <a:r>
              <a:rPr lang="mr-IN" dirty="0"/>
              <a:t>…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000738"/>
            <a:ext cx="9144000" cy="41507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  <p:extLst>
      <p:ext uri="{BB962C8B-B14F-4D97-AF65-F5344CB8AC3E}">
        <p14:creationId xmlns:p14="http://schemas.microsoft.com/office/powerpoint/2010/main" val="117818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rgbClr val="0B63B7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000738"/>
            <a:ext cx="9144000" cy="4150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48262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D22A-E5EB-5B4C-90C9-E80A6B20BDC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F861B-C4EC-2D47-978C-BDE58225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5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0" r:id="rId3"/>
    <p:sldLayoutId id="2147483672" r:id="rId4"/>
    <p:sldLayoutId id="2147483671" r:id="rId5"/>
    <p:sldLayoutId id="2147483673" r:id="rId6"/>
    <p:sldLayoutId id="2147483655" r:id="rId7"/>
    <p:sldLayoutId id="2147483656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173D18-7188-4776-A292-814A48E6A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638" y="4302247"/>
            <a:ext cx="6544407" cy="1456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dirty="0"/>
              <a:t>Advanced Data Mining/Processing Lists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FABD7EE-B698-4AE4-AA32-7A7A9B1F5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639" y="6031523"/>
            <a:ext cx="6267406" cy="63560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Session 3 </a:t>
            </a:r>
          </a:p>
          <a:p>
            <a:r>
              <a:rPr lang="en-US" b="1" dirty="0"/>
              <a:t>Liz Kelley Vang – Customer Success</a:t>
            </a:r>
          </a:p>
        </p:txBody>
      </p:sp>
    </p:spTree>
    <p:extLst>
      <p:ext uri="{BB962C8B-B14F-4D97-AF65-F5344CB8AC3E}">
        <p14:creationId xmlns:p14="http://schemas.microsoft.com/office/powerpoint/2010/main" val="238572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564C5-0CA9-E6E8-D421-8B1D2AD5F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F9FE266-267C-1BDB-22E4-7F414006ACD3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3" name="L-Shape 2">
              <a:extLst>
                <a:ext uri="{FF2B5EF4-FFF2-40B4-BE49-F238E27FC236}">
                  <a16:creationId xmlns:a16="http://schemas.microsoft.com/office/drawing/2014/main" id="{B2BFA849-98BA-2B54-9136-369A534E8003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3D46EDC9-EE89-5FCA-7656-26237638483B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BB215-A2AE-F89C-4D3C-681AE45C62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7802" y="171175"/>
            <a:ext cx="8353887" cy="63539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Open Sans"/>
              </a:rPr>
              <a:t>Data Mining Tools</a:t>
            </a:r>
          </a:p>
          <a:p>
            <a:pPr marL="0" indent="0">
              <a:buNone/>
            </a:pPr>
            <a:endParaRPr lang="en-US" sz="1800" dirty="0">
              <a:latin typeface="Open Sans"/>
            </a:endParaRPr>
          </a:p>
          <a:p>
            <a:pPr lvl="1"/>
            <a:r>
              <a:rPr lang="en-US" sz="2000" dirty="0">
                <a:latin typeface="Open Sans"/>
              </a:rPr>
              <a:t>Generic Template</a:t>
            </a:r>
          </a:p>
          <a:p>
            <a:pPr lvl="2"/>
            <a:r>
              <a:rPr lang="en-US" sz="1600" dirty="0">
                <a:latin typeface="Open Sans"/>
              </a:rPr>
              <a:t>Create a generic template w/ basic fields and always clone from that</a:t>
            </a:r>
          </a:p>
          <a:p>
            <a:pPr lvl="1"/>
            <a:r>
              <a:rPr lang="en-US" sz="2000" dirty="0">
                <a:latin typeface="Open Sans"/>
              </a:rPr>
              <a:t>Parameter Page</a:t>
            </a:r>
          </a:p>
          <a:p>
            <a:pPr lvl="2"/>
            <a:r>
              <a:rPr lang="en-US" sz="1600" dirty="0">
                <a:latin typeface="Open Sans"/>
              </a:rPr>
              <a:t>Great for troubleshooting</a:t>
            </a:r>
          </a:p>
          <a:p>
            <a:pPr lvl="1"/>
            <a:r>
              <a:rPr lang="en-US" sz="2000" dirty="0">
                <a:latin typeface="Open Sans"/>
              </a:rPr>
              <a:t>Field Areas</a:t>
            </a:r>
          </a:p>
          <a:p>
            <a:pPr lvl="2"/>
            <a:r>
              <a:rPr lang="en-US" sz="1600" dirty="0">
                <a:latin typeface="Open Sans"/>
              </a:rPr>
              <a:t>Limit the report to those records with relevant data</a:t>
            </a:r>
          </a:p>
          <a:p>
            <a:pPr lvl="1"/>
            <a:r>
              <a:rPr lang="en-US" sz="2000" dirty="0">
                <a:latin typeface="Open Sans"/>
              </a:rPr>
              <a:t>One Line Per Student</a:t>
            </a:r>
          </a:p>
          <a:p>
            <a:pPr lvl="2"/>
            <a:r>
              <a:rPr lang="en-US" sz="1600" dirty="0">
                <a:latin typeface="Open Sans"/>
              </a:rPr>
              <a:t>Usually best with Excel</a:t>
            </a:r>
          </a:p>
          <a:p>
            <a:pPr lvl="1"/>
            <a:r>
              <a:rPr lang="en-US" sz="2000" dirty="0">
                <a:latin typeface="Open Sans"/>
              </a:rPr>
              <a:t>Scheduled/Monitoring Tasks</a:t>
            </a:r>
          </a:p>
          <a:p>
            <a:pPr lvl="2"/>
            <a:r>
              <a:rPr lang="en-US" sz="1600" dirty="0">
                <a:latin typeface="Open Sans"/>
              </a:rPr>
              <a:t>Run as a pdf or spreadsheet and then schedule as a task</a:t>
            </a:r>
          </a:p>
          <a:p>
            <a:pPr marL="0" indent="0" algn="ctr">
              <a:buNone/>
            </a:pPr>
            <a:endParaRPr lang="en-US" sz="1400" dirty="0">
              <a:latin typeface="Open San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A2CF59D-2C1E-E5F0-A2DD-65618216F5E0}"/>
              </a:ext>
            </a:extLst>
          </p:cNvPr>
          <p:cNvSpPr txBox="1">
            <a:spLocks/>
          </p:cNvSpPr>
          <p:nvPr/>
        </p:nvSpPr>
        <p:spPr>
          <a:xfrm flipV="1">
            <a:off x="3222594" y="6396360"/>
            <a:ext cx="1438183" cy="45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512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40CEF-720D-0001-987A-539D3D529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0CEA0F9-422C-8543-9E05-999666C9A464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3" name="L-Shape 2">
              <a:extLst>
                <a:ext uri="{FF2B5EF4-FFF2-40B4-BE49-F238E27FC236}">
                  <a16:creationId xmlns:a16="http://schemas.microsoft.com/office/drawing/2014/main" id="{069DC14F-AE07-79B7-1B3E-C069C25A574A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81453C06-9FF9-677C-6B27-B730D91A89F7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CCF67-340E-98DE-23BF-7FBCBEF4AC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7802" y="171175"/>
            <a:ext cx="8353887" cy="63539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Open Sans"/>
              </a:rPr>
              <a:t>Less Common Data Mining Tools</a:t>
            </a:r>
            <a:endParaRPr lang="en-US" sz="1800" dirty="0">
              <a:latin typeface="Open Sans"/>
            </a:endParaRPr>
          </a:p>
          <a:p>
            <a:pPr lvl="1"/>
            <a:endParaRPr lang="en-US" sz="1800" dirty="0">
              <a:latin typeface="Open Sans"/>
            </a:endParaRPr>
          </a:p>
          <a:p>
            <a:pPr lvl="1"/>
            <a:r>
              <a:rPr lang="en-US" sz="2000" dirty="0" err="1">
                <a:latin typeface="Open Sans"/>
              </a:rPr>
              <a:t>And/Or</a:t>
            </a:r>
            <a:r>
              <a:rPr lang="en-US" sz="2000" dirty="0">
                <a:latin typeface="Open Sans"/>
              </a:rPr>
              <a:t> Filter</a:t>
            </a:r>
          </a:p>
          <a:p>
            <a:pPr lvl="2"/>
            <a:r>
              <a:rPr lang="en-US" sz="1600" dirty="0">
                <a:latin typeface="Open Sans"/>
              </a:rPr>
              <a:t>Focus on the relevant records</a:t>
            </a:r>
          </a:p>
          <a:p>
            <a:pPr lvl="1"/>
            <a:r>
              <a:rPr lang="en-US" sz="2000" dirty="0">
                <a:latin typeface="Open Sans"/>
              </a:rPr>
              <a:t>Import/Export Layout</a:t>
            </a:r>
          </a:p>
          <a:p>
            <a:pPr lvl="2"/>
            <a:r>
              <a:rPr lang="en-US" sz="1600" dirty="0">
                <a:latin typeface="Open Sans"/>
              </a:rPr>
              <a:t>Great way to share templates with other districts or across DBs</a:t>
            </a:r>
          </a:p>
          <a:p>
            <a:pPr lvl="1"/>
            <a:r>
              <a:rPr lang="en-US" sz="2000" dirty="0">
                <a:latin typeface="Open Sans"/>
              </a:rPr>
              <a:t>Excel vs Export to File</a:t>
            </a:r>
          </a:p>
          <a:p>
            <a:pPr lvl="2"/>
            <a:r>
              <a:rPr lang="en-US" sz="1600" dirty="0">
                <a:latin typeface="Open Sans"/>
              </a:rPr>
              <a:t>Different formatting options available (delimiters, case)</a:t>
            </a:r>
          </a:p>
          <a:p>
            <a:pPr lvl="1"/>
            <a:r>
              <a:rPr lang="en-US" sz="2000" dirty="0">
                <a:latin typeface="Open Sans"/>
              </a:rPr>
              <a:t>Data Mining Report Cleanup -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PS\CA\SE\PS\UT\SU\DM</a:t>
            </a:r>
          </a:p>
          <a:p>
            <a:pPr lvl="2"/>
            <a:r>
              <a:rPr lang="en-US" sz="1600" dirty="0">
                <a:latin typeface="Open Sans"/>
              </a:rPr>
              <a:t>Clean up old data mining templates</a:t>
            </a:r>
          </a:p>
          <a:p>
            <a:pPr lvl="1"/>
            <a:r>
              <a:rPr lang="en-US" sz="2000" dirty="0">
                <a:latin typeface="Open Sans"/>
              </a:rPr>
              <a:t>Address/Information Labels</a:t>
            </a:r>
          </a:p>
          <a:p>
            <a:pPr lvl="2"/>
            <a:r>
              <a:rPr lang="en-US" sz="1600" dirty="0">
                <a:latin typeface="Open Sans"/>
              </a:rPr>
              <a:t>Good for labels, stickers, etc.</a:t>
            </a:r>
          </a:p>
          <a:p>
            <a:pPr lvl="1"/>
            <a:r>
              <a:rPr lang="en-US" sz="2000" dirty="0">
                <a:latin typeface="Open Sans"/>
              </a:rPr>
              <a:t>Mail Merge</a:t>
            </a:r>
          </a:p>
          <a:p>
            <a:pPr lvl="2"/>
            <a:r>
              <a:rPr lang="en-US" sz="1600" dirty="0">
                <a:latin typeface="Open Sans"/>
              </a:rPr>
              <a:t>Can be done within Skyward or externally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1F8938A-6B1E-A939-D1F4-C46AC8924CA6}"/>
              </a:ext>
            </a:extLst>
          </p:cNvPr>
          <p:cNvSpPr txBox="1">
            <a:spLocks/>
          </p:cNvSpPr>
          <p:nvPr/>
        </p:nvSpPr>
        <p:spPr>
          <a:xfrm flipV="1">
            <a:off x="3222594" y="6396360"/>
            <a:ext cx="1438183" cy="45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216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43B2-D5BD-40AE-9168-E186987F9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51" y="4649364"/>
            <a:ext cx="2910968" cy="19763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Advanced Data Mining/ Processing Lists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200BCB-CFC2-370E-E1B0-AC9F3A273B0F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7B64A79A-115D-82F3-54F2-59E33E21A107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7821331D-7635-AED3-7AEF-6480D3FBE685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EE78ECF-5373-194F-6105-BD60B541A6D0}"/>
              </a:ext>
            </a:extLst>
          </p:cNvPr>
          <p:cNvSpPr txBox="1">
            <a:spLocks/>
          </p:cNvSpPr>
          <p:nvPr/>
        </p:nvSpPr>
        <p:spPr>
          <a:xfrm>
            <a:off x="3504594" y="-108641"/>
            <a:ext cx="8353887" cy="5801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900" dirty="0"/>
          </a:p>
          <a:p>
            <a:pPr marL="0" indent="0" algn="ctr">
              <a:buFont typeface="Arial"/>
              <a:buNone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Open Sans"/>
              </a:rPr>
              <a:t>Processing List Examples</a:t>
            </a:r>
          </a:p>
          <a:p>
            <a:pPr marL="0" indent="0" algn="ctr">
              <a:buFont typeface="Arial"/>
              <a:buNone/>
            </a:pPr>
            <a:endParaRPr lang="en-US" sz="100" dirty="0">
              <a:latin typeface="Open Sans"/>
            </a:endParaRPr>
          </a:p>
          <a:p>
            <a:r>
              <a:rPr lang="en-US" sz="2000" dirty="0">
                <a:latin typeface="Open Sans"/>
              </a:rPr>
              <a:t>Scenario 1 – Need a list that will stay up-to-date</a:t>
            </a:r>
          </a:p>
          <a:p>
            <a:pPr lvl="1"/>
            <a:r>
              <a:rPr lang="en-US" sz="1600" dirty="0">
                <a:latin typeface="Open Sans"/>
              </a:rPr>
              <a:t>Create a list that contains at least one student</a:t>
            </a:r>
          </a:p>
          <a:p>
            <a:pPr lvl="1"/>
            <a:r>
              <a:rPr lang="en-US" sz="1600" dirty="0">
                <a:latin typeface="Open Sans"/>
              </a:rPr>
              <a:t>Then create a data mining report that will pull the appropriate students</a:t>
            </a:r>
          </a:p>
          <a:p>
            <a:pPr lvl="1"/>
            <a:r>
              <a:rPr lang="en-US" sz="1600" dirty="0">
                <a:latin typeface="Open Sans"/>
              </a:rPr>
              <a:t>Replace names in list, then schedule that as a task</a:t>
            </a:r>
          </a:p>
          <a:p>
            <a:endParaRPr lang="en-US" sz="800" dirty="0">
              <a:latin typeface="Open Sans"/>
            </a:endParaRPr>
          </a:p>
          <a:p>
            <a:r>
              <a:rPr lang="en-US" sz="2000" dirty="0">
                <a:latin typeface="Open Sans"/>
              </a:rPr>
              <a:t>Scenario 2 – Need a list of students whose first enrollment in the district was this school year</a:t>
            </a:r>
          </a:p>
          <a:p>
            <a:pPr lvl="1"/>
            <a:r>
              <a:rPr lang="en-US" sz="1600" dirty="0">
                <a:latin typeface="Open Sans"/>
              </a:rPr>
              <a:t>Create a list of all students with a CY enrollment record</a:t>
            </a:r>
          </a:p>
          <a:p>
            <a:pPr lvl="1"/>
            <a:r>
              <a:rPr lang="en-US" sz="1600" dirty="0">
                <a:latin typeface="Open Sans"/>
              </a:rPr>
              <a:t>Create another template that will pull those students with an enrollment in any prior year</a:t>
            </a:r>
          </a:p>
          <a:p>
            <a:pPr lvl="1"/>
            <a:r>
              <a:rPr lang="en-US" sz="1600" dirty="0">
                <a:latin typeface="Open Sans"/>
              </a:rPr>
              <a:t>Remove students from the list if they pull in the second report</a:t>
            </a:r>
          </a:p>
          <a:p>
            <a:pPr marL="457200" lvl="1" indent="0">
              <a:buNone/>
            </a:pPr>
            <a:endParaRPr lang="en-US" sz="800" dirty="0">
              <a:latin typeface="Open Sans"/>
            </a:endParaRPr>
          </a:p>
          <a:p>
            <a:r>
              <a:rPr lang="en-US" sz="2000" dirty="0">
                <a:latin typeface="Open Sans"/>
              </a:rPr>
              <a:t>Scenario 3 – Need a list comprised of multiple groups of students</a:t>
            </a:r>
          </a:p>
          <a:p>
            <a:pPr lvl="1"/>
            <a:r>
              <a:rPr lang="en-US" sz="1600" dirty="0">
                <a:latin typeface="Open Sans"/>
              </a:rPr>
              <a:t>Can create more than one template and add to the list using the Change Names in List button</a:t>
            </a:r>
          </a:p>
          <a:p>
            <a:pPr lvl="1"/>
            <a:endParaRPr lang="en-US" sz="1600" dirty="0">
              <a:latin typeface="Open Sans"/>
            </a:endParaRPr>
          </a:p>
          <a:p>
            <a:pPr lvl="1"/>
            <a:endParaRPr lang="en-US" sz="1600" dirty="0">
              <a:latin typeface="Open Sans"/>
            </a:endParaRPr>
          </a:p>
          <a:p>
            <a:pPr marL="0" indent="0" algn="ctr">
              <a:buFont typeface="Arial"/>
              <a:buNone/>
            </a:pPr>
            <a:endParaRPr lang="en-US" sz="2000" dirty="0">
              <a:latin typeface="Open Sans"/>
            </a:endParaRPr>
          </a:p>
          <a:p>
            <a:pPr marL="0" indent="0" algn="ctr">
              <a:buFont typeface="Arial"/>
              <a:buNone/>
            </a:pPr>
            <a:endParaRPr lang="en-US" sz="1400" dirty="0">
              <a:latin typeface="Open Sans"/>
            </a:endParaRPr>
          </a:p>
          <a:p>
            <a:pPr marL="0" indent="0" algn="ctr">
              <a:buFont typeface="Arial"/>
              <a:buNone/>
            </a:pPr>
            <a:endParaRPr lang="en-US" sz="1400" dirty="0">
              <a:latin typeface="Open San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B35AAD-884D-CCD5-E9C8-11FA50BF0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132" y="5144871"/>
            <a:ext cx="5715798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8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DA5C0-C5D8-0788-F9D1-DE9A2A80C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603D6BF-01AD-0E02-E2CE-A6E512723E67}"/>
              </a:ext>
            </a:extLst>
          </p:cNvPr>
          <p:cNvGrpSpPr/>
          <p:nvPr/>
        </p:nvGrpSpPr>
        <p:grpSpPr>
          <a:xfrm>
            <a:off x="6045958" y="4699302"/>
            <a:ext cx="6146042" cy="2166258"/>
            <a:chOff x="6045958" y="4699302"/>
            <a:chExt cx="6146042" cy="2166258"/>
          </a:xfrm>
        </p:grpSpPr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9673B5B4-FC54-3BDA-F991-7DC40986F6C1}"/>
                </a:ext>
              </a:extLst>
            </p:cNvPr>
            <p:cNvSpPr/>
            <p:nvPr/>
          </p:nvSpPr>
          <p:spPr>
            <a:xfrm rot="5400000">
              <a:off x="9409985" y="3904811"/>
              <a:ext cx="1987523" cy="3576506"/>
            </a:xfrm>
            <a:prstGeom prst="corner">
              <a:avLst>
                <a:gd name="adj1" fmla="val 130391"/>
                <a:gd name="adj2" fmla="val 78742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702A6E2F-92C5-ABBA-CD0D-8A9896F9E6FD}"/>
                </a:ext>
              </a:extLst>
            </p:cNvPr>
            <p:cNvSpPr/>
            <p:nvPr/>
          </p:nvSpPr>
          <p:spPr>
            <a:xfrm rot="5400000">
              <a:off x="11868681" y="6363507"/>
              <a:ext cx="423481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129C0391-84C0-4715-2F07-A86631B240CF}"/>
                </a:ext>
              </a:extLst>
            </p:cNvPr>
            <p:cNvSpPr/>
            <p:nvPr/>
          </p:nvSpPr>
          <p:spPr>
            <a:xfrm rot="5400000">
              <a:off x="12007266" y="6680826"/>
              <a:ext cx="146312" cy="223156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-Shape 8">
              <a:extLst>
                <a:ext uri="{FF2B5EF4-FFF2-40B4-BE49-F238E27FC236}">
                  <a16:creationId xmlns:a16="http://schemas.microsoft.com/office/drawing/2014/main" id="{80701BF1-5092-0B7D-61BC-0C373B2A0DBD}"/>
                </a:ext>
              </a:extLst>
            </p:cNvPr>
            <p:cNvSpPr/>
            <p:nvPr/>
          </p:nvSpPr>
          <p:spPr>
            <a:xfrm rot="5400000">
              <a:off x="8551092" y="4214114"/>
              <a:ext cx="146312" cy="5156580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A567E-8E03-4D3A-7FD6-57D86A980E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315" y="461640"/>
            <a:ext cx="8392336" cy="58017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900" dirty="0"/>
          </a:p>
          <a:p>
            <a:pPr marL="0" indent="0" algn="ctr">
              <a:buNone/>
            </a:pPr>
            <a:endParaRPr lang="en-US" sz="3600" b="1" dirty="0">
              <a:solidFill>
                <a:schemeClr val="accent5">
                  <a:lumMod val="50000"/>
                </a:schemeClr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Open Sans"/>
              </a:rPr>
              <a:t>Q&amp;A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accent5">
                  <a:lumMod val="50000"/>
                </a:schemeClr>
              </a:solidFill>
              <a:latin typeface="Open Sans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accent5">
                  <a:lumMod val="50000"/>
                </a:schemeClr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Open Sans"/>
              </a:rPr>
              <a:t>Thank you for attending this session!</a:t>
            </a:r>
            <a:endParaRPr lang="en-US" sz="1600" dirty="0">
              <a:latin typeface="Open Sans"/>
            </a:endParaRPr>
          </a:p>
          <a:p>
            <a:pPr marL="0" indent="0" algn="ctr">
              <a:buNone/>
            </a:pPr>
            <a:endParaRPr lang="en-US" sz="2000" dirty="0">
              <a:latin typeface="Open Sans"/>
            </a:endParaRPr>
          </a:p>
          <a:p>
            <a:pPr marL="0" indent="0" algn="ctr">
              <a:buNone/>
            </a:pPr>
            <a:endParaRPr lang="en-US" sz="1400" dirty="0">
              <a:latin typeface="Open Sans"/>
            </a:endParaRPr>
          </a:p>
          <a:p>
            <a:pPr marL="0" indent="0" algn="ctr">
              <a:buNone/>
            </a:pPr>
            <a:endParaRPr lang="en-US" sz="1400" dirty="0">
              <a:latin typeface="Open San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A774895-75D6-7697-B922-FCB08F9A40A4}"/>
              </a:ext>
            </a:extLst>
          </p:cNvPr>
          <p:cNvSpPr txBox="1">
            <a:spLocks/>
          </p:cNvSpPr>
          <p:nvPr/>
        </p:nvSpPr>
        <p:spPr>
          <a:xfrm flipV="1">
            <a:off x="3222594" y="6396360"/>
            <a:ext cx="1438183" cy="45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9419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f3073f3-9a20-481c-ba9a-d77d18817a94">
      <UserInfo>
        <DisplayName>Joe Battaglia</DisplayName>
        <AccountId>115</AccountId>
        <AccountType/>
      </UserInfo>
      <UserInfo>
        <DisplayName>Tim Casey</DisplayName>
        <AccountId>147</AccountId>
        <AccountType/>
      </UserInfo>
      <UserInfo>
        <DisplayName>Jenny Staples</DisplayName>
        <AccountId>97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5D197E973384187645406A0610E8A" ma:contentTypeVersion="11" ma:contentTypeDescription="Create a new document." ma:contentTypeScope="" ma:versionID="bd942f66a40b818c4ededf9e4b5c539d">
  <xsd:schema xmlns:xsd="http://www.w3.org/2001/XMLSchema" xmlns:xs="http://www.w3.org/2001/XMLSchema" xmlns:p="http://schemas.microsoft.com/office/2006/metadata/properties" xmlns:ns2="3f3073f3-9a20-481c-ba9a-d77d18817a94" xmlns:ns3="42a7207b-7133-445a-a506-606f615b7eeb" targetNamespace="http://schemas.microsoft.com/office/2006/metadata/properties" ma:root="true" ma:fieldsID="86f22ea5b2b38546f606502c775a45d2" ns2:_="" ns3:_="">
    <xsd:import namespace="3f3073f3-9a20-481c-ba9a-d77d18817a94"/>
    <xsd:import namespace="42a7207b-7133-445a-a506-606f615b7e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073f3-9a20-481c-ba9a-d77d18817a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7207b-7133-445a-a506-606f615b7e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589937-285E-458F-A6E3-EB25D144B7F4}">
  <ds:schemaRefs>
    <ds:schemaRef ds:uri="http://schemas.microsoft.com/office/2006/metadata/properties"/>
    <ds:schemaRef ds:uri="http://schemas.microsoft.com/office/infopath/2007/PartnerControls"/>
    <ds:schemaRef ds:uri="3f3073f3-9a20-481c-ba9a-d77d18817a94"/>
  </ds:schemaRefs>
</ds:datastoreItem>
</file>

<file path=customXml/itemProps2.xml><?xml version="1.0" encoding="utf-8"?>
<ds:datastoreItem xmlns:ds="http://schemas.openxmlformats.org/officeDocument/2006/customXml" ds:itemID="{5E949000-6F41-4353-A46B-250BE57DF8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1138F1-44AF-4403-90C0-094BAF1EC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3073f3-9a20-481c-ba9a-d77d18817a94"/>
    <ds:schemaRef ds:uri="42a7207b-7133-445a-a506-606f615b7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11907</TotalTime>
  <Words>307</Words>
  <Application>Microsoft Office PowerPoint</Application>
  <PresentationFormat>Widescreen</PresentationFormat>
  <Paragraphs>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</vt:lpstr>
      <vt:lpstr>Calibri</vt:lpstr>
      <vt:lpstr>Open Sans</vt:lpstr>
      <vt:lpstr>Office Theme</vt:lpstr>
      <vt:lpstr>Advanced Data Mining/Processing Lists</vt:lpstr>
      <vt:lpstr>PowerPoint Presentation</vt:lpstr>
      <vt:lpstr>PowerPoint Presentation</vt:lpstr>
      <vt:lpstr>Advanced Data Mining/ Processing Lists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Foua Khang</dc:creator>
  <cp:lastModifiedBy>Liz Kelley Vang</cp:lastModifiedBy>
  <cp:revision>203</cp:revision>
  <dcterms:created xsi:type="dcterms:W3CDTF">2017-04-06T16:25:10Z</dcterms:created>
  <dcterms:modified xsi:type="dcterms:W3CDTF">2025-11-24T22:39:00Z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0x0101005815D197E973384187645406A0610E8A</vt:lpwstr>
  </property>
</Properties>
</file>