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57" r:id="rId5"/>
    <p:sldId id="265" r:id="rId6"/>
    <p:sldId id="438" r:id="rId7"/>
    <p:sldId id="464" r:id="rId8"/>
    <p:sldId id="499" r:id="rId9"/>
    <p:sldId id="500" r:id="rId10"/>
    <p:sldId id="501" r:id="rId11"/>
    <p:sldId id="502" r:id="rId12"/>
    <p:sldId id="498" r:id="rId13"/>
    <p:sldId id="503" r:id="rId14"/>
    <p:sldId id="504" r:id="rId15"/>
    <p:sldId id="505" r:id="rId16"/>
    <p:sldId id="506" r:id="rId17"/>
    <p:sldId id="507" r:id="rId18"/>
    <p:sldId id="478" r:id="rId19"/>
    <p:sldId id="480" r:id="rId20"/>
    <p:sldId id="481" r:id="rId21"/>
    <p:sldId id="482" r:id="rId22"/>
    <p:sldId id="484" r:id="rId23"/>
    <p:sldId id="485" r:id="rId24"/>
    <p:sldId id="486" r:id="rId25"/>
    <p:sldId id="487" r:id="rId26"/>
    <p:sldId id="488" r:id="rId27"/>
    <p:sldId id="490" r:id="rId28"/>
    <p:sldId id="491" r:id="rId29"/>
    <p:sldId id="479" r:id="rId30"/>
    <p:sldId id="476" r:id="rId31"/>
    <p:sldId id="508" r:id="rId32"/>
    <p:sldId id="510" r:id="rId33"/>
    <p:sldId id="509" r:id="rId34"/>
    <p:sldId id="511" r:id="rId35"/>
    <p:sldId id="512" r:id="rId36"/>
    <p:sldId id="513" r:id="rId37"/>
    <p:sldId id="514" r:id="rId38"/>
    <p:sldId id="522" r:id="rId39"/>
    <p:sldId id="516" r:id="rId40"/>
    <p:sldId id="517" r:id="rId41"/>
    <p:sldId id="518" r:id="rId42"/>
    <p:sldId id="519" r:id="rId43"/>
    <p:sldId id="520" r:id="rId44"/>
    <p:sldId id="521" r:id="rId45"/>
    <p:sldId id="460" r:id="rId46"/>
    <p:sldId id="4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4"/>
    <p:restoredTop sz="78838" autoAdjust="0"/>
  </p:normalViewPr>
  <p:slideViewPr>
    <p:cSldViewPr snapToGrid="0" snapToObjects="1">
      <p:cViewPr varScale="1">
        <p:scale>
          <a:sx n="75" d="100"/>
          <a:sy n="75" d="100"/>
        </p:scale>
        <p:origin x="1042" y="6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King" userId="9c893915-05a6-465a-b9ff-45e9622486ae" providerId="ADAL" clId="{7FB0DA54-A085-47F6-8361-605547AC28EF}"/>
    <pc:docChg chg="modSld">
      <pc:chgData name="Renee King" userId="9c893915-05a6-465a-b9ff-45e9622486ae" providerId="ADAL" clId="{7FB0DA54-A085-47F6-8361-605547AC28EF}" dt="2025-12-07T20:01:00.066" v="22" actId="20577"/>
      <pc:docMkLst>
        <pc:docMk/>
      </pc:docMkLst>
      <pc:sldChg chg="modSp mod">
        <pc:chgData name="Renee King" userId="9c893915-05a6-465a-b9ff-45e9622486ae" providerId="ADAL" clId="{7FB0DA54-A085-47F6-8361-605547AC28EF}" dt="2025-12-07T20:01:00.066" v="22" actId="20577"/>
        <pc:sldMkLst>
          <pc:docMk/>
          <pc:sldMk cId="3690745437" sldId="476"/>
        </pc:sldMkLst>
        <pc:spChg chg="mod">
          <ac:chgData name="Renee King" userId="9c893915-05a6-465a-b9ff-45e9622486ae" providerId="ADAL" clId="{7FB0DA54-A085-47F6-8361-605547AC28EF}" dt="2025-12-07T20:01:00.066" v="22" actId="20577"/>
          <ac:spMkLst>
            <pc:docMk/>
            <pc:sldMk cId="3690745437" sldId="476"/>
            <ac:spMk id="4" creationId="{FDD6ADF3-3738-CFCB-257C-4D2D99A2D230}"/>
          </ac:spMkLst>
        </pc:spChg>
      </pc:sldChg>
      <pc:sldChg chg="modSp mod">
        <pc:chgData name="Renee King" userId="9c893915-05a6-465a-b9ff-45e9622486ae" providerId="ADAL" clId="{7FB0DA54-A085-47F6-8361-605547AC28EF}" dt="2025-12-07T19:56:58.144" v="0" actId="208"/>
        <pc:sldMkLst>
          <pc:docMk/>
          <pc:sldMk cId="725658023" sldId="501"/>
        </pc:sldMkLst>
        <pc:picChg chg="mod">
          <ac:chgData name="Renee King" userId="9c893915-05a6-465a-b9ff-45e9622486ae" providerId="ADAL" clId="{7FB0DA54-A085-47F6-8361-605547AC28EF}" dt="2025-12-07T19:56:58.144" v="0" actId="208"/>
          <ac:picMkLst>
            <pc:docMk/>
            <pc:sldMk cId="725658023" sldId="501"/>
            <ac:picMk id="5" creationId="{087E62D4-31C9-2862-07A0-1412E7595FF2}"/>
          </ac:picMkLst>
        </pc:picChg>
      </pc:sldChg>
      <pc:sldChg chg="modSp mod">
        <pc:chgData name="Renee King" userId="9c893915-05a6-465a-b9ff-45e9622486ae" providerId="ADAL" clId="{7FB0DA54-A085-47F6-8361-605547AC28EF}" dt="2025-12-07T19:57:10.339" v="1" actId="208"/>
        <pc:sldMkLst>
          <pc:docMk/>
          <pc:sldMk cId="1143026276" sldId="502"/>
        </pc:sldMkLst>
        <pc:picChg chg="mod">
          <ac:chgData name="Renee King" userId="9c893915-05a6-465a-b9ff-45e9622486ae" providerId="ADAL" clId="{7FB0DA54-A085-47F6-8361-605547AC28EF}" dt="2025-12-07T19:57:10.339" v="1" actId="208"/>
          <ac:picMkLst>
            <pc:docMk/>
            <pc:sldMk cId="1143026276" sldId="502"/>
            <ac:picMk id="4" creationId="{521EC1F4-A65E-E90E-B67C-2A1633C802D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dirty="0"/>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dirty="0"/>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recent changes for F.A.S.T.E.R. and Graduation Requirements. </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dirty="0"/>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1D04-B01D-D19F-193F-CEB5B13CB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6DD7F-3519-6D46-4C12-BAA3BFC6C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C9016-B344-0D57-6946-5C550D7F31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22C96A-CD8D-6245-2BD5-0A46162FD643}"/>
              </a:ext>
            </a:extLst>
          </p:cNvPr>
          <p:cNvSpPr>
            <a:spLocks noGrp="1"/>
          </p:cNvSpPr>
          <p:nvPr>
            <p:ph type="sldNum" sz="quarter" idx="5"/>
          </p:nvPr>
        </p:nvSpPr>
        <p:spPr/>
        <p:txBody>
          <a:bodyPr/>
          <a:lstStyle/>
          <a:p>
            <a:fld id="{59C1D7F4-8612-364C-AE21-34A5B49E53B3}" type="slidenum">
              <a:rPr lang="en-US" smtClean="0"/>
              <a:t>10</a:t>
            </a:fld>
            <a:endParaRPr lang="en-US" dirty="0"/>
          </a:p>
        </p:txBody>
      </p:sp>
    </p:spTree>
    <p:extLst>
      <p:ext uri="{BB962C8B-B14F-4D97-AF65-F5344CB8AC3E}">
        <p14:creationId xmlns:p14="http://schemas.microsoft.com/office/powerpoint/2010/main" val="225086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3CEBE-EC27-BE58-22AD-9204C9D43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A993-74D8-40C0-C189-BD329A28A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A2105-923B-5A6C-DF4E-3DF0AC3B52FE}"/>
              </a:ext>
            </a:extLst>
          </p:cNvPr>
          <p:cNvSpPr>
            <a:spLocks noGrp="1"/>
          </p:cNvSpPr>
          <p:nvPr>
            <p:ph type="body" idx="1"/>
          </p:nvPr>
        </p:nvSpPr>
        <p:spPr/>
        <p:txBody>
          <a:bodyPr/>
          <a:lstStyle/>
          <a:p>
            <a:r>
              <a:rPr lang="en-US" dirty="0"/>
              <a:t>There is not a separate security item for this at this time. Might be something we need to add.</a:t>
            </a:r>
          </a:p>
        </p:txBody>
      </p:sp>
      <p:sp>
        <p:nvSpPr>
          <p:cNvPr id="4" name="Slide Number Placeholder 3">
            <a:extLst>
              <a:ext uri="{FF2B5EF4-FFF2-40B4-BE49-F238E27FC236}">
                <a16:creationId xmlns:a16="http://schemas.microsoft.com/office/drawing/2014/main" id="{6ABCF810-0F10-37F6-31AA-8F9A2282E1C7}"/>
              </a:ext>
            </a:extLst>
          </p:cNvPr>
          <p:cNvSpPr>
            <a:spLocks noGrp="1"/>
          </p:cNvSpPr>
          <p:nvPr>
            <p:ph type="sldNum" sz="quarter" idx="5"/>
          </p:nvPr>
        </p:nvSpPr>
        <p:spPr/>
        <p:txBody>
          <a:bodyPr/>
          <a:lstStyle/>
          <a:p>
            <a:fld id="{59C1D7F4-8612-364C-AE21-34A5B49E53B3}" type="slidenum">
              <a:rPr lang="en-US" smtClean="0"/>
              <a:t>11</a:t>
            </a:fld>
            <a:endParaRPr lang="en-US" dirty="0"/>
          </a:p>
        </p:txBody>
      </p:sp>
    </p:spTree>
    <p:extLst>
      <p:ext uri="{BB962C8B-B14F-4D97-AF65-F5344CB8AC3E}">
        <p14:creationId xmlns:p14="http://schemas.microsoft.com/office/powerpoint/2010/main" val="86405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0AA9-1693-BBF3-3F48-AEEA1176F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59C8B-07A2-832F-3362-852D9319A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9B058-D7D1-BBDD-A519-4C3FB5281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04D8E-E8F5-8851-3FCD-D4C4B0A533AF}"/>
              </a:ext>
            </a:extLst>
          </p:cNvPr>
          <p:cNvSpPr>
            <a:spLocks noGrp="1"/>
          </p:cNvSpPr>
          <p:nvPr>
            <p:ph type="sldNum" sz="quarter" idx="5"/>
          </p:nvPr>
        </p:nvSpPr>
        <p:spPr/>
        <p:txBody>
          <a:bodyPr/>
          <a:lstStyle/>
          <a:p>
            <a:fld id="{59C1D7F4-8612-364C-AE21-34A5B49E53B3}" type="slidenum">
              <a:rPr lang="en-US" smtClean="0"/>
              <a:t>12</a:t>
            </a:fld>
            <a:endParaRPr lang="en-US" dirty="0"/>
          </a:p>
        </p:txBody>
      </p:sp>
    </p:spTree>
    <p:extLst>
      <p:ext uri="{BB962C8B-B14F-4D97-AF65-F5344CB8AC3E}">
        <p14:creationId xmlns:p14="http://schemas.microsoft.com/office/powerpoint/2010/main" val="108894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6E1C-BA10-4A9B-4128-5109AFD4A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E36DF-BB0D-7998-5D7E-4DB06FA6F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74742-3A89-BC78-5112-F503259EC7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913A51-D53C-B1DA-7ED6-70BA39E65192}"/>
              </a:ext>
            </a:extLst>
          </p:cNvPr>
          <p:cNvSpPr>
            <a:spLocks noGrp="1"/>
          </p:cNvSpPr>
          <p:nvPr>
            <p:ph type="sldNum" sz="quarter" idx="5"/>
          </p:nvPr>
        </p:nvSpPr>
        <p:spPr/>
        <p:txBody>
          <a:bodyPr/>
          <a:lstStyle/>
          <a:p>
            <a:fld id="{59C1D7F4-8612-364C-AE21-34A5B49E53B3}" type="slidenum">
              <a:rPr lang="en-US" smtClean="0"/>
              <a:t>13</a:t>
            </a:fld>
            <a:endParaRPr lang="en-US" dirty="0"/>
          </a:p>
        </p:txBody>
      </p:sp>
    </p:spTree>
    <p:extLst>
      <p:ext uri="{BB962C8B-B14F-4D97-AF65-F5344CB8AC3E}">
        <p14:creationId xmlns:p14="http://schemas.microsoft.com/office/powerpoint/2010/main" val="398405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F260-6D3E-07BD-9F94-2761C54A7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180E0-F919-9054-F1BC-BFEDF0A82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7C29D-D130-E3BB-EE59-4F26F0424E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AADEA-CB63-38FE-0FFD-879283631EB0}"/>
              </a:ext>
            </a:extLst>
          </p:cNvPr>
          <p:cNvSpPr>
            <a:spLocks noGrp="1"/>
          </p:cNvSpPr>
          <p:nvPr>
            <p:ph type="sldNum" sz="quarter" idx="5"/>
          </p:nvPr>
        </p:nvSpPr>
        <p:spPr/>
        <p:txBody>
          <a:bodyPr/>
          <a:lstStyle/>
          <a:p>
            <a:fld id="{59C1D7F4-8612-364C-AE21-34A5B49E53B3}" type="slidenum">
              <a:rPr lang="en-US" smtClean="0"/>
              <a:t>14</a:t>
            </a:fld>
            <a:endParaRPr lang="en-US" dirty="0"/>
          </a:p>
        </p:txBody>
      </p:sp>
    </p:spTree>
    <p:extLst>
      <p:ext uri="{BB962C8B-B14F-4D97-AF65-F5344CB8AC3E}">
        <p14:creationId xmlns:p14="http://schemas.microsoft.com/office/powerpoint/2010/main" val="260920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A6A5-5491-8F72-F3E7-D7DBF5C8C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2A013-6456-D80D-936C-FA5B38039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C9035-9C95-68C8-3F25-D925B2FE1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E5C4C-BC2B-EA61-19B5-FA9D7172C0E8}"/>
              </a:ext>
            </a:extLst>
          </p:cNvPr>
          <p:cNvSpPr>
            <a:spLocks noGrp="1"/>
          </p:cNvSpPr>
          <p:nvPr>
            <p:ph type="sldNum" sz="quarter" idx="5"/>
          </p:nvPr>
        </p:nvSpPr>
        <p:spPr/>
        <p:txBody>
          <a:bodyPr/>
          <a:lstStyle/>
          <a:p>
            <a:fld id="{59C1D7F4-8612-364C-AE21-34A5B49E53B3}" type="slidenum">
              <a:rPr lang="en-US" smtClean="0"/>
              <a:t>15</a:t>
            </a:fld>
            <a:endParaRPr lang="en-US" dirty="0"/>
          </a:p>
        </p:txBody>
      </p:sp>
    </p:spTree>
    <p:extLst>
      <p:ext uri="{BB962C8B-B14F-4D97-AF65-F5344CB8AC3E}">
        <p14:creationId xmlns:p14="http://schemas.microsoft.com/office/powerpoint/2010/main" val="187255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1B7A-741B-33DF-EA0A-1FFEE45A3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F070E-524C-FEB0-5FE3-E6341CE04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1DABA-AD28-F90E-1647-1D2FBB473B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9E9C5-975E-2734-E3A4-FD08AFCFAEA4}"/>
              </a:ext>
            </a:extLst>
          </p:cNvPr>
          <p:cNvSpPr>
            <a:spLocks noGrp="1"/>
          </p:cNvSpPr>
          <p:nvPr>
            <p:ph type="sldNum" sz="quarter" idx="5"/>
          </p:nvPr>
        </p:nvSpPr>
        <p:spPr/>
        <p:txBody>
          <a:bodyPr/>
          <a:lstStyle/>
          <a:p>
            <a:fld id="{59C1D7F4-8612-364C-AE21-34A5B49E53B3}" type="slidenum">
              <a:rPr lang="en-US" smtClean="0"/>
              <a:t>16</a:t>
            </a:fld>
            <a:endParaRPr lang="en-US" dirty="0"/>
          </a:p>
        </p:txBody>
      </p:sp>
    </p:spTree>
    <p:extLst>
      <p:ext uri="{BB962C8B-B14F-4D97-AF65-F5344CB8AC3E}">
        <p14:creationId xmlns:p14="http://schemas.microsoft.com/office/powerpoint/2010/main" val="137667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EF1AE-9EBC-7897-5730-A471E4603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055E9-EA38-BA96-3ED0-16AB8622F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1075C-4C00-F2A4-71EF-558D1FA3F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A9315-E401-2045-B806-946F2AED0129}"/>
              </a:ext>
            </a:extLst>
          </p:cNvPr>
          <p:cNvSpPr>
            <a:spLocks noGrp="1"/>
          </p:cNvSpPr>
          <p:nvPr>
            <p:ph type="sldNum" sz="quarter" idx="5"/>
          </p:nvPr>
        </p:nvSpPr>
        <p:spPr/>
        <p:txBody>
          <a:bodyPr/>
          <a:lstStyle/>
          <a:p>
            <a:fld id="{59C1D7F4-8612-364C-AE21-34A5B49E53B3}" type="slidenum">
              <a:rPr lang="en-US" smtClean="0"/>
              <a:t>17</a:t>
            </a:fld>
            <a:endParaRPr lang="en-US" dirty="0"/>
          </a:p>
        </p:txBody>
      </p:sp>
    </p:spTree>
    <p:extLst>
      <p:ext uri="{BB962C8B-B14F-4D97-AF65-F5344CB8AC3E}">
        <p14:creationId xmlns:p14="http://schemas.microsoft.com/office/powerpoint/2010/main" val="962332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857C-E300-C035-7AB3-B11E646A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ADA8E-D62E-D86B-73F7-45F59962A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2107D-E5F2-057B-F4F6-0D5F713F6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A3E414-6908-CCED-712B-05F6E7A821BC}"/>
              </a:ext>
            </a:extLst>
          </p:cNvPr>
          <p:cNvSpPr>
            <a:spLocks noGrp="1"/>
          </p:cNvSpPr>
          <p:nvPr>
            <p:ph type="sldNum" sz="quarter" idx="5"/>
          </p:nvPr>
        </p:nvSpPr>
        <p:spPr/>
        <p:txBody>
          <a:bodyPr/>
          <a:lstStyle/>
          <a:p>
            <a:fld id="{59C1D7F4-8612-364C-AE21-34A5B49E53B3}" type="slidenum">
              <a:rPr lang="en-US" smtClean="0"/>
              <a:t>18</a:t>
            </a:fld>
            <a:endParaRPr lang="en-US" dirty="0"/>
          </a:p>
        </p:txBody>
      </p:sp>
    </p:spTree>
    <p:extLst>
      <p:ext uri="{BB962C8B-B14F-4D97-AF65-F5344CB8AC3E}">
        <p14:creationId xmlns:p14="http://schemas.microsoft.com/office/powerpoint/2010/main" val="41615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2D4A7-60BD-CE92-D003-20104AA1C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0B8CA-9CFA-CA58-57E9-71B615A09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DD43F-3183-362F-C5E7-2F55195F2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6282B-DE29-319B-6CC7-656FE76542FC}"/>
              </a:ext>
            </a:extLst>
          </p:cNvPr>
          <p:cNvSpPr>
            <a:spLocks noGrp="1"/>
          </p:cNvSpPr>
          <p:nvPr>
            <p:ph type="sldNum" sz="quarter" idx="5"/>
          </p:nvPr>
        </p:nvSpPr>
        <p:spPr/>
        <p:txBody>
          <a:bodyPr/>
          <a:lstStyle/>
          <a:p>
            <a:fld id="{59C1D7F4-8612-364C-AE21-34A5B49E53B3}" type="slidenum">
              <a:rPr lang="en-US" smtClean="0"/>
              <a:t>19</a:t>
            </a:fld>
            <a:endParaRPr lang="en-US" dirty="0"/>
          </a:p>
        </p:txBody>
      </p:sp>
    </p:spTree>
    <p:extLst>
      <p:ext uri="{BB962C8B-B14F-4D97-AF65-F5344CB8AC3E}">
        <p14:creationId xmlns:p14="http://schemas.microsoft.com/office/powerpoint/2010/main" val="65695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71B87-8345-4D38-B898-83AE6A53C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7F1BA-F391-2262-1C9E-D1C189E4A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690AE-A9D0-CE8A-497D-73B5818A9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8938CB-60AC-1B07-4B6D-34C2FC5BD707}"/>
              </a:ext>
            </a:extLst>
          </p:cNvPr>
          <p:cNvSpPr>
            <a:spLocks noGrp="1"/>
          </p:cNvSpPr>
          <p:nvPr>
            <p:ph type="sldNum" sz="quarter" idx="5"/>
          </p:nvPr>
        </p:nvSpPr>
        <p:spPr/>
        <p:txBody>
          <a:bodyPr/>
          <a:lstStyle/>
          <a:p>
            <a:fld id="{59C1D7F4-8612-364C-AE21-34A5B49E53B3}" type="slidenum">
              <a:rPr lang="en-US" smtClean="0"/>
              <a:t>20</a:t>
            </a:fld>
            <a:endParaRPr lang="en-US" dirty="0"/>
          </a:p>
        </p:txBody>
      </p:sp>
    </p:spTree>
    <p:extLst>
      <p:ext uri="{BB962C8B-B14F-4D97-AF65-F5344CB8AC3E}">
        <p14:creationId xmlns:p14="http://schemas.microsoft.com/office/powerpoint/2010/main" val="228235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F8D21-612E-AB41-68AD-2E6074C26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CB5E3-E144-0638-6276-B8B91998D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730A6-4CD4-DCBC-4445-A721A53B9F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64DC5-DB47-C278-1564-F2936E1590F8}"/>
              </a:ext>
            </a:extLst>
          </p:cNvPr>
          <p:cNvSpPr>
            <a:spLocks noGrp="1"/>
          </p:cNvSpPr>
          <p:nvPr>
            <p:ph type="sldNum" sz="quarter" idx="5"/>
          </p:nvPr>
        </p:nvSpPr>
        <p:spPr/>
        <p:txBody>
          <a:bodyPr/>
          <a:lstStyle/>
          <a:p>
            <a:fld id="{59C1D7F4-8612-364C-AE21-34A5B49E53B3}" type="slidenum">
              <a:rPr lang="en-US" smtClean="0"/>
              <a:t>21</a:t>
            </a:fld>
            <a:endParaRPr lang="en-US" dirty="0"/>
          </a:p>
        </p:txBody>
      </p:sp>
    </p:spTree>
    <p:extLst>
      <p:ext uri="{BB962C8B-B14F-4D97-AF65-F5344CB8AC3E}">
        <p14:creationId xmlns:p14="http://schemas.microsoft.com/office/powerpoint/2010/main" val="48424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3982-FDC0-118E-6573-EA0E30D0F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9ECB4-BD73-5E1B-0A74-ECDB7992A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B3516-C928-CD45-18EC-359E728D72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635F5-FB50-2D0C-6113-B1851075CF82}"/>
              </a:ext>
            </a:extLst>
          </p:cNvPr>
          <p:cNvSpPr>
            <a:spLocks noGrp="1"/>
          </p:cNvSpPr>
          <p:nvPr>
            <p:ph type="sldNum" sz="quarter" idx="5"/>
          </p:nvPr>
        </p:nvSpPr>
        <p:spPr/>
        <p:txBody>
          <a:bodyPr/>
          <a:lstStyle/>
          <a:p>
            <a:fld id="{59C1D7F4-8612-364C-AE21-34A5B49E53B3}" type="slidenum">
              <a:rPr lang="en-US" smtClean="0"/>
              <a:t>22</a:t>
            </a:fld>
            <a:endParaRPr lang="en-US" dirty="0"/>
          </a:p>
        </p:txBody>
      </p:sp>
    </p:spTree>
    <p:extLst>
      <p:ext uri="{BB962C8B-B14F-4D97-AF65-F5344CB8AC3E}">
        <p14:creationId xmlns:p14="http://schemas.microsoft.com/office/powerpoint/2010/main" val="1403560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FFC2-E24D-CFA6-7831-CFF533545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A2734-AB4D-135F-7204-BE224BEE4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0DCEB-7F9F-8B30-0D33-094E4C8F6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3BC82-2FB6-CA5C-C3DE-5D5D1FC1DB3F}"/>
              </a:ext>
            </a:extLst>
          </p:cNvPr>
          <p:cNvSpPr>
            <a:spLocks noGrp="1"/>
          </p:cNvSpPr>
          <p:nvPr>
            <p:ph type="sldNum" sz="quarter" idx="5"/>
          </p:nvPr>
        </p:nvSpPr>
        <p:spPr/>
        <p:txBody>
          <a:bodyPr/>
          <a:lstStyle/>
          <a:p>
            <a:fld id="{59C1D7F4-8612-364C-AE21-34A5B49E53B3}" type="slidenum">
              <a:rPr lang="en-US" smtClean="0"/>
              <a:t>23</a:t>
            </a:fld>
            <a:endParaRPr lang="en-US" dirty="0"/>
          </a:p>
        </p:txBody>
      </p:sp>
    </p:spTree>
    <p:extLst>
      <p:ext uri="{BB962C8B-B14F-4D97-AF65-F5344CB8AC3E}">
        <p14:creationId xmlns:p14="http://schemas.microsoft.com/office/powerpoint/2010/main" val="1449768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3A967-F252-3CF0-D1EA-5D2FABA1C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F7D57-7CE9-F7F3-B5CE-93217CFFA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183A8-6FDA-8FA9-BA32-EF50F1B9BD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3CA75F-1441-CFEE-DD8F-C32C91755639}"/>
              </a:ext>
            </a:extLst>
          </p:cNvPr>
          <p:cNvSpPr>
            <a:spLocks noGrp="1"/>
          </p:cNvSpPr>
          <p:nvPr>
            <p:ph type="sldNum" sz="quarter" idx="5"/>
          </p:nvPr>
        </p:nvSpPr>
        <p:spPr/>
        <p:txBody>
          <a:bodyPr/>
          <a:lstStyle/>
          <a:p>
            <a:fld id="{59C1D7F4-8612-364C-AE21-34A5B49E53B3}" type="slidenum">
              <a:rPr lang="en-US" smtClean="0"/>
              <a:t>24</a:t>
            </a:fld>
            <a:endParaRPr lang="en-US" dirty="0"/>
          </a:p>
        </p:txBody>
      </p:sp>
    </p:spTree>
    <p:extLst>
      <p:ext uri="{BB962C8B-B14F-4D97-AF65-F5344CB8AC3E}">
        <p14:creationId xmlns:p14="http://schemas.microsoft.com/office/powerpoint/2010/main" val="3689095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557F-6F8D-DF96-58FC-279BB51F1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27024-EFB4-3C55-8EAC-FC4D7DB2C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DA723-0A78-22D7-517A-2C717F0674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242F8-58DE-8CE1-F98B-E7ACC94422B2}"/>
              </a:ext>
            </a:extLst>
          </p:cNvPr>
          <p:cNvSpPr>
            <a:spLocks noGrp="1"/>
          </p:cNvSpPr>
          <p:nvPr>
            <p:ph type="sldNum" sz="quarter" idx="5"/>
          </p:nvPr>
        </p:nvSpPr>
        <p:spPr/>
        <p:txBody>
          <a:bodyPr/>
          <a:lstStyle/>
          <a:p>
            <a:fld id="{59C1D7F4-8612-364C-AE21-34A5B49E53B3}" type="slidenum">
              <a:rPr lang="en-US" smtClean="0"/>
              <a:t>25</a:t>
            </a:fld>
            <a:endParaRPr lang="en-US" dirty="0"/>
          </a:p>
        </p:txBody>
      </p:sp>
    </p:spTree>
    <p:extLst>
      <p:ext uri="{BB962C8B-B14F-4D97-AF65-F5344CB8AC3E}">
        <p14:creationId xmlns:p14="http://schemas.microsoft.com/office/powerpoint/2010/main" val="3767021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6A4B-EAFB-FCEE-11C3-CAA0A4969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23A9C-311C-F288-D249-3B9057C9B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DD5C8-BC37-C21A-EF2E-0BB0118E9028}"/>
              </a:ext>
            </a:extLst>
          </p:cNvPr>
          <p:cNvSpPr>
            <a:spLocks noGrp="1"/>
          </p:cNvSpPr>
          <p:nvPr>
            <p:ph type="body" idx="1"/>
          </p:nvPr>
        </p:nvSpPr>
        <p:spPr/>
        <p:txBody>
          <a:bodyPr/>
          <a:lstStyle/>
          <a:p>
            <a:r>
              <a:rPr lang="en-US" dirty="0"/>
              <a:t>Courses can be flagged at the student level if it can’t be flagged at the course/section level.</a:t>
            </a:r>
          </a:p>
        </p:txBody>
      </p:sp>
      <p:sp>
        <p:nvSpPr>
          <p:cNvPr id="4" name="Slide Number Placeholder 3">
            <a:extLst>
              <a:ext uri="{FF2B5EF4-FFF2-40B4-BE49-F238E27FC236}">
                <a16:creationId xmlns:a16="http://schemas.microsoft.com/office/drawing/2014/main" id="{C2E7A855-F024-EC4A-77E3-9086FF1CFFD6}"/>
              </a:ext>
            </a:extLst>
          </p:cNvPr>
          <p:cNvSpPr>
            <a:spLocks noGrp="1"/>
          </p:cNvSpPr>
          <p:nvPr>
            <p:ph type="sldNum" sz="quarter" idx="5"/>
          </p:nvPr>
        </p:nvSpPr>
        <p:spPr/>
        <p:txBody>
          <a:bodyPr/>
          <a:lstStyle/>
          <a:p>
            <a:fld id="{59C1D7F4-8612-364C-AE21-34A5B49E53B3}" type="slidenum">
              <a:rPr lang="en-US" smtClean="0"/>
              <a:t>26</a:t>
            </a:fld>
            <a:endParaRPr lang="en-US" dirty="0"/>
          </a:p>
        </p:txBody>
      </p:sp>
    </p:spTree>
    <p:extLst>
      <p:ext uri="{BB962C8B-B14F-4D97-AF65-F5344CB8AC3E}">
        <p14:creationId xmlns:p14="http://schemas.microsoft.com/office/powerpoint/2010/main" val="823446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EBCD-F7FB-DE91-354D-80F5C11DC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A0882-8047-A6E8-364E-BBA80A4B8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2F263-CB78-738F-20A3-E0AB555B4F22}"/>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F70DAD4-6B4B-C920-0B77-EC4085084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731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6B13-8BC4-BB85-C3DF-40205E454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A2E32-BD28-5B0C-E6E1-FA404BA4F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25CA0-4751-84CE-F7CC-041DE70526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47E78C-D9EB-343F-3AB6-720E24D4596F}"/>
              </a:ext>
            </a:extLst>
          </p:cNvPr>
          <p:cNvSpPr>
            <a:spLocks noGrp="1"/>
          </p:cNvSpPr>
          <p:nvPr>
            <p:ph type="sldNum" sz="quarter" idx="5"/>
          </p:nvPr>
        </p:nvSpPr>
        <p:spPr/>
        <p:txBody>
          <a:bodyPr/>
          <a:lstStyle/>
          <a:p>
            <a:fld id="{59C1D7F4-8612-364C-AE21-34A5B49E53B3}" type="slidenum">
              <a:rPr lang="en-US" smtClean="0"/>
              <a:t>28</a:t>
            </a:fld>
            <a:endParaRPr lang="en-US" dirty="0"/>
          </a:p>
        </p:txBody>
      </p:sp>
    </p:spTree>
    <p:extLst>
      <p:ext uri="{BB962C8B-B14F-4D97-AF65-F5344CB8AC3E}">
        <p14:creationId xmlns:p14="http://schemas.microsoft.com/office/powerpoint/2010/main" val="35900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1218-B838-6FE0-C300-1133DEA0B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0FB13-7419-629C-6D7F-6F23B5717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9B9A0-7417-FD05-C534-8B96F8B516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56E10-E27C-DC54-10C2-2A662E6551E1}"/>
              </a:ext>
            </a:extLst>
          </p:cNvPr>
          <p:cNvSpPr>
            <a:spLocks noGrp="1"/>
          </p:cNvSpPr>
          <p:nvPr>
            <p:ph type="sldNum" sz="quarter" idx="5"/>
          </p:nvPr>
        </p:nvSpPr>
        <p:spPr/>
        <p:txBody>
          <a:bodyPr/>
          <a:lstStyle/>
          <a:p>
            <a:fld id="{59C1D7F4-8612-364C-AE21-34A5B49E53B3}" type="slidenum">
              <a:rPr lang="en-US" smtClean="0"/>
              <a:t>29</a:t>
            </a:fld>
            <a:endParaRPr lang="en-US" dirty="0"/>
          </a:p>
        </p:txBody>
      </p:sp>
    </p:spTree>
    <p:extLst>
      <p:ext uri="{BB962C8B-B14F-4D97-AF65-F5344CB8AC3E}">
        <p14:creationId xmlns:p14="http://schemas.microsoft.com/office/powerpoint/2010/main" val="229000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5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AA07-74B0-CBB2-1BA6-38B8B8E92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CB81B-A1B9-385D-1D9C-0B73B79FD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D02B5-8F70-38C6-1B6B-26DF57944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0C147-9BF2-F1A6-1B5A-400E06D8FF6D}"/>
              </a:ext>
            </a:extLst>
          </p:cNvPr>
          <p:cNvSpPr>
            <a:spLocks noGrp="1"/>
          </p:cNvSpPr>
          <p:nvPr>
            <p:ph type="sldNum" sz="quarter" idx="5"/>
          </p:nvPr>
        </p:nvSpPr>
        <p:spPr/>
        <p:txBody>
          <a:bodyPr/>
          <a:lstStyle/>
          <a:p>
            <a:fld id="{59C1D7F4-8612-364C-AE21-34A5B49E53B3}" type="slidenum">
              <a:rPr lang="en-US" smtClean="0"/>
              <a:t>30</a:t>
            </a:fld>
            <a:endParaRPr lang="en-US" dirty="0"/>
          </a:p>
        </p:txBody>
      </p:sp>
    </p:spTree>
    <p:extLst>
      <p:ext uri="{BB962C8B-B14F-4D97-AF65-F5344CB8AC3E}">
        <p14:creationId xmlns:p14="http://schemas.microsoft.com/office/powerpoint/2010/main" val="3478571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064B2-9B3D-7A60-F05B-E5EF32B88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E4CF0-CE13-1EE1-AAE2-7E280BF68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F5817-8FFD-6889-2CF3-E31FB21AF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261B6E-61DB-B1A4-082C-2FF84A2AE1A5}"/>
              </a:ext>
            </a:extLst>
          </p:cNvPr>
          <p:cNvSpPr>
            <a:spLocks noGrp="1"/>
          </p:cNvSpPr>
          <p:nvPr>
            <p:ph type="sldNum" sz="quarter" idx="5"/>
          </p:nvPr>
        </p:nvSpPr>
        <p:spPr/>
        <p:txBody>
          <a:bodyPr/>
          <a:lstStyle/>
          <a:p>
            <a:fld id="{59C1D7F4-8612-364C-AE21-34A5B49E53B3}" type="slidenum">
              <a:rPr lang="en-US" smtClean="0"/>
              <a:t>31</a:t>
            </a:fld>
            <a:endParaRPr lang="en-US" dirty="0"/>
          </a:p>
        </p:txBody>
      </p:sp>
    </p:spTree>
    <p:extLst>
      <p:ext uri="{BB962C8B-B14F-4D97-AF65-F5344CB8AC3E}">
        <p14:creationId xmlns:p14="http://schemas.microsoft.com/office/powerpoint/2010/main" val="3509524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AD3F-B8E6-B56B-FD42-3887C037D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41F90-3857-F658-2E7B-EF8F0AA4A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AA470-3AD2-CD9C-9BD4-0B01F4451D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AF273-1BDC-666B-B14B-B967937B4578}"/>
              </a:ext>
            </a:extLst>
          </p:cNvPr>
          <p:cNvSpPr>
            <a:spLocks noGrp="1"/>
          </p:cNvSpPr>
          <p:nvPr>
            <p:ph type="sldNum" sz="quarter" idx="5"/>
          </p:nvPr>
        </p:nvSpPr>
        <p:spPr/>
        <p:txBody>
          <a:bodyPr/>
          <a:lstStyle/>
          <a:p>
            <a:fld id="{59C1D7F4-8612-364C-AE21-34A5B49E53B3}" type="slidenum">
              <a:rPr lang="en-US" smtClean="0"/>
              <a:t>32</a:t>
            </a:fld>
            <a:endParaRPr lang="en-US" dirty="0"/>
          </a:p>
        </p:txBody>
      </p:sp>
    </p:spTree>
    <p:extLst>
      <p:ext uri="{BB962C8B-B14F-4D97-AF65-F5344CB8AC3E}">
        <p14:creationId xmlns:p14="http://schemas.microsoft.com/office/powerpoint/2010/main" val="145839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4C6F-1C34-88FF-613B-C27358C3C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C4249-FA93-475B-1094-C530EE496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ED70C-E6ED-4565-833B-8E47B89A29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3E6AE-7341-9AE4-1CB9-AD28EA66298C}"/>
              </a:ext>
            </a:extLst>
          </p:cNvPr>
          <p:cNvSpPr>
            <a:spLocks noGrp="1"/>
          </p:cNvSpPr>
          <p:nvPr>
            <p:ph type="sldNum" sz="quarter" idx="5"/>
          </p:nvPr>
        </p:nvSpPr>
        <p:spPr/>
        <p:txBody>
          <a:bodyPr/>
          <a:lstStyle/>
          <a:p>
            <a:fld id="{59C1D7F4-8612-364C-AE21-34A5B49E53B3}" type="slidenum">
              <a:rPr lang="en-US" smtClean="0"/>
              <a:t>33</a:t>
            </a:fld>
            <a:endParaRPr lang="en-US" dirty="0"/>
          </a:p>
        </p:txBody>
      </p:sp>
    </p:spTree>
    <p:extLst>
      <p:ext uri="{BB962C8B-B14F-4D97-AF65-F5344CB8AC3E}">
        <p14:creationId xmlns:p14="http://schemas.microsoft.com/office/powerpoint/2010/main" val="2748233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72E22-DDD6-EC60-AF56-5B8A1FEB9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76EB0-CA13-BE1D-656E-65487BB10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803CF-9DFE-D04F-8E27-40ADC154F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EEC2FE-F457-3053-02FC-858F3E874209}"/>
              </a:ext>
            </a:extLst>
          </p:cNvPr>
          <p:cNvSpPr>
            <a:spLocks noGrp="1"/>
          </p:cNvSpPr>
          <p:nvPr>
            <p:ph type="sldNum" sz="quarter" idx="5"/>
          </p:nvPr>
        </p:nvSpPr>
        <p:spPr/>
        <p:txBody>
          <a:bodyPr/>
          <a:lstStyle/>
          <a:p>
            <a:fld id="{59C1D7F4-8612-364C-AE21-34A5B49E53B3}" type="slidenum">
              <a:rPr lang="en-US" smtClean="0"/>
              <a:t>34</a:t>
            </a:fld>
            <a:endParaRPr lang="en-US" dirty="0"/>
          </a:p>
        </p:txBody>
      </p:sp>
    </p:spTree>
    <p:extLst>
      <p:ext uri="{BB962C8B-B14F-4D97-AF65-F5344CB8AC3E}">
        <p14:creationId xmlns:p14="http://schemas.microsoft.com/office/powerpoint/2010/main" val="3020777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4487-8AAB-8139-066D-019563EF5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B2680-72E9-53FE-6A96-AEAB0C3B2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4B55D-F1E5-DE0B-59EE-D1EC4A83EC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A423FA-5E0E-D1E8-4654-087E4DF0629C}"/>
              </a:ext>
            </a:extLst>
          </p:cNvPr>
          <p:cNvSpPr>
            <a:spLocks noGrp="1"/>
          </p:cNvSpPr>
          <p:nvPr>
            <p:ph type="sldNum" sz="quarter" idx="5"/>
          </p:nvPr>
        </p:nvSpPr>
        <p:spPr/>
        <p:txBody>
          <a:bodyPr/>
          <a:lstStyle/>
          <a:p>
            <a:fld id="{59C1D7F4-8612-364C-AE21-34A5B49E53B3}" type="slidenum">
              <a:rPr lang="en-US" smtClean="0"/>
              <a:t>35</a:t>
            </a:fld>
            <a:endParaRPr lang="en-US" dirty="0"/>
          </a:p>
        </p:txBody>
      </p:sp>
    </p:spTree>
    <p:extLst>
      <p:ext uri="{BB962C8B-B14F-4D97-AF65-F5344CB8AC3E}">
        <p14:creationId xmlns:p14="http://schemas.microsoft.com/office/powerpoint/2010/main" val="1886950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7A79-5AC6-FA51-261A-4805EC943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9B479-E9A0-93BC-F011-C82CFD372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5EFC1-8039-40F1-EC85-7E763E58DF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A37A9-515A-0CA1-5948-2A3E03458709}"/>
              </a:ext>
            </a:extLst>
          </p:cNvPr>
          <p:cNvSpPr>
            <a:spLocks noGrp="1"/>
          </p:cNvSpPr>
          <p:nvPr>
            <p:ph type="sldNum" sz="quarter" idx="5"/>
          </p:nvPr>
        </p:nvSpPr>
        <p:spPr/>
        <p:txBody>
          <a:bodyPr/>
          <a:lstStyle/>
          <a:p>
            <a:fld id="{59C1D7F4-8612-364C-AE21-34A5B49E53B3}" type="slidenum">
              <a:rPr lang="en-US" smtClean="0"/>
              <a:t>36</a:t>
            </a:fld>
            <a:endParaRPr lang="en-US" dirty="0"/>
          </a:p>
        </p:txBody>
      </p:sp>
    </p:spTree>
    <p:extLst>
      <p:ext uri="{BB962C8B-B14F-4D97-AF65-F5344CB8AC3E}">
        <p14:creationId xmlns:p14="http://schemas.microsoft.com/office/powerpoint/2010/main" val="2416323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59CC-09C4-7800-2D41-7612FFD59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44E1D-CEA6-FB9A-5BB6-CE8FC6296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69179-9801-EF92-5E16-97E67EC69E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E172C-18C3-7595-5CFC-6ED607E9C00D}"/>
              </a:ext>
            </a:extLst>
          </p:cNvPr>
          <p:cNvSpPr>
            <a:spLocks noGrp="1"/>
          </p:cNvSpPr>
          <p:nvPr>
            <p:ph type="sldNum" sz="quarter" idx="5"/>
          </p:nvPr>
        </p:nvSpPr>
        <p:spPr/>
        <p:txBody>
          <a:bodyPr/>
          <a:lstStyle/>
          <a:p>
            <a:fld id="{59C1D7F4-8612-364C-AE21-34A5B49E53B3}" type="slidenum">
              <a:rPr lang="en-US" smtClean="0"/>
              <a:t>37</a:t>
            </a:fld>
            <a:endParaRPr lang="en-US" dirty="0"/>
          </a:p>
        </p:txBody>
      </p:sp>
    </p:spTree>
    <p:extLst>
      <p:ext uri="{BB962C8B-B14F-4D97-AF65-F5344CB8AC3E}">
        <p14:creationId xmlns:p14="http://schemas.microsoft.com/office/powerpoint/2010/main" val="2677310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45D1B-DEC2-4450-2F34-6AE06D9CB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A233F-8EBF-B028-62CD-58451F54F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F9276-7505-332D-5E8F-6006A814DB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0460B-5D51-3EF3-ADC8-9EB800454982}"/>
              </a:ext>
            </a:extLst>
          </p:cNvPr>
          <p:cNvSpPr>
            <a:spLocks noGrp="1"/>
          </p:cNvSpPr>
          <p:nvPr>
            <p:ph type="sldNum" sz="quarter" idx="5"/>
          </p:nvPr>
        </p:nvSpPr>
        <p:spPr/>
        <p:txBody>
          <a:bodyPr/>
          <a:lstStyle/>
          <a:p>
            <a:fld id="{59C1D7F4-8612-364C-AE21-34A5B49E53B3}" type="slidenum">
              <a:rPr lang="en-US" smtClean="0"/>
              <a:t>38</a:t>
            </a:fld>
            <a:endParaRPr lang="en-US" dirty="0"/>
          </a:p>
        </p:txBody>
      </p:sp>
    </p:spTree>
    <p:extLst>
      <p:ext uri="{BB962C8B-B14F-4D97-AF65-F5344CB8AC3E}">
        <p14:creationId xmlns:p14="http://schemas.microsoft.com/office/powerpoint/2010/main" val="3619512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DCDD0-D5DF-CD7E-8BD9-311F434BC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0DE31-2944-15B3-5353-AE726387F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14BF3-6476-6E46-224A-69E58F0F8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162EB2-FB0B-07A5-674E-4C9C8E367A4C}"/>
              </a:ext>
            </a:extLst>
          </p:cNvPr>
          <p:cNvSpPr>
            <a:spLocks noGrp="1"/>
          </p:cNvSpPr>
          <p:nvPr>
            <p:ph type="sldNum" sz="quarter" idx="5"/>
          </p:nvPr>
        </p:nvSpPr>
        <p:spPr/>
        <p:txBody>
          <a:bodyPr/>
          <a:lstStyle/>
          <a:p>
            <a:fld id="{59C1D7F4-8612-364C-AE21-34A5B49E53B3}" type="slidenum">
              <a:rPr lang="en-US" smtClean="0"/>
              <a:t>39</a:t>
            </a:fld>
            <a:endParaRPr lang="en-US" dirty="0"/>
          </a:p>
        </p:txBody>
      </p:sp>
    </p:spTree>
    <p:extLst>
      <p:ext uri="{BB962C8B-B14F-4D97-AF65-F5344CB8AC3E}">
        <p14:creationId xmlns:p14="http://schemas.microsoft.com/office/powerpoint/2010/main" val="415630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A59FD-3F87-C211-3963-4481FA820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4CCCF-5E49-E420-B18F-8596E3684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164C1-8442-4A41-F7BF-ECD6782DB4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A4524-7B20-142B-54D2-A99EBDB240CC}"/>
              </a:ext>
            </a:extLst>
          </p:cNvPr>
          <p:cNvSpPr>
            <a:spLocks noGrp="1"/>
          </p:cNvSpPr>
          <p:nvPr>
            <p:ph type="sldNum" sz="quarter" idx="5"/>
          </p:nvPr>
        </p:nvSpPr>
        <p:spPr/>
        <p:txBody>
          <a:bodyPr/>
          <a:lstStyle/>
          <a:p>
            <a:fld id="{59C1D7F4-8612-364C-AE21-34A5B49E53B3}" type="slidenum">
              <a:rPr lang="en-US" smtClean="0"/>
              <a:t>4</a:t>
            </a:fld>
            <a:endParaRPr lang="en-US" dirty="0"/>
          </a:p>
        </p:txBody>
      </p:sp>
    </p:spTree>
    <p:extLst>
      <p:ext uri="{BB962C8B-B14F-4D97-AF65-F5344CB8AC3E}">
        <p14:creationId xmlns:p14="http://schemas.microsoft.com/office/powerpoint/2010/main" val="1802431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69409-9096-4AF8-1E1F-B7484064B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DDF6F-2060-B365-6813-2A4D20CF4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29CB3-0292-66A9-EA59-C33DBA3B9C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BD100-9854-F8A6-AD4E-51E97481C33F}"/>
              </a:ext>
            </a:extLst>
          </p:cNvPr>
          <p:cNvSpPr>
            <a:spLocks noGrp="1"/>
          </p:cNvSpPr>
          <p:nvPr>
            <p:ph type="sldNum" sz="quarter" idx="5"/>
          </p:nvPr>
        </p:nvSpPr>
        <p:spPr/>
        <p:txBody>
          <a:bodyPr/>
          <a:lstStyle/>
          <a:p>
            <a:fld id="{59C1D7F4-8612-364C-AE21-34A5B49E53B3}" type="slidenum">
              <a:rPr lang="en-US" smtClean="0"/>
              <a:t>40</a:t>
            </a:fld>
            <a:endParaRPr lang="en-US" dirty="0"/>
          </a:p>
        </p:txBody>
      </p:sp>
    </p:spTree>
    <p:extLst>
      <p:ext uri="{BB962C8B-B14F-4D97-AF65-F5344CB8AC3E}">
        <p14:creationId xmlns:p14="http://schemas.microsoft.com/office/powerpoint/2010/main" val="2381096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FE772-8097-8FBF-3788-B9956756F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45D2-DE1A-446F-1CB1-636E932A2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E47C7-AC2D-2F51-3177-938B0886AF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8C6B36-4749-492B-3B5D-53A620632BE2}"/>
              </a:ext>
            </a:extLst>
          </p:cNvPr>
          <p:cNvSpPr>
            <a:spLocks noGrp="1"/>
          </p:cNvSpPr>
          <p:nvPr>
            <p:ph type="sldNum" sz="quarter" idx="5"/>
          </p:nvPr>
        </p:nvSpPr>
        <p:spPr/>
        <p:txBody>
          <a:bodyPr/>
          <a:lstStyle/>
          <a:p>
            <a:fld id="{59C1D7F4-8612-364C-AE21-34A5B49E53B3}" type="slidenum">
              <a:rPr lang="en-US" smtClean="0"/>
              <a:t>41</a:t>
            </a:fld>
            <a:endParaRPr lang="en-US" dirty="0"/>
          </a:p>
        </p:txBody>
      </p:sp>
    </p:spTree>
    <p:extLst>
      <p:ext uri="{BB962C8B-B14F-4D97-AF65-F5344CB8AC3E}">
        <p14:creationId xmlns:p14="http://schemas.microsoft.com/office/powerpoint/2010/main" val="2418912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42</a:t>
            </a:fld>
            <a:endParaRPr lang="en-US" dirty="0"/>
          </a:p>
        </p:txBody>
      </p:sp>
    </p:spTree>
    <p:extLst>
      <p:ext uri="{BB962C8B-B14F-4D97-AF65-F5344CB8AC3E}">
        <p14:creationId xmlns:p14="http://schemas.microsoft.com/office/powerpoint/2010/main" val="233036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0DA1-A787-D57F-2495-B4859B3B8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BD54E-B3EF-C9BF-4ECF-E52392C4A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B7F3B-0711-D7D2-AB7A-AB10311401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4C0C7-4544-4A68-7281-EDB9D4C48DEA}"/>
              </a:ext>
            </a:extLst>
          </p:cNvPr>
          <p:cNvSpPr>
            <a:spLocks noGrp="1"/>
          </p:cNvSpPr>
          <p:nvPr>
            <p:ph type="sldNum" sz="quarter" idx="5"/>
          </p:nvPr>
        </p:nvSpPr>
        <p:spPr/>
        <p:txBody>
          <a:bodyPr/>
          <a:lstStyle/>
          <a:p>
            <a:fld id="{59C1D7F4-8612-364C-AE21-34A5B49E53B3}" type="slidenum">
              <a:rPr lang="en-US" smtClean="0"/>
              <a:t>43</a:t>
            </a:fld>
            <a:endParaRPr lang="en-US" dirty="0"/>
          </a:p>
        </p:txBody>
      </p:sp>
    </p:spTree>
    <p:extLst>
      <p:ext uri="{BB962C8B-B14F-4D97-AF65-F5344CB8AC3E}">
        <p14:creationId xmlns:p14="http://schemas.microsoft.com/office/powerpoint/2010/main" val="108293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E757-52C7-BDF0-93EB-4292D83AC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03B76-09C6-3460-FA58-B7521B9F8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AADFA-E3E0-AD12-2E08-5E8902F515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75184E-A76B-6B95-89D3-7CFCDA7C2442}"/>
              </a:ext>
            </a:extLst>
          </p:cNvPr>
          <p:cNvSpPr>
            <a:spLocks noGrp="1"/>
          </p:cNvSpPr>
          <p:nvPr>
            <p:ph type="sldNum" sz="quarter" idx="5"/>
          </p:nvPr>
        </p:nvSpPr>
        <p:spPr/>
        <p:txBody>
          <a:bodyPr/>
          <a:lstStyle/>
          <a:p>
            <a:fld id="{59C1D7F4-8612-364C-AE21-34A5B49E53B3}" type="slidenum">
              <a:rPr lang="en-US" smtClean="0"/>
              <a:t>5</a:t>
            </a:fld>
            <a:endParaRPr lang="en-US" dirty="0"/>
          </a:p>
        </p:txBody>
      </p:sp>
    </p:spTree>
    <p:extLst>
      <p:ext uri="{BB962C8B-B14F-4D97-AF65-F5344CB8AC3E}">
        <p14:creationId xmlns:p14="http://schemas.microsoft.com/office/powerpoint/2010/main" val="169471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F2AE-FA13-E9ED-7A2A-DF6DA3F6A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D0859-8BF7-945E-BEA2-E40ACA05C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D6D42-95D6-0B96-84FB-E6D6BBFDED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6F258-FF1F-F6A4-B98D-87A88929D45D}"/>
              </a:ext>
            </a:extLst>
          </p:cNvPr>
          <p:cNvSpPr>
            <a:spLocks noGrp="1"/>
          </p:cNvSpPr>
          <p:nvPr>
            <p:ph type="sldNum" sz="quarter" idx="5"/>
          </p:nvPr>
        </p:nvSpPr>
        <p:spPr/>
        <p:txBody>
          <a:bodyPr/>
          <a:lstStyle/>
          <a:p>
            <a:fld id="{59C1D7F4-8612-364C-AE21-34A5B49E53B3}" type="slidenum">
              <a:rPr lang="en-US" smtClean="0"/>
              <a:t>6</a:t>
            </a:fld>
            <a:endParaRPr lang="en-US" dirty="0"/>
          </a:p>
        </p:txBody>
      </p:sp>
    </p:spTree>
    <p:extLst>
      <p:ext uri="{BB962C8B-B14F-4D97-AF65-F5344CB8AC3E}">
        <p14:creationId xmlns:p14="http://schemas.microsoft.com/office/powerpoint/2010/main" val="80192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C46FF-2B8A-5542-9503-364217171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D02A6-E7BB-7FEB-66EC-059E4EAA1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CA19C-D369-2FE9-887C-7AC126D956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CBBE6-3339-6E44-9889-DEBA7CB73DFB}"/>
              </a:ext>
            </a:extLst>
          </p:cNvPr>
          <p:cNvSpPr>
            <a:spLocks noGrp="1"/>
          </p:cNvSpPr>
          <p:nvPr>
            <p:ph type="sldNum" sz="quarter" idx="5"/>
          </p:nvPr>
        </p:nvSpPr>
        <p:spPr/>
        <p:txBody>
          <a:bodyPr/>
          <a:lstStyle/>
          <a:p>
            <a:fld id="{59C1D7F4-8612-364C-AE21-34A5B49E53B3}" type="slidenum">
              <a:rPr lang="en-US" smtClean="0"/>
              <a:t>7</a:t>
            </a:fld>
            <a:endParaRPr lang="en-US" dirty="0"/>
          </a:p>
        </p:txBody>
      </p:sp>
    </p:spTree>
    <p:extLst>
      <p:ext uri="{BB962C8B-B14F-4D97-AF65-F5344CB8AC3E}">
        <p14:creationId xmlns:p14="http://schemas.microsoft.com/office/powerpoint/2010/main" val="311952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234C-4090-592F-9CA3-185255266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07896-A404-3BE3-AC1E-BCA3C944F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97148-369E-83FB-4C4D-33D0EA6B1F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28D247-02B6-1D64-3C08-C53575482883}"/>
              </a:ext>
            </a:extLst>
          </p:cNvPr>
          <p:cNvSpPr>
            <a:spLocks noGrp="1"/>
          </p:cNvSpPr>
          <p:nvPr>
            <p:ph type="sldNum" sz="quarter" idx="5"/>
          </p:nvPr>
        </p:nvSpPr>
        <p:spPr/>
        <p:txBody>
          <a:bodyPr/>
          <a:lstStyle/>
          <a:p>
            <a:fld id="{59C1D7F4-8612-364C-AE21-34A5B49E53B3}" type="slidenum">
              <a:rPr lang="en-US" smtClean="0"/>
              <a:t>8</a:t>
            </a:fld>
            <a:endParaRPr lang="en-US" dirty="0"/>
          </a:p>
        </p:txBody>
      </p:sp>
    </p:spTree>
    <p:extLst>
      <p:ext uri="{BB962C8B-B14F-4D97-AF65-F5344CB8AC3E}">
        <p14:creationId xmlns:p14="http://schemas.microsoft.com/office/powerpoint/2010/main" val="278201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51BBF-1F83-A856-C083-0D08EBFD2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B9C9F-5AEB-8CA5-F94B-6F3F941AD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A9DF1-6349-E5CE-4FB7-63EAA731F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6EE810-9B12-952E-0BA4-4AAE99B38C49}"/>
              </a:ext>
            </a:extLst>
          </p:cNvPr>
          <p:cNvSpPr>
            <a:spLocks noGrp="1"/>
          </p:cNvSpPr>
          <p:nvPr>
            <p:ph type="sldNum" sz="quarter" idx="5"/>
          </p:nvPr>
        </p:nvSpPr>
        <p:spPr/>
        <p:txBody>
          <a:bodyPr/>
          <a:lstStyle/>
          <a:p>
            <a:fld id="{59C1D7F4-8612-364C-AE21-34A5B49E53B3}" type="slidenum">
              <a:rPr lang="en-US" smtClean="0"/>
              <a:t>9</a:t>
            </a:fld>
            <a:endParaRPr lang="en-US" dirty="0"/>
          </a:p>
        </p:txBody>
      </p:sp>
    </p:spTree>
    <p:extLst>
      <p:ext uri="{BB962C8B-B14F-4D97-AF65-F5344CB8AC3E}">
        <p14:creationId xmlns:p14="http://schemas.microsoft.com/office/powerpoint/2010/main" val="88058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dirty="0"/>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dirty="0"/>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dirty="0"/>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09" y="4621102"/>
            <a:ext cx="7138642" cy="1781530"/>
          </a:xfrm>
        </p:spPr>
        <p:txBody>
          <a:bodyPr>
            <a:normAutofit fontScale="90000"/>
          </a:bodyPr>
          <a:lstStyle/>
          <a:p>
            <a:r>
              <a:rPr lang="en-US" dirty="0"/>
              <a:t>F.A.S.T.E.R. &amp; Grad Requirements</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2025 – 2026 </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13F69-A716-EB8F-CB33-7FB7B6D4F59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46BC5EF-869B-7CDD-4C7A-74ECAAFF596F}"/>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Community Service Hours</a:t>
            </a:r>
          </a:p>
          <a:p>
            <a:r>
              <a:rPr lang="en-US" sz="3200" b="0" dirty="0">
                <a:solidFill>
                  <a:prstClr val="white"/>
                </a:solidFill>
                <a:latin typeface="+mn-lt"/>
              </a:rPr>
              <a:t>PR </a:t>
            </a:r>
            <a:r>
              <a:rPr lang="en-US" sz="3200" dirty="0">
                <a:solidFill>
                  <a:prstClr val="white"/>
                </a:solidFill>
                <a:latin typeface="+mn-lt"/>
              </a:rPr>
              <a:t>6033545</a:t>
            </a:r>
            <a:endParaRPr lang="en-US" sz="3200" dirty="0">
              <a:latin typeface="+mn-lt"/>
            </a:endParaRPr>
          </a:p>
          <a:p>
            <a:endParaRPr lang="en-US" sz="3200" dirty="0"/>
          </a:p>
        </p:txBody>
      </p:sp>
      <p:sp>
        <p:nvSpPr>
          <p:cNvPr id="8" name="TextBox 7">
            <a:extLst>
              <a:ext uri="{FF2B5EF4-FFF2-40B4-BE49-F238E27FC236}">
                <a16:creationId xmlns:a16="http://schemas.microsoft.com/office/drawing/2014/main" id="{6C193C4F-F0BB-6518-168A-1662D3661175}"/>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REQUIREMENTS &gt; ENDORSEMENTS</a:t>
            </a:r>
          </a:p>
        </p:txBody>
      </p:sp>
      <p:sp>
        <p:nvSpPr>
          <p:cNvPr id="2" name="TextBox 1">
            <a:extLst>
              <a:ext uri="{FF2B5EF4-FFF2-40B4-BE49-F238E27FC236}">
                <a16:creationId xmlns:a16="http://schemas.microsoft.com/office/drawing/2014/main" id="{A4CC97AC-34BD-38AF-713C-A9228603637F}"/>
              </a:ext>
            </a:extLst>
          </p:cNvPr>
          <p:cNvSpPr txBox="1"/>
          <p:nvPr/>
        </p:nvSpPr>
        <p:spPr>
          <a:xfrm>
            <a:off x="3390711" y="345989"/>
            <a:ext cx="6902467" cy="523220"/>
          </a:xfrm>
          <a:prstGeom prst="rect">
            <a:avLst/>
          </a:prstGeom>
          <a:noFill/>
        </p:spPr>
        <p:txBody>
          <a:bodyPr wrap="square" rtlCol="0">
            <a:spAutoFit/>
          </a:bodyPr>
          <a:lstStyle/>
          <a:p>
            <a:r>
              <a:rPr lang="en-US" sz="2800" b="1" dirty="0"/>
              <a:t>Art-Related Flag </a:t>
            </a:r>
          </a:p>
        </p:txBody>
      </p:sp>
      <p:sp>
        <p:nvSpPr>
          <p:cNvPr id="7" name="TextBox 6">
            <a:extLst>
              <a:ext uri="{FF2B5EF4-FFF2-40B4-BE49-F238E27FC236}">
                <a16:creationId xmlns:a16="http://schemas.microsoft.com/office/drawing/2014/main" id="{5FEA83BF-BA5D-CEFB-E5C9-C4148AEC9AB7}"/>
              </a:ext>
            </a:extLst>
          </p:cNvPr>
          <p:cNvSpPr txBox="1"/>
          <p:nvPr/>
        </p:nvSpPr>
        <p:spPr>
          <a:xfrm>
            <a:off x="3390711" y="869209"/>
            <a:ext cx="8128353" cy="923330"/>
          </a:xfrm>
          <a:prstGeom prst="rect">
            <a:avLst/>
          </a:prstGeom>
          <a:noFill/>
        </p:spPr>
        <p:txBody>
          <a:bodyPr wrap="square" rtlCol="0">
            <a:spAutoFit/>
          </a:bodyPr>
          <a:lstStyle/>
          <a:p>
            <a:r>
              <a:rPr lang="en-US" dirty="0"/>
              <a:t>This was added for tracking purposes for the Seal of Fine Arts Endorsement. Once the student has completed the hours, they can check the freeform endorsement requirement.</a:t>
            </a:r>
          </a:p>
        </p:txBody>
      </p:sp>
      <p:pic>
        <p:nvPicPr>
          <p:cNvPr id="9" name="Picture 8">
            <a:extLst>
              <a:ext uri="{FF2B5EF4-FFF2-40B4-BE49-F238E27FC236}">
                <a16:creationId xmlns:a16="http://schemas.microsoft.com/office/drawing/2014/main" id="{40E5D0FA-BC7F-42E9-F139-6F8816DC19C1}"/>
              </a:ext>
            </a:extLst>
          </p:cNvPr>
          <p:cNvPicPr>
            <a:picLocks noChangeAspect="1"/>
          </p:cNvPicPr>
          <p:nvPr/>
        </p:nvPicPr>
        <p:blipFill>
          <a:blip r:embed="rId3"/>
          <a:stretch>
            <a:fillRect/>
          </a:stretch>
        </p:blipFill>
        <p:spPr>
          <a:xfrm>
            <a:off x="3390711" y="5230929"/>
            <a:ext cx="7464562" cy="1364569"/>
          </a:xfrm>
          <a:prstGeom prst="rect">
            <a:avLst/>
          </a:prstGeom>
          <a:ln w="19050">
            <a:solidFill>
              <a:schemeClr val="tx1"/>
            </a:solidFill>
          </a:ln>
        </p:spPr>
      </p:pic>
      <p:pic>
        <p:nvPicPr>
          <p:cNvPr id="11" name="Picture 10">
            <a:extLst>
              <a:ext uri="{FF2B5EF4-FFF2-40B4-BE49-F238E27FC236}">
                <a16:creationId xmlns:a16="http://schemas.microsoft.com/office/drawing/2014/main" id="{C931ABB4-C1EF-DC92-B89E-468C6127C4F0}"/>
              </a:ext>
            </a:extLst>
          </p:cNvPr>
          <p:cNvPicPr>
            <a:picLocks noChangeAspect="1"/>
          </p:cNvPicPr>
          <p:nvPr/>
        </p:nvPicPr>
        <p:blipFill>
          <a:blip r:embed="rId4"/>
          <a:stretch>
            <a:fillRect/>
          </a:stretch>
        </p:blipFill>
        <p:spPr>
          <a:xfrm>
            <a:off x="3390711" y="1785429"/>
            <a:ext cx="7042742" cy="3287142"/>
          </a:xfrm>
          <a:prstGeom prst="rect">
            <a:avLst/>
          </a:prstGeom>
          <a:ln w="19050">
            <a:solidFill>
              <a:schemeClr val="tx1"/>
            </a:solidFill>
          </a:ln>
        </p:spPr>
      </p:pic>
    </p:spTree>
    <p:extLst>
      <p:ext uri="{BB962C8B-B14F-4D97-AF65-F5344CB8AC3E}">
        <p14:creationId xmlns:p14="http://schemas.microsoft.com/office/powerpoint/2010/main" val="129496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8838D-8340-2ADB-09EA-8C2BDE65168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B6109DA-4F46-C33C-8F10-230E68C7F79D}"/>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solidFill>
                  <a:prstClr val="white"/>
                </a:solidFill>
              </a:rPr>
              <a:t>FASTER – Exclude Industry Cert </a:t>
            </a:r>
          </a:p>
          <a:p>
            <a:r>
              <a:rPr lang="en-US" sz="3200" dirty="0">
                <a:solidFill>
                  <a:prstClr val="white"/>
                </a:solidFill>
              </a:rPr>
              <a:t>PR 6352307</a:t>
            </a:r>
            <a:endParaRPr lang="en-US" sz="3200" dirty="0"/>
          </a:p>
        </p:txBody>
      </p:sp>
      <p:sp>
        <p:nvSpPr>
          <p:cNvPr id="8" name="TextBox 7">
            <a:extLst>
              <a:ext uri="{FF2B5EF4-FFF2-40B4-BE49-F238E27FC236}">
                <a16:creationId xmlns:a16="http://schemas.microsoft.com/office/drawing/2014/main" id="{E77A0067-6272-17A5-9553-E2A588015346}"/>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CAREE/TECH ED &gt; INDUSTRY CERTS</a:t>
            </a:r>
          </a:p>
        </p:txBody>
      </p:sp>
      <p:sp>
        <p:nvSpPr>
          <p:cNvPr id="2" name="TextBox 1">
            <a:extLst>
              <a:ext uri="{FF2B5EF4-FFF2-40B4-BE49-F238E27FC236}">
                <a16:creationId xmlns:a16="http://schemas.microsoft.com/office/drawing/2014/main" id="{751D8232-F636-D7E2-104F-340D911CFB24}"/>
              </a:ext>
            </a:extLst>
          </p:cNvPr>
          <p:cNvSpPr txBox="1"/>
          <p:nvPr/>
        </p:nvSpPr>
        <p:spPr>
          <a:xfrm>
            <a:off x="3390711" y="262502"/>
            <a:ext cx="6902467" cy="523220"/>
          </a:xfrm>
          <a:prstGeom prst="rect">
            <a:avLst/>
          </a:prstGeom>
          <a:noFill/>
        </p:spPr>
        <p:txBody>
          <a:bodyPr wrap="square" rtlCol="0">
            <a:spAutoFit/>
          </a:bodyPr>
          <a:lstStyle/>
          <a:p>
            <a:r>
              <a:rPr lang="en-US" sz="2800" b="1" dirty="0"/>
              <a:t>Industry Certifications</a:t>
            </a:r>
          </a:p>
        </p:txBody>
      </p:sp>
      <p:sp>
        <p:nvSpPr>
          <p:cNvPr id="10" name="TextBox 9">
            <a:extLst>
              <a:ext uri="{FF2B5EF4-FFF2-40B4-BE49-F238E27FC236}">
                <a16:creationId xmlns:a16="http://schemas.microsoft.com/office/drawing/2014/main" id="{4AE65846-2E9E-E434-6757-FDD9D63C0225}"/>
              </a:ext>
            </a:extLst>
          </p:cNvPr>
          <p:cNvSpPr txBox="1"/>
          <p:nvPr/>
        </p:nvSpPr>
        <p:spPr>
          <a:xfrm>
            <a:off x="3390711" y="785722"/>
            <a:ext cx="8128354" cy="923330"/>
          </a:xfrm>
          <a:prstGeom prst="rect">
            <a:avLst/>
          </a:prstGeom>
          <a:noFill/>
        </p:spPr>
        <p:txBody>
          <a:bodyPr wrap="square">
            <a:spAutoFit/>
          </a:bodyPr>
          <a:lstStyle/>
          <a:p>
            <a:r>
              <a:rPr lang="en-US" dirty="0"/>
              <a:t>A Print on Transcripts flag has been added to the industry certification. It will default as checked to print. Districts can uncheck to exclude a certification from printing on the transcript as needed.</a:t>
            </a:r>
          </a:p>
        </p:txBody>
      </p:sp>
      <p:pic>
        <p:nvPicPr>
          <p:cNvPr id="13" name="Picture 12">
            <a:extLst>
              <a:ext uri="{FF2B5EF4-FFF2-40B4-BE49-F238E27FC236}">
                <a16:creationId xmlns:a16="http://schemas.microsoft.com/office/drawing/2014/main" id="{5A6C68D0-5550-CB0B-06EA-B43CA29CEA13}"/>
              </a:ext>
            </a:extLst>
          </p:cNvPr>
          <p:cNvPicPr>
            <a:picLocks noChangeAspect="1"/>
          </p:cNvPicPr>
          <p:nvPr/>
        </p:nvPicPr>
        <p:blipFill>
          <a:blip r:embed="rId3"/>
          <a:stretch>
            <a:fillRect/>
          </a:stretch>
        </p:blipFill>
        <p:spPr>
          <a:xfrm>
            <a:off x="3534188" y="1809245"/>
            <a:ext cx="7306009" cy="3544334"/>
          </a:xfrm>
          <a:prstGeom prst="rect">
            <a:avLst/>
          </a:prstGeom>
          <a:ln>
            <a:solidFill>
              <a:schemeClr val="tx1"/>
            </a:solidFill>
          </a:ln>
        </p:spPr>
      </p:pic>
    </p:spTree>
    <p:extLst>
      <p:ext uri="{BB962C8B-B14F-4D97-AF65-F5344CB8AC3E}">
        <p14:creationId xmlns:p14="http://schemas.microsoft.com/office/powerpoint/2010/main" val="322010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A689D-E095-08B1-FA85-925B4C27287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7971BC0-3303-8204-017F-2363C6C49D1E}"/>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solidFill>
                  <a:prstClr val="white"/>
                </a:solidFill>
              </a:rPr>
              <a:t>FASTER – Exclude Industry Cert </a:t>
            </a:r>
          </a:p>
          <a:p>
            <a:r>
              <a:rPr lang="en-US" sz="3200" dirty="0">
                <a:solidFill>
                  <a:prstClr val="white"/>
                </a:solidFill>
              </a:rPr>
              <a:t>PR 6352307</a:t>
            </a:r>
            <a:endParaRPr lang="en-US" sz="3200" dirty="0"/>
          </a:p>
        </p:txBody>
      </p:sp>
      <p:sp>
        <p:nvSpPr>
          <p:cNvPr id="8" name="TextBox 7">
            <a:extLst>
              <a:ext uri="{FF2B5EF4-FFF2-40B4-BE49-F238E27FC236}">
                <a16:creationId xmlns:a16="http://schemas.microsoft.com/office/drawing/2014/main" id="{41E89158-C700-DCB6-7D1B-82B41E5C90A2}"/>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CAREE/TECH ED &gt; INDUSTRY CERTS</a:t>
            </a:r>
          </a:p>
        </p:txBody>
      </p:sp>
      <p:sp>
        <p:nvSpPr>
          <p:cNvPr id="2" name="TextBox 1">
            <a:extLst>
              <a:ext uri="{FF2B5EF4-FFF2-40B4-BE49-F238E27FC236}">
                <a16:creationId xmlns:a16="http://schemas.microsoft.com/office/drawing/2014/main" id="{236F11B1-21DB-C825-8979-E8988B7FFF75}"/>
              </a:ext>
            </a:extLst>
          </p:cNvPr>
          <p:cNvSpPr txBox="1"/>
          <p:nvPr/>
        </p:nvSpPr>
        <p:spPr>
          <a:xfrm>
            <a:off x="3390711" y="262502"/>
            <a:ext cx="6902467" cy="523220"/>
          </a:xfrm>
          <a:prstGeom prst="rect">
            <a:avLst/>
          </a:prstGeom>
          <a:noFill/>
        </p:spPr>
        <p:txBody>
          <a:bodyPr wrap="square" rtlCol="0">
            <a:spAutoFit/>
          </a:bodyPr>
          <a:lstStyle/>
          <a:p>
            <a:r>
              <a:rPr lang="en-US" sz="2800" b="1" dirty="0"/>
              <a:t>Industry Certifications</a:t>
            </a:r>
          </a:p>
        </p:txBody>
      </p:sp>
      <p:sp>
        <p:nvSpPr>
          <p:cNvPr id="10" name="TextBox 9">
            <a:extLst>
              <a:ext uri="{FF2B5EF4-FFF2-40B4-BE49-F238E27FC236}">
                <a16:creationId xmlns:a16="http://schemas.microsoft.com/office/drawing/2014/main" id="{CCA2C8DB-FC39-48DE-80FA-37EF75D9EE6F}"/>
              </a:ext>
            </a:extLst>
          </p:cNvPr>
          <p:cNvSpPr txBox="1"/>
          <p:nvPr/>
        </p:nvSpPr>
        <p:spPr>
          <a:xfrm>
            <a:off x="3390711" y="785722"/>
            <a:ext cx="8128354" cy="646331"/>
          </a:xfrm>
          <a:prstGeom prst="rect">
            <a:avLst/>
          </a:prstGeom>
          <a:noFill/>
        </p:spPr>
        <p:txBody>
          <a:bodyPr wrap="square">
            <a:spAutoFit/>
          </a:bodyPr>
          <a:lstStyle/>
          <a:p>
            <a:r>
              <a:rPr lang="en-US" dirty="0"/>
              <a:t>The industry certification browse has a </a:t>
            </a:r>
            <a:r>
              <a:rPr lang="en-US" dirty="0" err="1"/>
              <a:t>Prt</a:t>
            </a:r>
            <a:r>
              <a:rPr lang="en-US" dirty="0"/>
              <a:t> column to identify if the industry cert is flagged to print on the transcript.</a:t>
            </a:r>
          </a:p>
        </p:txBody>
      </p:sp>
      <p:pic>
        <p:nvPicPr>
          <p:cNvPr id="4" name="Picture 3">
            <a:extLst>
              <a:ext uri="{FF2B5EF4-FFF2-40B4-BE49-F238E27FC236}">
                <a16:creationId xmlns:a16="http://schemas.microsoft.com/office/drawing/2014/main" id="{9CDBB7BC-0BFA-98F0-4117-616E02B87635}"/>
              </a:ext>
            </a:extLst>
          </p:cNvPr>
          <p:cNvPicPr>
            <a:picLocks noChangeAspect="1"/>
          </p:cNvPicPr>
          <p:nvPr/>
        </p:nvPicPr>
        <p:blipFill>
          <a:blip r:embed="rId3"/>
          <a:stretch>
            <a:fillRect/>
          </a:stretch>
        </p:blipFill>
        <p:spPr>
          <a:xfrm>
            <a:off x="3390711" y="1850973"/>
            <a:ext cx="8291201" cy="3816714"/>
          </a:xfrm>
          <a:prstGeom prst="rect">
            <a:avLst/>
          </a:prstGeom>
          <a:ln>
            <a:solidFill>
              <a:schemeClr val="tx1"/>
            </a:solidFill>
          </a:ln>
        </p:spPr>
      </p:pic>
    </p:spTree>
    <p:extLst>
      <p:ext uri="{BB962C8B-B14F-4D97-AF65-F5344CB8AC3E}">
        <p14:creationId xmlns:p14="http://schemas.microsoft.com/office/powerpoint/2010/main" val="266257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6F9ED-56E0-E5DB-08F9-6F4841EAC43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2F92317-E4BB-396C-324A-6AC2F4D4131D}"/>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solidFill>
                  <a:prstClr val="white"/>
                </a:solidFill>
              </a:rPr>
              <a:t>FASTER – Includes FLEID</a:t>
            </a:r>
          </a:p>
          <a:p>
            <a:r>
              <a:rPr lang="en-US" sz="3200" b="0" dirty="0">
                <a:solidFill>
                  <a:prstClr val="white"/>
                </a:solidFill>
                <a:latin typeface="+mn-lt"/>
              </a:rPr>
              <a:t>PR 6362453</a:t>
            </a:r>
            <a:endParaRPr lang="en-US" sz="3200" b="0" dirty="0">
              <a:latin typeface="+mn-lt"/>
            </a:endParaRPr>
          </a:p>
        </p:txBody>
      </p:sp>
      <p:sp>
        <p:nvSpPr>
          <p:cNvPr id="8" name="TextBox 7">
            <a:extLst>
              <a:ext uri="{FF2B5EF4-FFF2-40B4-BE49-F238E27FC236}">
                <a16:creationId xmlns:a16="http://schemas.microsoft.com/office/drawing/2014/main" id="{D191C4D1-7D05-1F79-4499-FC196A305A57}"/>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CAREE/TECH ED &gt; INDUSTRY CERTS</a:t>
            </a:r>
          </a:p>
        </p:txBody>
      </p:sp>
      <p:sp>
        <p:nvSpPr>
          <p:cNvPr id="2" name="TextBox 1">
            <a:extLst>
              <a:ext uri="{FF2B5EF4-FFF2-40B4-BE49-F238E27FC236}">
                <a16:creationId xmlns:a16="http://schemas.microsoft.com/office/drawing/2014/main" id="{0FD25C73-DC30-2A0F-BF0C-C18DE63A04F9}"/>
              </a:ext>
            </a:extLst>
          </p:cNvPr>
          <p:cNvSpPr txBox="1"/>
          <p:nvPr/>
        </p:nvSpPr>
        <p:spPr>
          <a:xfrm>
            <a:off x="3390711" y="262503"/>
            <a:ext cx="7867097" cy="523220"/>
          </a:xfrm>
          <a:prstGeom prst="rect">
            <a:avLst/>
          </a:prstGeom>
          <a:noFill/>
        </p:spPr>
        <p:txBody>
          <a:bodyPr wrap="square" rtlCol="0">
            <a:spAutoFit/>
          </a:bodyPr>
          <a:lstStyle/>
          <a:p>
            <a:r>
              <a:rPr lang="en-US" sz="2800" b="1" dirty="0"/>
              <a:t>FASTER Inter-district and Secondary Transcripts</a:t>
            </a:r>
          </a:p>
        </p:txBody>
      </p:sp>
      <p:sp>
        <p:nvSpPr>
          <p:cNvPr id="10" name="TextBox 9">
            <a:extLst>
              <a:ext uri="{FF2B5EF4-FFF2-40B4-BE49-F238E27FC236}">
                <a16:creationId xmlns:a16="http://schemas.microsoft.com/office/drawing/2014/main" id="{07776AF0-68FD-D9EC-EC57-81A8B4F56950}"/>
              </a:ext>
            </a:extLst>
          </p:cNvPr>
          <p:cNvSpPr txBox="1"/>
          <p:nvPr/>
        </p:nvSpPr>
        <p:spPr>
          <a:xfrm>
            <a:off x="3390711" y="785722"/>
            <a:ext cx="8128354" cy="923330"/>
          </a:xfrm>
          <a:prstGeom prst="rect">
            <a:avLst/>
          </a:prstGeom>
          <a:noFill/>
        </p:spPr>
        <p:txBody>
          <a:bodyPr wrap="square">
            <a:spAutoFit/>
          </a:bodyPr>
          <a:lstStyle/>
          <a:p>
            <a:r>
              <a:rPr lang="en-US" dirty="0"/>
              <a:t>The transcripts include the FLEID and now print on both the inter-district and secondary transcripts.</a:t>
            </a:r>
          </a:p>
          <a:p>
            <a:r>
              <a:rPr lang="en-US" dirty="0"/>
              <a:t>Student Profile has FLEID:</a:t>
            </a:r>
          </a:p>
        </p:txBody>
      </p:sp>
      <p:pic>
        <p:nvPicPr>
          <p:cNvPr id="5" name="Picture 4">
            <a:extLst>
              <a:ext uri="{FF2B5EF4-FFF2-40B4-BE49-F238E27FC236}">
                <a16:creationId xmlns:a16="http://schemas.microsoft.com/office/drawing/2014/main" id="{4B00899E-9CBB-E452-C283-759A7ACD75C1}"/>
              </a:ext>
            </a:extLst>
          </p:cNvPr>
          <p:cNvPicPr>
            <a:picLocks noChangeAspect="1"/>
          </p:cNvPicPr>
          <p:nvPr/>
        </p:nvPicPr>
        <p:blipFill>
          <a:blip r:embed="rId3"/>
          <a:stretch>
            <a:fillRect/>
          </a:stretch>
        </p:blipFill>
        <p:spPr>
          <a:xfrm>
            <a:off x="3390711" y="1709052"/>
            <a:ext cx="6762692" cy="4918914"/>
          </a:xfrm>
          <a:prstGeom prst="rect">
            <a:avLst/>
          </a:prstGeom>
          <a:ln>
            <a:solidFill>
              <a:schemeClr val="tx1"/>
            </a:solidFill>
          </a:ln>
        </p:spPr>
      </p:pic>
    </p:spTree>
    <p:extLst>
      <p:ext uri="{BB962C8B-B14F-4D97-AF65-F5344CB8AC3E}">
        <p14:creationId xmlns:p14="http://schemas.microsoft.com/office/powerpoint/2010/main" val="90141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30B3-D960-F6F0-1449-3489C227F93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7A09097-D383-C5E3-5F7B-C7205370BE94}"/>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solidFill>
                  <a:prstClr val="white"/>
                </a:solidFill>
              </a:rPr>
              <a:t>FASTER – Includes FLEID</a:t>
            </a:r>
          </a:p>
          <a:p>
            <a:r>
              <a:rPr lang="en-US" sz="3200" b="0" dirty="0">
                <a:solidFill>
                  <a:prstClr val="white"/>
                </a:solidFill>
                <a:latin typeface="+mn-lt"/>
              </a:rPr>
              <a:t>PR 6362453</a:t>
            </a:r>
            <a:endParaRPr lang="en-US" sz="3200" b="0" dirty="0">
              <a:latin typeface="+mn-lt"/>
            </a:endParaRPr>
          </a:p>
        </p:txBody>
      </p:sp>
      <p:sp>
        <p:nvSpPr>
          <p:cNvPr id="8" name="TextBox 7">
            <a:extLst>
              <a:ext uri="{FF2B5EF4-FFF2-40B4-BE49-F238E27FC236}">
                <a16:creationId xmlns:a16="http://schemas.microsoft.com/office/drawing/2014/main" id="{5679B070-A9A2-738E-FD42-55D087EAD70E}"/>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CAREE/TECH ED &gt; INDUSTRY CERTS</a:t>
            </a:r>
          </a:p>
        </p:txBody>
      </p:sp>
      <p:sp>
        <p:nvSpPr>
          <p:cNvPr id="2" name="TextBox 1">
            <a:extLst>
              <a:ext uri="{FF2B5EF4-FFF2-40B4-BE49-F238E27FC236}">
                <a16:creationId xmlns:a16="http://schemas.microsoft.com/office/drawing/2014/main" id="{E89977A9-419B-CB73-8937-64B329A0336C}"/>
              </a:ext>
            </a:extLst>
          </p:cNvPr>
          <p:cNvSpPr txBox="1"/>
          <p:nvPr/>
        </p:nvSpPr>
        <p:spPr>
          <a:xfrm>
            <a:off x="3390711" y="262503"/>
            <a:ext cx="7867097" cy="523220"/>
          </a:xfrm>
          <a:prstGeom prst="rect">
            <a:avLst/>
          </a:prstGeom>
          <a:noFill/>
        </p:spPr>
        <p:txBody>
          <a:bodyPr wrap="square" rtlCol="0">
            <a:spAutoFit/>
          </a:bodyPr>
          <a:lstStyle/>
          <a:p>
            <a:r>
              <a:rPr lang="en-US" sz="2800" b="1" dirty="0"/>
              <a:t>FASTER Inter-district and Secondary Transcripts</a:t>
            </a:r>
          </a:p>
        </p:txBody>
      </p:sp>
      <p:sp>
        <p:nvSpPr>
          <p:cNvPr id="10" name="TextBox 9">
            <a:extLst>
              <a:ext uri="{FF2B5EF4-FFF2-40B4-BE49-F238E27FC236}">
                <a16:creationId xmlns:a16="http://schemas.microsoft.com/office/drawing/2014/main" id="{4E749BC7-3F50-A149-C0AC-071AF1C26515}"/>
              </a:ext>
            </a:extLst>
          </p:cNvPr>
          <p:cNvSpPr txBox="1"/>
          <p:nvPr/>
        </p:nvSpPr>
        <p:spPr>
          <a:xfrm>
            <a:off x="3544783" y="785722"/>
            <a:ext cx="8128354" cy="923330"/>
          </a:xfrm>
          <a:prstGeom prst="rect">
            <a:avLst/>
          </a:prstGeom>
          <a:noFill/>
        </p:spPr>
        <p:txBody>
          <a:bodyPr wrap="square">
            <a:spAutoFit/>
          </a:bodyPr>
          <a:lstStyle/>
          <a:p>
            <a:r>
              <a:rPr lang="en-US" dirty="0"/>
              <a:t>The transcripts include the FLEID and now print on both the inter-district and secondary transcripts.</a:t>
            </a:r>
          </a:p>
          <a:p>
            <a:r>
              <a:rPr lang="en-US" dirty="0"/>
              <a:t>FLEID is included in header record. </a:t>
            </a:r>
            <a:r>
              <a:rPr lang="en-US" b="1" dirty="0"/>
              <a:t>Note: </a:t>
            </a:r>
            <a:r>
              <a:rPr lang="en-US" dirty="0"/>
              <a:t>FASTER does not validate the FLEID.</a:t>
            </a:r>
          </a:p>
        </p:txBody>
      </p:sp>
      <p:pic>
        <p:nvPicPr>
          <p:cNvPr id="4" name="Picture 3">
            <a:extLst>
              <a:ext uri="{FF2B5EF4-FFF2-40B4-BE49-F238E27FC236}">
                <a16:creationId xmlns:a16="http://schemas.microsoft.com/office/drawing/2014/main" id="{684C6A03-CE4A-F447-2DD1-769A9EAE0007}"/>
              </a:ext>
            </a:extLst>
          </p:cNvPr>
          <p:cNvPicPr>
            <a:picLocks noChangeAspect="1"/>
          </p:cNvPicPr>
          <p:nvPr/>
        </p:nvPicPr>
        <p:blipFill>
          <a:blip r:embed="rId3"/>
          <a:stretch>
            <a:fillRect/>
          </a:stretch>
        </p:blipFill>
        <p:spPr>
          <a:xfrm>
            <a:off x="3574472" y="4401700"/>
            <a:ext cx="8306791" cy="1174300"/>
          </a:xfrm>
          <a:prstGeom prst="rect">
            <a:avLst/>
          </a:prstGeom>
          <a:ln>
            <a:solidFill>
              <a:schemeClr val="tx1"/>
            </a:solidFill>
          </a:ln>
        </p:spPr>
      </p:pic>
      <p:sp>
        <p:nvSpPr>
          <p:cNvPr id="7" name="TextBox 6">
            <a:extLst>
              <a:ext uri="{FF2B5EF4-FFF2-40B4-BE49-F238E27FC236}">
                <a16:creationId xmlns:a16="http://schemas.microsoft.com/office/drawing/2014/main" id="{ACEF2432-8625-DA86-5C90-68DDA6BAC831}"/>
              </a:ext>
            </a:extLst>
          </p:cNvPr>
          <p:cNvSpPr txBox="1"/>
          <p:nvPr/>
        </p:nvSpPr>
        <p:spPr>
          <a:xfrm>
            <a:off x="3574472" y="3781458"/>
            <a:ext cx="3431969" cy="369332"/>
          </a:xfrm>
          <a:prstGeom prst="rect">
            <a:avLst/>
          </a:prstGeom>
          <a:noFill/>
        </p:spPr>
        <p:txBody>
          <a:bodyPr wrap="square" rtlCol="0">
            <a:spAutoFit/>
          </a:bodyPr>
          <a:lstStyle/>
          <a:p>
            <a:r>
              <a:rPr lang="en-US" dirty="0"/>
              <a:t>Secondary Transcript:</a:t>
            </a:r>
          </a:p>
        </p:txBody>
      </p:sp>
      <p:sp>
        <p:nvSpPr>
          <p:cNvPr id="9" name="TextBox 8">
            <a:extLst>
              <a:ext uri="{FF2B5EF4-FFF2-40B4-BE49-F238E27FC236}">
                <a16:creationId xmlns:a16="http://schemas.microsoft.com/office/drawing/2014/main" id="{FFD0459E-29F0-3D8F-20BE-AE3DECF59353}"/>
              </a:ext>
            </a:extLst>
          </p:cNvPr>
          <p:cNvSpPr txBox="1"/>
          <p:nvPr/>
        </p:nvSpPr>
        <p:spPr>
          <a:xfrm>
            <a:off x="3544783" y="1864426"/>
            <a:ext cx="3758234" cy="369332"/>
          </a:xfrm>
          <a:prstGeom prst="rect">
            <a:avLst/>
          </a:prstGeom>
          <a:noFill/>
        </p:spPr>
        <p:txBody>
          <a:bodyPr wrap="square" rtlCol="0">
            <a:spAutoFit/>
          </a:bodyPr>
          <a:lstStyle/>
          <a:p>
            <a:r>
              <a:rPr lang="en-US" dirty="0"/>
              <a:t>Inter-district Transcript:</a:t>
            </a:r>
          </a:p>
        </p:txBody>
      </p:sp>
      <p:pic>
        <p:nvPicPr>
          <p:cNvPr id="12" name="Picture 11">
            <a:extLst>
              <a:ext uri="{FF2B5EF4-FFF2-40B4-BE49-F238E27FC236}">
                <a16:creationId xmlns:a16="http://schemas.microsoft.com/office/drawing/2014/main" id="{15FA6623-99C1-EEFD-25C0-CAEF26359AEF}"/>
              </a:ext>
            </a:extLst>
          </p:cNvPr>
          <p:cNvPicPr>
            <a:picLocks noChangeAspect="1"/>
          </p:cNvPicPr>
          <p:nvPr/>
        </p:nvPicPr>
        <p:blipFill>
          <a:blip r:embed="rId4"/>
          <a:stretch>
            <a:fillRect/>
          </a:stretch>
        </p:blipFill>
        <p:spPr>
          <a:xfrm>
            <a:off x="3544783" y="2415424"/>
            <a:ext cx="8306791" cy="1122103"/>
          </a:xfrm>
          <a:prstGeom prst="rect">
            <a:avLst/>
          </a:prstGeom>
          <a:ln>
            <a:solidFill>
              <a:schemeClr val="tx1"/>
            </a:solidFill>
          </a:ln>
        </p:spPr>
      </p:pic>
    </p:spTree>
    <p:extLst>
      <p:ext uri="{BB962C8B-B14F-4D97-AF65-F5344CB8AC3E}">
        <p14:creationId xmlns:p14="http://schemas.microsoft.com/office/powerpoint/2010/main" val="132962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9FAF-C127-B670-0850-523599741B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928C08E-8675-B796-A303-6CCB2C48E18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3722E4FA-E314-95AE-0204-A9CD232BF1BC}"/>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GRADES &gt; CLASS HISTORY</a:t>
            </a:r>
          </a:p>
        </p:txBody>
      </p:sp>
      <p:sp>
        <p:nvSpPr>
          <p:cNvPr id="2" name="TextBox 1">
            <a:extLst>
              <a:ext uri="{FF2B5EF4-FFF2-40B4-BE49-F238E27FC236}">
                <a16:creationId xmlns:a16="http://schemas.microsoft.com/office/drawing/2014/main" id="{11FA3B27-D747-D307-51BC-DDD74C5DAA33}"/>
              </a:ext>
            </a:extLst>
          </p:cNvPr>
          <p:cNvSpPr txBox="1"/>
          <p:nvPr/>
        </p:nvSpPr>
        <p:spPr>
          <a:xfrm>
            <a:off x="3701143" y="1382485"/>
            <a:ext cx="7837714" cy="646331"/>
          </a:xfrm>
          <a:prstGeom prst="rect">
            <a:avLst/>
          </a:prstGeom>
          <a:noFill/>
        </p:spPr>
        <p:txBody>
          <a:bodyPr wrap="square" rtlCol="0">
            <a:spAutoFit/>
          </a:bodyPr>
          <a:lstStyle/>
          <a:p>
            <a:r>
              <a:rPr lang="en-US" dirty="0"/>
              <a:t>When a course is not applying to graduation requirements plan:</a:t>
            </a:r>
          </a:p>
          <a:p>
            <a:pPr marL="342900" indent="-342900">
              <a:buAutoNum type="arabicPeriod"/>
            </a:pPr>
            <a:r>
              <a:rPr lang="en-US" dirty="0"/>
              <a:t>Verify the student’s graduation plan</a:t>
            </a:r>
          </a:p>
        </p:txBody>
      </p:sp>
      <p:pic>
        <p:nvPicPr>
          <p:cNvPr id="10" name="Picture 9">
            <a:extLst>
              <a:ext uri="{FF2B5EF4-FFF2-40B4-BE49-F238E27FC236}">
                <a16:creationId xmlns:a16="http://schemas.microsoft.com/office/drawing/2014/main" id="{7653DF0D-C990-FD64-2538-FACC4D62DBD5}"/>
              </a:ext>
            </a:extLst>
          </p:cNvPr>
          <p:cNvPicPr>
            <a:picLocks noChangeAspect="1"/>
          </p:cNvPicPr>
          <p:nvPr/>
        </p:nvPicPr>
        <p:blipFill>
          <a:blip r:embed="rId3"/>
          <a:stretch>
            <a:fillRect/>
          </a:stretch>
        </p:blipFill>
        <p:spPr>
          <a:xfrm>
            <a:off x="3701143" y="2079927"/>
            <a:ext cx="7677329" cy="3766092"/>
          </a:xfrm>
          <a:prstGeom prst="rect">
            <a:avLst/>
          </a:prstGeom>
          <a:ln>
            <a:solidFill>
              <a:schemeClr val="tx1"/>
            </a:solidFill>
          </a:ln>
        </p:spPr>
      </p:pic>
    </p:spTree>
    <p:extLst>
      <p:ext uri="{BB962C8B-B14F-4D97-AF65-F5344CB8AC3E}">
        <p14:creationId xmlns:p14="http://schemas.microsoft.com/office/powerpoint/2010/main" val="373011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705B-67A5-0871-64F3-4B44C433273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4E2E5A9-EB80-48A3-C1ED-BE179BC7B869}"/>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E04B8884-884A-4BA2-0A83-01427BF62348}"/>
              </a:ext>
            </a:extLst>
          </p:cNvPr>
          <p:cNvSpPr txBox="1"/>
          <p:nvPr/>
        </p:nvSpPr>
        <p:spPr>
          <a:xfrm>
            <a:off x="106326" y="5318264"/>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94DEE95F-A306-F942-16AD-29FED661AF48}"/>
              </a:ext>
            </a:extLst>
          </p:cNvPr>
          <p:cNvSpPr txBox="1"/>
          <p:nvPr/>
        </p:nvSpPr>
        <p:spPr>
          <a:xfrm>
            <a:off x="3593932" y="587828"/>
            <a:ext cx="7837714" cy="646331"/>
          </a:xfrm>
          <a:prstGeom prst="rect">
            <a:avLst/>
          </a:prstGeom>
          <a:noFill/>
        </p:spPr>
        <p:txBody>
          <a:bodyPr wrap="square" rtlCol="0">
            <a:spAutoFit/>
          </a:bodyPr>
          <a:lstStyle/>
          <a:p>
            <a:r>
              <a:rPr lang="en-US" dirty="0"/>
              <a:t>For example, this student’s Algebra requirement is not met. The student has grades that should earn credit. Make note of the entity, school year, and course.</a:t>
            </a:r>
          </a:p>
        </p:txBody>
      </p:sp>
      <p:pic>
        <p:nvPicPr>
          <p:cNvPr id="4" name="Picture 3">
            <a:extLst>
              <a:ext uri="{FF2B5EF4-FFF2-40B4-BE49-F238E27FC236}">
                <a16:creationId xmlns:a16="http://schemas.microsoft.com/office/drawing/2014/main" id="{14A3671D-5FE9-4111-DE0F-8ACBEA413A1A}"/>
              </a:ext>
            </a:extLst>
          </p:cNvPr>
          <p:cNvPicPr>
            <a:picLocks noChangeAspect="1"/>
          </p:cNvPicPr>
          <p:nvPr/>
        </p:nvPicPr>
        <p:blipFill>
          <a:blip r:embed="rId3"/>
          <a:stretch>
            <a:fillRect/>
          </a:stretch>
        </p:blipFill>
        <p:spPr>
          <a:xfrm>
            <a:off x="3724561" y="1579142"/>
            <a:ext cx="7203052" cy="3869763"/>
          </a:xfrm>
          <a:prstGeom prst="rect">
            <a:avLst/>
          </a:prstGeom>
          <a:ln>
            <a:solidFill>
              <a:schemeClr val="tx1"/>
            </a:solidFill>
          </a:ln>
        </p:spPr>
      </p:pic>
    </p:spTree>
    <p:extLst>
      <p:ext uri="{BB962C8B-B14F-4D97-AF65-F5344CB8AC3E}">
        <p14:creationId xmlns:p14="http://schemas.microsoft.com/office/powerpoint/2010/main" val="143469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43E87-B857-B3EB-C7AD-E5432A4F480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7CE521E-44D1-46B7-D5A5-69FB6CAA17AC}"/>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6A4F2431-0CD3-FD6B-55E2-5BE0DE2AE21E}"/>
              </a:ext>
            </a:extLst>
          </p:cNvPr>
          <p:cNvSpPr txBox="1"/>
          <p:nvPr/>
        </p:nvSpPr>
        <p:spPr>
          <a:xfrm>
            <a:off x="106326" y="5052118"/>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CURRENT SCHEDULING &gt; BUILD COURSE MASTER &gt; COURSE MASTER</a:t>
            </a:r>
          </a:p>
        </p:txBody>
      </p:sp>
      <p:sp>
        <p:nvSpPr>
          <p:cNvPr id="2" name="TextBox 1">
            <a:extLst>
              <a:ext uri="{FF2B5EF4-FFF2-40B4-BE49-F238E27FC236}">
                <a16:creationId xmlns:a16="http://schemas.microsoft.com/office/drawing/2014/main" id="{99AB048D-7EAD-5DEE-47BE-586EA2BAB796}"/>
              </a:ext>
            </a:extLst>
          </p:cNvPr>
          <p:cNvSpPr txBox="1"/>
          <p:nvPr/>
        </p:nvSpPr>
        <p:spPr>
          <a:xfrm>
            <a:off x="3593932" y="587828"/>
            <a:ext cx="7837714" cy="646331"/>
          </a:xfrm>
          <a:prstGeom prst="rect">
            <a:avLst/>
          </a:prstGeom>
          <a:noFill/>
        </p:spPr>
        <p:txBody>
          <a:bodyPr wrap="square" rtlCol="0">
            <a:spAutoFit/>
          </a:bodyPr>
          <a:lstStyle/>
          <a:p>
            <a:r>
              <a:rPr lang="en-US" dirty="0"/>
              <a:t>Navigate to the course: for this example, the course is set to use Grad Req Credits and the value is set to 0.00 which is why it is not showing as earned for Grad Reqs.</a:t>
            </a:r>
          </a:p>
        </p:txBody>
      </p:sp>
      <p:pic>
        <p:nvPicPr>
          <p:cNvPr id="16" name="Picture 15">
            <a:extLst>
              <a:ext uri="{FF2B5EF4-FFF2-40B4-BE49-F238E27FC236}">
                <a16:creationId xmlns:a16="http://schemas.microsoft.com/office/drawing/2014/main" id="{AC9589F0-00F0-B9B9-6C7B-D3ABC60A1AAE}"/>
              </a:ext>
            </a:extLst>
          </p:cNvPr>
          <p:cNvPicPr>
            <a:picLocks noChangeAspect="1"/>
          </p:cNvPicPr>
          <p:nvPr/>
        </p:nvPicPr>
        <p:blipFill>
          <a:blip r:embed="rId3"/>
          <a:stretch>
            <a:fillRect/>
          </a:stretch>
        </p:blipFill>
        <p:spPr>
          <a:xfrm>
            <a:off x="3739419" y="1234159"/>
            <a:ext cx="7364010" cy="3799516"/>
          </a:xfrm>
          <a:prstGeom prst="rect">
            <a:avLst/>
          </a:prstGeom>
          <a:ln>
            <a:solidFill>
              <a:schemeClr val="tx1"/>
            </a:solidFill>
          </a:ln>
        </p:spPr>
      </p:pic>
    </p:spTree>
    <p:extLst>
      <p:ext uri="{BB962C8B-B14F-4D97-AF65-F5344CB8AC3E}">
        <p14:creationId xmlns:p14="http://schemas.microsoft.com/office/powerpoint/2010/main" val="355319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4111-0999-B791-0023-C827634456A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EC1ACA2-562F-842B-43A4-F537B28FFAB4}"/>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B97BAE97-A027-2374-1092-A7F3BD18824C}"/>
              </a:ext>
            </a:extLst>
          </p:cNvPr>
          <p:cNvSpPr txBox="1"/>
          <p:nvPr/>
        </p:nvSpPr>
        <p:spPr>
          <a:xfrm>
            <a:off x="124901" y="5167721"/>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 CURRICULUM &amp; ASSESSMENTS &gt; GRADUATION REQUIREMENTS &gt; SETUP &gt; CODES &gt; DIPLOMA TYPE CODES</a:t>
            </a:r>
          </a:p>
        </p:txBody>
      </p:sp>
      <p:sp>
        <p:nvSpPr>
          <p:cNvPr id="2" name="TextBox 1">
            <a:extLst>
              <a:ext uri="{FF2B5EF4-FFF2-40B4-BE49-F238E27FC236}">
                <a16:creationId xmlns:a16="http://schemas.microsoft.com/office/drawing/2014/main" id="{E7049801-B76C-B7CE-C6BC-DA72CEA11BA1}"/>
              </a:ext>
            </a:extLst>
          </p:cNvPr>
          <p:cNvSpPr txBox="1"/>
          <p:nvPr/>
        </p:nvSpPr>
        <p:spPr>
          <a:xfrm>
            <a:off x="3593932" y="587828"/>
            <a:ext cx="7837714" cy="369332"/>
          </a:xfrm>
          <a:prstGeom prst="rect">
            <a:avLst/>
          </a:prstGeom>
          <a:noFill/>
        </p:spPr>
        <p:txBody>
          <a:bodyPr wrap="square" rtlCol="0">
            <a:spAutoFit/>
          </a:bodyPr>
          <a:lstStyle/>
          <a:p>
            <a:r>
              <a:rPr lang="en-US" dirty="0"/>
              <a:t>Verify the Diploma Type Code for that Grad Plan is set to use Grad Req Credits. </a:t>
            </a:r>
          </a:p>
        </p:txBody>
      </p:sp>
      <p:pic>
        <p:nvPicPr>
          <p:cNvPr id="7" name="Picture 6">
            <a:extLst>
              <a:ext uri="{FF2B5EF4-FFF2-40B4-BE49-F238E27FC236}">
                <a16:creationId xmlns:a16="http://schemas.microsoft.com/office/drawing/2014/main" id="{7C91015A-A410-1B44-C554-00C1B16B61A9}"/>
              </a:ext>
            </a:extLst>
          </p:cNvPr>
          <p:cNvPicPr>
            <a:picLocks noChangeAspect="1"/>
          </p:cNvPicPr>
          <p:nvPr/>
        </p:nvPicPr>
        <p:blipFill>
          <a:blip r:embed="rId3"/>
          <a:stretch>
            <a:fillRect/>
          </a:stretch>
        </p:blipFill>
        <p:spPr>
          <a:xfrm>
            <a:off x="3438658" y="1415902"/>
            <a:ext cx="7840169" cy="2772162"/>
          </a:xfrm>
          <a:prstGeom prst="rect">
            <a:avLst/>
          </a:prstGeom>
          <a:ln>
            <a:solidFill>
              <a:schemeClr val="tx1"/>
            </a:solidFill>
          </a:ln>
        </p:spPr>
      </p:pic>
    </p:spTree>
    <p:extLst>
      <p:ext uri="{BB962C8B-B14F-4D97-AF65-F5344CB8AC3E}">
        <p14:creationId xmlns:p14="http://schemas.microsoft.com/office/powerpoint/2010/main" val="308493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9AF4-CDFD-1B4B-0674-E85FCB5419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ECA9697-E155-42D4-1322-071DA6A21AE3}"/>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B99A481C-320C-D26F-F88D-DC3680A38CC0}"/>
              </a:ext>
            </a:extLst>
          </p:cNvPr>
          <p:cNvSpPr txBox="1"/>
          <p:nvPr/>
        </p:nvSpPr>
        <p:spPr>
          <a:xfrm>
            <a:off x="106326" y="5379224"/>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CURRENT SCHEDULING &gt; BUILD COURSE MASTER &gt; COURSE MASTER</a:t>
            </a:r>
          </a:p>
        </p:txBody>
      </p:sp>
      <p:sp>
        <p:nvSpPr>
          <p:cNvPr id="2" name="TextBox 1">
            <a:extLst>
              <a:ext uri="{FF2B5EF4-FFF2-40B4-BE49-F238E27FC236}">
                <a16:creationId xmlns:a16="http://schemas.microsoft.com/office/drawing/2014/main" id="{C2434C2D-278D-78F7-8C58-828B50D0F443}"/>
              </a:ext>
            </a:extLst>
          </p:cNvPr>
          <p:cNvSpPr txBox="1"/>
          <p:nvPr/>
        </p:nvSpPr>
        <p:spPr>
          <a:xfrm>
            <a:off x="3593932" y="587828"/>
            <a:ext cx="7837714" cy="923330"/>
          </a:xfrm>
          <a:prstGeom prst="rect">
            <a:avLst/>
          </a:prstGeom>
          <a:noFill/>
        </p:spPr>
        <p:txBody>
          <a:bodyPr wrap="square" rtlCol="0">
            <a:spAutoFit/>
          </a:bodyPr>
          <a:lstStyle/>
          <a:p>
            <a:r>
              <a:rPr lang="en-US" dirty="0"/>
              <a:t>The district can update the grad req credits on the course if accurate.  Upon saving, a utility runs in the print queue to update student records that are linked to that course.</a:t>
            </a:r>
          </a:p>
        </p:txBody>
      </p:sp>
      <p:pic>
        <p:nvPicPr>
          <p:cNvPr id="9" name="Picture 8">
            <a:extLst>
              <a:ext uri="{FF2B5EF4-FFF2-40B4-BE49-F238E27FC236}">
                <a16:creationId xmlns:a16="http://schemas.microsoft.com/office/drawing/2014/main" id="{78B7A642-AA16-4C55-8F83-FA2DCF0753EE}"/>
              </a:ext>
            </a:extLst>
          </p:cNvPr>
          <p:cNvPicPr>
            <a:picLocks noChangeAspect="1"/>
          </p:cNvPicPr>
          <p:nvPr/>
        </p:nvPicPr>
        <p:blipFill>
          <a:blip r:embed="rId3"/>
          <a:stretch>
            <a:fillRect/>
          </a:stretch>
        </p:blipFill>
        <p:spPr>
          <a:xfrm>
            <a:off x="3513632" y="1631310"/>
            <a:ext cx="7998313" cy="3186579"/>
          </a:xfrm>
          <a:prstGeom prst="rect">
            <a:avLst/>
          </a:prstGeom>
          <a:ln>
            <a:solidFill>
              <a:schemeClr val="tx1"/>
            </a:solidFill>
          </a:ln>
        </p:spPr>
      </p:pic>
    </p:spTree>
    <p:extLst>
      <p:ext uri="{BB962C8B-B14F-4D97-AF65-F5344CB8AC3E}">
        <p14:creationId xmlns:p14="http://schemas.microsoft.com/office/powerpoint/2010/main" val="389116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989A5C8-F4B9-4A54-BDF8-CDD1095C4CD1}"/>
              </a:ext>
            </a:extLst>
          </p:cNvPr>
          <p:cNvSpPr>
            <a:spLocks noGrp="1"/>
          </p:cNvSpPr>
          <p:nvPr>
            <p:ph type="subTitle" idx="1"/>
          </p:nvPr>
        </p:nvSpPr>
        <p:spPr>
          <a:xfrm>
            <a:off x="1518081" y="1643850"/>
            <a:ext cx="9144000" cy="415070"/>
          </a:xfrm>
        </p:spPr>
        <p:txBody>
          <a:bodyPr>
            <a:normAutofit lnSpcReduction="10000"/>
          </a:bodyPr>
          <a:lstStyle/>
          <a:p>
            <a:r>
              <a:rPr lang="en-US" dirty="0"/>
              <a:t>2024-2025</a:t>
            </a: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350621" y="2132329"/>
            <a:ext cx="8849957"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Recent state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Grad Requirement reminders &amp; Troubleshooting Tips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Qmlativ Overview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Upcoming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70880-721E-AB93-2CAB-F6A63978EB0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BFC21FF-BC66-EBDD-DEE9-CE4D52F093F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5BEDBF1C-4C40-2B72-B479-B98A263C1C07}"/>
              </a:ext>
            </a:extLst>
          </p:cNvPr>
          <p:cNvSpPr txBox="1"/>
          <p:nvPr/>
        </p:nvSpPr>
        <p:spPr>
          <a:xfrm>
            <a:off x="106326" y="5379224"/>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8A97DC4C-A17B-5BDE-9116-53072724B48E}"/>
              </a:ext>
            </a:extLst>
          </p:cNvPr>
          <p:cNvSpPr txBox="1"/>
          <p:nvPr/>
        </p:nvSpPr>
        <p:spPr>
          <a:xfrm>
            <a:off x="3593932" y="587828"/>
            <a:ext cx="7837714" cy="646331"/>
          </a:xfrm>
          <a:prstGeom prst="rect">
            <a:avLst/>
          </a:prstGeom>
          <a:noFill/>
        </p:spPr>
        <p:txBody>
          <a:bodyPr wrap="square" rtlCol="0">
            <a:spAutoFit/>
          </a:bodyPr>
          <a:lstStyle/>
          <a:p>
            <a:r>
              <a:rPr lang="en-US" dirty="0"/>
              <a:t>The student’s grad plan now shows as Algebra has earned credit and that requirement has been met.</a:t>
            </a:r>
          </a:p>
        </p:txBody>
      </p:sp>
      <p:pic>
        <p:nvPicPr>
          <p:cNvPr id="4" name="Picture 3">
            <a:extLst>
              <a:ext uri="{FF2B5EF4-FFF2-40B4-BE49-F238E27FC236}">
                <a16:creationId xmlns:a16="http://schemas.microsoft.com/office/drawing/2014/main" id="{451AD1C5-4DAD-1988-056D-B639B55D9589}"/>
              </a:ext>
            </a:extLst>
          </p:cNvPr>
          <p:cNvPicPr>
            <a:picLocks noChangeAspect="1"/>
          </p:cNvPicPr>
          <p:nvPr/>
        </p:nvPicPr>
        <p:blipFill>
          <a:blip r:embed="rId3"/>
          <a:stretch>
            <a:fillRect/>
          </a:stretch>
        </p:blipFill>
        <p:spPr>
          <a:xfrm>
            <a:off x="3735977" y="1350015"/>
            <a:ext cx="7381316" cy="4157969"/>
          </a:xfrm>
          <a:prstGeom prst="rect">
            <a:avLst/>
          </a:prstGeom>
          <a:ln>
            <a:solidFill>
              <a:schemeClr val="tx1"/>
            </a:solidFill>
          </a:ln>
        </p:spPr>
      </p:pic>
    </p:spTree>
    <p:extLst>
      <p:ext uri="{BB962C8B-B14F-4D97-AF65-F5344CB8AC3E}">
        <p14:creationId xmlns:p14="http://schemas.microsoft.com/office/powerpoint/2010/main" val="421193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95149-9B1A-042B-B3C4-5D960E6D536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45D0A8-68D0-362F-148B-534755FBF5EF}"/>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C722280C-C139-413C-F0ED-6B5955CB79E4}"/>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47121356-AEA2-DF6A-1824-3B9E671E237C}"/>
              </a:ext>
            </a:extLst>
          </p:cNvPr>
          <p:cNvSpPr txBox="1"/>
          <p:nvPr/>
        </p:nvSpPr>
        <p:spPr>
          <a:xfrm>
            <a:off x="3593932" y="587828"/>
            <a:ext cx="7837714" cy="369332"/>
          </a:xfrm>
          <a:prstGeom prst="rect">
            <a:avLst/>
          </a:prstGeom>
          <a:noFill/>
        </p:spPr>
        <p:txBody>
          <a:bodyPr wrap="square" rtlCol="0">
            <a:spAutoFit/>
          </a:bodyPr>
          <a:lstStyle/>
          <a:p>
            <a:r>
              <a:rPr lang="en-US" dirty="0"/>
              <a:t>For this example, the student has not met the Equally Rigorous area for Science</a:t>
            </a:r>
          </a:p>
        </p:txBody>
      </p:sp>
      <p:pic>
        <p:nvPicPr>
          <p:cNvPr id="5" name="Picture 4">
            <a:extLst>
              <a:ext uri="{FF2B5EF4-FFF2-40B4-BE49-F238E27FC236}">
                <a16:creationId xmlns:a16="http://schemas.microsoft.com/office/drawing/2014/main" id="{498CD9E4-3ACA-3E7F-A128-0E43D84CBAD9}"/>
              </a:ext>
            </a:extLst>
          </p:cNvPr>
          <p:cNvPicPr>
            <a:picLocks noChangeAspect="1"/>
          </p:cNvPicPr>
          <p:nvPr/>
        </p:nvPicPr>
        <p:blipFill>
          <a:blip r:embed="rId3"/>
          <a:stretch>
            <a:fillRect/>
          </a:stretch>
        </p:blipFill>
        <p:spPr>
          <a:xfrm>
            <a:off x="3669810" y="1140822"/>
            <a:ext cx="7625208" cy="4105882"/>
          </a:xfrm>
          <a:prstGeom prst="rect">
            <a:avLst/>
          </a:prstGeom>
          <a:ln>
            <a:solidFill>
              <a:schemeClr val="tx1"/>
            </a:solidFill>
          </a:ln>
        </p:spPr>
      </p:pic>
    </p:spTree>
    <p:extLst>
      <p:ext uri="{BB962C8B-B14F-4D97-AF65-F5344CB8AC3E}">
        <p14:creationId xmlns:p14="http://schemas.microsoft.com/office/powerpoint/2010/main" val="393180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6B378-2D81-490B-B2BB-E9C2CBEE839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CD2DA7C-E782-5371-A431-3209A571C3A6}"/>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0B6E8E9E-09F7-5491-5373-FB46C450380D}"/>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268BDA98-B3A1-801E-831C-A12A8EBA5F7C}"/>
              </a:ext>
            </a:extLst>
          </p:cNvPr>
          <p:cNvSpPr txBox="1"/>
          <p:nvPr/>
        </p:nvSpPr>
        <p:spPr>
          <a:xfrm>
            <a:off x="3669810" y="587828"/>
            <a:ext cx="7837714" cy="369332"/>
          </a:xfrm>
          <a:prstGeom prst="rect">
            <a:avLst/>
          </a:prstGeom>
          <a:noFill/>
        </p:spPr>
        <p:txBody>
          <a:bodyPr wrap="square" rtlCol="0">
            <a:spAutoFit/>
          </a:bodyPr>
          <a:lstStyle/>
          <a:p>
            <a:r>
              <a:rPr lang="en-US" dirty="0"/>
              <a:t>Look up the curriculum key tied to the course (2000360 in this example)</a:t>
            </a:r>
          </a:p>
        </p:txBody>
      </p:sp>
      <p:pic>
        <p:nvPicPr>
          <p:cNvPr id="5" name="Picture 4">
            <a:extLst>
              <a:ext uri="{FF2B5EF4-FFF2-40B4-BE49-F238E27FC236}">
                <a16:creationId xmlns:a16="http://schemas.microsoft.com/office/drawing/2014/main" id="{52C89A86-3378-11A4-902C-F5D8D0171011}"/>
              </a:ext>
            </a:extLst>
          </p:cNvPr>
          <p:cNvPicPr>
            <a:picLocks noChangeAspect="1"/>
          </p:cNvPicPr>
          <p:nvPr/>
        </p:nvPicPr>
        <p:blipFill>
          <a:blip r:embed="rId3"/>
          <a:stretch>
            <a:fillRect/>
          </a:stretch>
        </p:blipFill>
        <p:spPr>
          <a:xfrm>
            <a:off x="3669810" y="1140822"/>
            <a:ext cx="7625208" cy="4105882"/>
          </a:xfrm>
          <a:prstGeom prst="rect">
            <a:avLst/>
          </a:prstGeom>
          <a:ln>
            <a:solidFill>
              <a:schemeClr val="tx1"/>
            </a:solidFill>
          </a:ln>
        </p:spPr>
      </p:pic>
    </p:spTree>
    <p:extLst>
      <p:ext uri="{BB962C8B-B14F-4D97-AF65-F5344CB8AC3E}">
        <p14:creationId xmlns:p14="http://schemas.microsoft.com/office/powerpoint/2010/main" val="41677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1E29-F661-E6CC-7974-3C622732B21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D03FE30-C74F-ED21-414A-F6221D103D0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A0380198-7516-ADEF-7F7A-12DD2EF69DB1}"/>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CURRICULUM &amp; ASSESSMENTS &gt; CURRICULUM &gt; CURRICULUM MASTER</a:t>
            </a:r>
          </a:p>
        </p:txBody>
      </p:sp>
      <p:sp>
        <p:nvSpPr>
          <p:cNvPr id="2" name="TextBox 1">
            <a:extLst>
              <a:ext uri="{FF2B5EF4-FFF2-40B4-BE49-F238E27FC236}">
                <a16:creationId xmlns:a16="http://schemas.microsoft.com/office/drawing/2014/main" id="{CDDBB625-ED1E-8620-8B0A-454C1F12CB18}"/>
              </a:ext>
            </a:extLst>
          </p:cNvPr>
          <p:cNvSpPr txBox="1"/>
          <p:nvPr/>
        </p:nvSpPr>
        <p:spPr>
          <a:xfrm>
            <a:off x="3669810" y="587828"/>
            <a:ext cx="7837714" cy="646331"/>
          </a:xfrm>
          <a:prstGeom prst="rect">
            <a:avLst/>
          </a:prstGeom>
          <a:noFill/>
        </p:spPr>
        <p:txBody>
          <a:bodyPr wrap="square" rtlCol="0">
            <a:spAutoFit/>
          </a:bodyPr>
          <a:lstStyle/>
          <a:p>
            <a:r>
              <a:rPr lang="en-US" dirty="0"/>
              <a:t>Look up the curriculum key tied to the course (2000360 in this example). For this grad plan, it is only linked to General Electives.</a:t>
            </a:r>
          </a:p>
        </p:txBody>
      </p:sp>
      <p:pic>
        <p:nvPicPr>
          <p:cNvPr id="4" name="Picture 3">
            <a:extLst>
              <a:ext uri="{FF2B5EF4-FFF2-40B4-BE49-F238E27FC236}">
                <a16:creationId xmlns:a16="http://schemas.microsoft.com/office/drawing/2014/main" id="{3A70E4F8-3431-5755-973D-EEFAA1E63666}"/>
              </a:ext>
            </a:extLst>
          </p:cNvPr>
          <p:cNvPicPr>
            <a:picLocks noChangeAspect="1"/>
          </p:cNvPicPr>
          <p:nvPr/>
        </p:nvPicPr>
        <p:blipFill>
          <a:blip r:embed="rId3"/>
          <a:stretch>
            <a:fillRect/>
          </a:stretch>
        </p:blipFill>
        <p:spPr>
          <a:xfrm>
            <a:off x="3882900" y="1294990"/>
            <a:ext cx="7411533" cy="4353270"/>
          </a:xfrm>
          <a:prstGeom prst="rect">
            <a:avLst/>
          </a:prstGeom>
          <a:ln>
            <a:solidFill>
              <a:schemeClr val="tx1"/>
            </a:solidFill>
          </a:ln>
        </p:spPr>
      </p:pic>
    </p:spTree>
    <p:extLst>
      <p:ext uri="{BB962C8B-B14F-4D97-AF65-F5344CB8AC3E}">
        <p14:creationId xmlns:p14="http://schemas.microsoft.com/office/powerpoint/2010/main" val="168648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8FE7C-EBD0-0E67-3B73-8985A2613AA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8560C87-99A8-EDBD-6DBA-D79F0EE03CB3}"/>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DCA1A680-D90C-49D7-0937-84A74806F4F8}"/>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CURRICULUM &amp; ASSESSMENTS &gt; CURRICULUM &gt; CURRICULUM MASTER</a:t>
            </a:r>
          </a:p>
        </p:txBody>
      </p:sp>
      <p:sp>
        <p:nvSpPr>
          <p:cNvPr id="2" name="TextBox 1">
            <a:extLst>
              <a:ext uri="{FF2B5EF4-FFF2-40B4-BE49-F238E27FC236}">
                <a16:creationId xmlns:a16="http://schemas.microsoft.com/office/drawing/2014/main" id="{88B562A3-8FFF-4056-3BAD-502D37CA029B}"/>
              </a:ext>
            </a:extLst>
          </p:cNvPr>
          <p:cNvSpPr txBox="1"/>
          <p:nvPr/>
        </p:nvSpPr>
        <p:spPr>
          <a:xfrm>
            <a:off x="3669810" y="587828"/>
            <a:ext cx="7837714" cy="646331"/>
          </a:xfrm>
          <a:prstGeom prst="rect">
            <a:avLst/>
          </a:prstGeom>
          <a:noFill/>
        </p:spPr>
        <p:txBody>
          <a:bodyPr wrap="square" rtlCol="0">
            <a:spAutoFit/>
          </a:bodyPr>
          <a:lstStyle/>
          <a:p>
            <a:r>
              <a:rPr lang="en-US" dirty="0"/>
              <a:t>If appropriate for this plan, use the Add Graduation Requirements Links to link it to Science &gt; Equally Rigorous</a:t>
            </a:r>
          </a:p>
        </p:txBody>
      </p:sp>
      <p:pic>
        <p:nvPicPr>
          <p:cNvPr id="5" name="Picture 4">
            <a:extLst>
              <a:ext uri="{FF2B5EF4-FFF2-40B4-BE49-F238E27FC236}">
                <a16:creationId xmlns:a16="http://schemas.microsoft.com/office/drawing/2014/main" id="{D462E2F0-6909-EA30-35FF-5AD3F9EFFDA1}"/>
              </a:ext>
            </a:extLst>
          </p:cNvPr>
          <p:cNvPicPr>
            <a:picLocks noChangeAspect="1"/>
          </p:cNvPicPr>
          <p:nvPr/>
        </p:nvPicPr>
        <p:blipFill>
          <a:blip r:embed="rId3"/>
          <a:stretch>
            <a:fillRect/>
          </a:stretch>
        </p:blipFill>
        <p:spPr>
          <a:xfrm>
            <a:off x="3496852" y="1403597"/>
            <a:ext cx="7667538" cy="4190561"/>
          </a:xfrm>
          <a:prstGeom prst="rect">
            <a:avLst/>
          </a:prstGeom>
          <a:ln>
            <a:solidFill>
              <a:schemeClr val="tx1"/>
            </a:solidFill>
          </a:ln>
        </p:spPr>
      </p:pic>
    </p:spTree>
    <p:extLst>
      <p:ext uri="{BB962C8B-B14F-4D97-AF65-F5344CB8AC3E}">
        <p14:creationId xmlns:p14="http://schemas.microsoft.com/office/powerpoint/2010/main" val="303165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5A07A-127B-42A7-8B20-E357B5CF66A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8E68DB-60EC-6EA8-A520-EC73B1E7E8E3}"/>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55A9D8AF-0E93-BD2F-78F7-135FAD3C2F46}"/>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75368CFA-0722-C041-AC05-FD5A6F84564C}"/>
              </a:ext>
            </a:extLst>
          </p:cNvPr>
          <p:cNvSpPr txBox="1"/>
          <p:nvPr/>
        </p:nvSpPr>
        <p:spPr>
          <a:xfrm>
            <a:off x="3669810" y="587828"/>
            <a:ext cx="7837714" cy="369332"/>
          </a:xfrm>
          <a:prstGeom prst="rect">
            <a:avLst/>
          </a:prstGeom>
          <a:noFill/>
        </p:spPr>
        <p:txBody>
          <a:bodyPr wrap="square" rtlCol="0">
            <a:spAutoFit/>
          </a:bodyPr>
          <a:lstStyle/>
          <a:p>
            <a:r>
              <a:rPr lang="en-US" dirty="0"/>
              <a:t>The student course is now applying to Science &gt; EQ as expected</a:t>
            </a:r>
          </a:p>
        </p:txBody>
      </p:sp>
      <p:pic>
        <p:nvPicPr>
          <p:cNvPr id="4" name="Picture 3">
            <a:extLst>
              <a:ext uri="{FF2B5EF4-FFF2-40B4-BE49-F238E27FC236}">
                <a16:creationId xmlns:a16="http://schemas.microsoft.com/office/drawing/2014/main" id="{9487F0B1-C7B1-9FC7-38B6-EE622F43A8B6}"/>
              </a:ext>
            </a:extLst>
          </p:cNvPr>
          <p:cNvPicPr>
            <a:picLocks noChangeAspect="1"/>
          </p:cNvPicPr>
          <p:nvPr/>
        </p:nvPicPr>
        <p:blipFill>
          <a:blip r:embed="rId3"/>
          <a:stretch>
            <a:fillRect/>
          </a:stretch>
        </p:blipFill>
        <p:spPr>
          <a:xfrm>
            <a:off x="3844972" y="1362236"/>
            <a:ext cx="7487389" cy="4690717"/>
          </a:xfrm>
          <a:prstGeom prst="rect">
            <a:avLst/>
          </a:prstGeom>
          <a:ln>
            <a:solidFill>
              <a:schemeClr val="tx1"/>
            </a:solidFill>
          </a:ln>
        </p:spPr>
      </p:pic>
    </p:spTree>
    <p:extLst>
      <p:ext uri="{BB962C8B-B14F-4D97-AF65-F5344CB8AC3E}">
        <p14:creationId xmlns:p14="http://schemas.microsoft.com/office/powerpoint/2010/main" val="408566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CF2B-F8CC-638B-B320-0B84A1648A4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147E981-A46D-9F39-55B8-0603233A45C8}"/>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6D123FF0-4F6D-52A9-C0E1-50D1D370AA9A}"/>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6D4B9B9C-533E-DF3E-6B6E-11D1ECD66ABC}"/>
              </a:ext>
            </a:extLst>
          </p:cNvPr>
          <p:cNvSpPr txBox="1"/>
          <p:nvPr/>
        </p:nvSpPr>
        <p:spPr>
          <a:xfrm>
            <a:off x="3701143" y="1382485"/>
            <a:ext cx="7837714" cy="3416320"/>
          </a:xfrm>
          <a:prstGeom prst="rect">
            <a:avLst/>
          </a:prstGeom>
          <a:noFill/>
        </p:spPr>
        <p:txBody>
          <a:bodyPr wrap="square" rtlCol="0">
            <a:spAutoFit/>
          </a:bodyPr>
          <a:lstStyle/>
          <a:p>
            <a:r>
              <a:rPr lang="en-US" dirty="0"/>
              <a:t>When a course is not applying to graduation requirements plan:</a:t>
            </a:r>
          </a:p>
          <a:p>
            <a:pPr marL="342900" indent="-342900">
              <a:buAutoNum type="arabicPeriod"/>
            </a:pPr>
            <a:r>
              <a:rPr lang="en-US" dirty="0"/>
              <a:t>Verify the student’s graduation plan</a:t>
            </a:r>
          </a:p>
          <a:p>
            <a:pPr marL="342900" indent="-342900">
              <a:buAutoNum type="arabicPeriod"/>
            </a:pPr>
            <a:r>
              <a:rPr lang="en-US" dirty="0"/>
              <a:t>Look up the course in the course master for the year applied and verify the curriculum key</a:t>
            </a:r>
          </a:p>
          <a:p>
            <a:pPr marL="342900" indent="-342900">
              <a:buAutoNum type="arabicPeriod"/>
            </a:pPr>
            <a:r>
              <a:rPr lang="en-US" dirty="0"/>
              <a:t>Go to the curriculum master and verify the grad requirement areas the curriculum key is linked to for the student’s graduation plan</a:t>
            </a:r>
          </a:p>
          <a:p>
            <a:pPr marL="342900" indent="-342900">
              <a:buAutoNum type="arabicPeriod"/>
            </a:pPr>
            <a:r>
              <a:rPr lang="en-US" dirty="0"/>
              <a:t>Go to the student’s grad reqs tab and verify if the course is being applied to any of the areas.</a:t>
            </a:r>
          </a:p>
          <a:p>
            <a:pPr marL="342900" indent="-342900">
              <a:buAutoNum type="arabicPeriod"/>
            </a:pPr>
            <a:r>
              <a:rPr lang="en-US" dirty="0"/>
              <a:t>Courses apply based on not only the areas they can apply to but also based on the availability of the remaining areas, meaning if they can apply to 3 areas but by the time the student takes the class, it can only apply to 1 area, it will be used over another course that can still satisfy more than one area.</a:t>
            </a:r>
          </a:p>
        </p:txBody>
      </p:sp>
    </p:spTree>
    <p:extLst>
      <p:ext uri="{BB962C8B-B14F-4D97-AF65-F5344CB8AC3E}">
        <p14:creationId xmlns:p14="http://schemas.microsoft.com/office/powerpoint/2010/main" val="218762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E2B2-7761-AED6-93D0-022F73546B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113456-6D6D-5024-1C1B-DD9FBABB96B1}"/>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58B205-56B1-B358-3150-E3227F46F1C0}"/>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Upcoming Updates</a:t>
            </a:r>
          </a:p>
        </p:txBody>
      </p:sp>
      <p:sp>
        <p:nvSpPr>
          <p:cNvPr id="4" name="TextBox 3">
            <a:extLst>
              <a:ext uri="{FF2B5EF4-FFF2-40B4-BE49-F238E27FC236}">
                <a16:creationId xmlns:a16="http://schemas.microsoft.com/office/drawing/2014/main" id="{FDD6ADF3-3738-CFCB-257C-4D2D99A2D230}"/>
              </a:ext>
            </a:extLst>
          </p:cNvPr>
          <p:cNvSpPr txBox="1"/>
          <p:nvPr/>
        </p:nvSpPr>
        <p:spPr>
          <a:xfrm>
            <a:off x="1018986" y="2228671"/>
            <a:ext cx="8849957" cy="461665"/>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dirty="0">
                <a:solidFill>
                  <a:prstClr val="white"/>
                </a:solidFill>
                <a:latin typeface="Calibri" panose="020F0502020204030204"/>
              </a:rPr>
              <a:t>None at </a:t>
            </a:r>
            <a:r>
              <a:rPr lang="en-US" sz="2400">
                <a:solidFill>
                  <a:prstClr val="white"/>
                </a:solidFill>
                <a:latin typeface="Calibri" panose="020F0502020204030204"/>
              </a:rPr>
              <a:t>this time.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4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453C-A141-DF24-45C3-B1E7F02BAF2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85D611E-89BC-82B5-A6DA-57B3B790172B}"/>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p:txBody>
      </p:sp>
      <p:sp>
        <p:nvSpPr>
          <p:cNvPr id="2" name="TextBox 1">
            <a:extLst>
              <a:ext uri="{FF2B5EF4-FFF2-40B4-BE49-F238E27FC236}">
                <a16:creationId xmlns:a16="http://schemas.microsoft.com/office/drawing/2014/main" id="{1C0CC21F-3796-E867-A8C8-5CD0AA474963}"/>
              </a:ext>
            </a:extLst>
          </p:cNvPr>
          <p:cNvSpPr txBox="1"/>
          <p:nvPr/>
        </p:nvSpPr>
        <p:spPr>
          <a:xfrm>
            <a:off x="3205654" y="476068"/>
            <a:ext cx="7837714" cy="369332"/>
          </a:xfrm>
          <a:prstGeom prst="rect">
            <a:avLst/>
          </a:prstGeom>
          <a:noFill/>
        </p:spPr>
        <p:txBody>
          <a:bodyPr wrap="square" rtlCol="0">
            <a:spAutoFit/>
          </a:bodyPr>
          <a:lstStyle/>
          <a:p>
            <a:r>
              <a:rPr lang="en-US" dirty="0"/>
              <a:t>FASTER Overview</a:t>
            </a:r>
          </a:p>
        </p:txBody>
      </p:sp>
      <p:pic>
        <p:nvPicPr>
          <p:cNvPr id="5" name="Picture 4" descr="A screenshot of a computer&#10;&#10;AI-generated content may be incorrect.">
            <a:extLst>
              <a:ext uri="{FF2B5EF4-FFF2-40B4-BE49-F238E27FC236}">
                <a16:creationId xmlns:a16="http://schemas.microsoft.com/office/drawing/2014/main" id="{B14BDF47-7981-B8A1-351F-72A6C67DCE7A}"/>
              </a:ext>
            </a:extLst>
          </p:cNvPr>
          <p:cNvPicPr>
            <a:picLocks noChangeAspect="1"/>
          </p:cNvPicPr>
          <p:nvPr/>
        </p:nvPicPr>
        <p:blipFill>
          <a:blip r:embed="rId3"/>
          <a:stretch>
            <a:fillRect/>
          </a:stretch>
        </p:blipFill>
        <p:spPr>
          <a:xfrm>
            <a:off x="3307254" y="1009366"/>
            <a:ext cx="7834039" cy="5372566"/>
          </a:xfrm>
          <a:prstGeom prst="rect">
            <a:avLst/>
          </a:prstGeom>
        </p:spPr>
      </p:pic>
    </p:spTree>
    <p:extLst>
      <p:ext uri="{BB962C8B-B14F-4D97-AF65-F5344CB8AC3E}">
        <p14:creationId xmlns:p14="http://schemas.microsoft.com/office/powerpoint/2010/main" val="273514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CCD05-AB81-EB4B-58A9-209F0FDF807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56916C5-30D7-F4F7-0EB5-39DE2BC2F7EC}"/>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District Configuration&gt; </a:t>
            </a:r>
          </a:p>
          <a:p>
            <a:endParaRPr lang="en-US" sz="2400" dirty="0"/>
          </a:p>
          <a:p>
            <a:r>
              <a:rPr lang="en-US" sz="2400" dirty="0"/>
              <a:t>FASTER:</a:t>
            </a:r>
          </a:p>
          <a:p>
            <a:r>
              <a:rPr lang="en-US" sz="2400" dirty="0"/>
              <a:t>Mainframe</a:t>
            </a:r>
          </a:p>
          <a:p>
            <a:r>
              <a:rPr lang="en-US" sz="2400" dirty="0"/>
              <a:t>Test Configuration</a:t>
            </a:r>
          </a:p>
          <a:p>
            <a:r>
              <a:rPr lang="en-US" sz="2400" dirty="0"/>
              <a:t>Data Configuration</a:t>
            </a:r>
          </a:p>
          <a:p>
            <a:r>
              <a:rPr lang="en-US" sz="2400" dirty="0"/>
              <a:t>Bright Futures</a:t>
            </a:r>
          </a:p>
        </p:txBody>
      </p:sp>
      <p:pic>
        <p:nvPicPr>
          <p:cNvPr id="4" name="Picture 3" descr="A screenshot of a computer&#10;&#10;AI-generated content may be incorrect.">
            <a:extLst>
              <a:ext uri="{FF2B5EF4-FFF2-40B4-BE49-F238E27FC236}">
                <a16:creationId xmlns:a16="http://schemas.microsoft.com/office/drawing/2014/main" id="{313766C1-CA7B-D00B-2426-631734EDF3F6}"/>
              </a:ext>
            </a:extLst>
          </p:cNvPr>
          <p:cNvPicPr>
            <a:picLocks noChangeAspect="1"/>
          </p:cNvPicPr>
          <p:nvPr/>
        </p:nvPicPr>
        <p:blipFill>
          <a:blip r:embed="rId3"/>
          <a:stretch>
            <a:fillRect/>
          </a:stretch>
        </p:blipFill>
        <p:spPr>
          <a:xfrm>
            <a:off x="3441307" y="704405"/>
            <a:ext cx="8456053" cy="5066526"/>
          </a:xfrm>
          <a:prstGeom prst="rect">
            <a:avLst/>
          </a:prstGeom>
        </p:spPr>
      </p:pic>
    </p:spTree>
    <p:extLst>
      <p:ext uri="{BB962C8B-B14F-4D97-AF65-F5344CB8AC3E}">
        <p14:creationId xmlns:p14="http://schemas.microsoft.com/office/powerpoint/2010/main" val="2263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316992" y="2023872"/>
            <a:ext cx="11484864" cy="4154984"/>
          </a:xfrm>
          <a:prstGeom prst="rect">
            <a:avLst/>
          </a:prstGeom>
          <a:noFill/>
        </p:spPr>
        <p:txBody>
          <a:bodyPr wrap="square" rtlCol="0">
            <a:spAutoFit/>
          </a:bodyPr>
          <a:lstStyle/>
          <a:p>
            <a:pPr marL="285750" lvl="0" indent="-285750">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a:t>
            </a:r>
            <a:r>
              <a:rPr lang="en-US" sz="2400" dirty="0">
                <a:solidFill>
                  <a:prstClr val="white"/>
                </a:solidFill>
              </a:rPr>
              <a:t> 6371680 - The 2025-2026 FASTER cutover changes have been completed and include updates for Good Cause Exemption, ELL Program Participation, and Alternate Assessment. Additionally, the Outgoing Transmissions screen includes a new View Raw File Data button.</a:t>
            </a:r>
          </a:p>
          <a:p>
            <a:pPr marL="285750" lvl="0" indent="-285750">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a:t>
            </a:r>
            <a:r>
              <a:rPr lang="en-US" sz="2400" dirty="0">
                <a:solidFill>
                  <a:prstClr val="white"/>
                </a:solidFill>
              </a:rPr>
              <a:t>6033545 - An Art-Related flag has been added to the Community Service Hours record and a Total Art-Related Hours field was also added to the Community Service Hours tab and includes the total Community Service Hours of all records flagged as Art-Related. The fields have also been added to Data Mining.</a:t>
            </a:r>
          </a:p>
          <a:p>
            <a:pPr marL="285750" lvl="0" indent="-285750">
              <a:buFont typeface="Arial" panose="020B0604020202020204" pitchFamily="34" charset="0"/>
              <a:buChar char="•"/>
              <a:defRPr/>
            </a:pPr>
            <a:r>
              <a:rPr lang="en-US" sz="2400" dirty="0">
                <a:solidFill>
                  <a:prstClr val="white"/>
                </a:solidFill>
              </a:rPr>
              <a:t>PR 6352307 - The transcript has been updated with an option exclude industry certifications from printing.</a:t>
            </a:r>
          </a:p>
          <a:p>
            <a:pPr marL="285750" lvl="0" indent="-285750">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a:t>
            </a:r>
            <a:r>
              <a:rPr lang="en-US" sz="2400" dirty="0">
                <a:solidFill>
                  <a:prstClr val="white"/>
                </a:solidFill>
              </a:rPr>
              <a:t>6362453 - FLEID has been added to the FASTER Printed Transcript.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68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CD75-F27E-4A46-16E9-BDFA157DE4D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47C00D3-E320-531D-D955-FA84A1BE19C7}"/>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District Configuration&gt; </a:t>
            </a:r>
          </a:p>
          <a:p>
            <a:endParaRPr lang="en-US" sz="2400" dirty="0"/>
          </a:p>
          <a:p>
            <a:r>
              <a:rPr lang="en-US" sz="2400" dirty="0"/>
              <a:t>FASTER:</a:t>
            </a:r>
          </a:p>
          <a:p>
            <a:r>
              <a:rPr lang="en-US" sz="2400" dirty="0"/>
              <a:t>Mainframe</a:t>
            </a:r>
          </a:p>
          <a:p>
            <a:r>
              <a:rPr lang="en-US" sz="2400" dirty="0"/>
              <a:t>Test Configuration</a:t>
            </a:r>
          </a:p>
          <a:p>
            <a:r>
              <a:rPr lang="en-US" sz="2400" dirty="0"/>
              <a:t>Data Configuration</a:t>
            </a:r>
          </a:p>
          <a:p>
            <a:r>
              <a:rPr lang="en-US" sz="2400" dirty="0"/>
              <a:t>Bright Futures</a:t>
            </a:r>
          </a:p>
        </p:txBody>
      </p:sp>
      <p:pic>
        <p:nvPicPr>
          <p:cNvPr id="8" name="Picture 7" descr="A screenshot of a computer&#10;&#10;AI-generated content may be incorrect.">
            <a:extLst>
              <a:ext uri="{FF2B5EF4-FFF2-40B4-BE49-F238E27FC236}">
                <a16:creationId xmlns:a16="http://schemas.microsoft.com/office/drawing/2014/main" id="{7DE95F04-04B5-3EF5-44AF-8D7365E5E1A0}"/>
              </a:ext>
            </a:extLst>
          </p:cNvPr>
          <p:cNvPicPr>
            <a:picLocks noChangeAspect="1"/>
          </p:cNvPicPr>
          <p:nvPr/>
        </p:nvPicPr>
        <p:blipFill>
          <a:blip r:embed="rId3"/>
          <a:stretch>
            <a:fillRect/>
          </a:stretch>
        </p:blipFill>
        <p:spPr>
          <a:xfrm>
            <a:off x="3485608" y="2082800"/>
            <a:ext cx="7672976" cy="3040236"/>
          </a:xfrm>
          <a:prstGeom prst="rect">
            <a:avLst/>
          </a:prstGeom>
          <a:ln>
            <a:solidFill>
              <a:schemeClr val="tx1"/>
            </a:solidFill>
          </a:ln>
        </p:spPr>
      </p:pic>
      <p:sp>
        <p:nvSpPr>
          <p:cNvPr id="9" name="TextBox 8">
            <a:extLst>
              <a:ext uri="{FF2B5EF4-FFF2-40B4-BE49-F238E27FC236}">
                <a16:creationId xmlns:a16="http://schemas.microsoft.com/office/drawing/2014/main" id="{A34A18DC-32FC-4BBC-1214-EE0D64749396}"/>
              </a:ext>
            </a:extLst>
          </p:cNvPr>
          <p:cNvSpPr txBox="1"/>
          <p:nvPr/>
        </p:nvSpPr>
        <p:spPr>
          <a:xfrm>
            <a:off x="3637280" y="619760"/>
            <a:ext cx="7396480" cy="369332"/>
          </a:xfrm>
          <a:prstGeom prst="rect">
            <a:avLst/>
          </a:prstGeom>
          <a:noFill/>
        </p:spPr>
        <p:txBody>
          <a:bodyPr wrap="square" rtlCol="0">
            <a:spAutoFit/>
          </a:bodyPr>
          <a:lstStyle/>
          <a:p>
            <a:r>
              <a:rPr lang="en-US" dirty="0"/>
              <a:t>Test Configuration is used to identify the test/fields to send on the transcript.</a:t>
            </a:r>
          </a:p>
        </p:txBody>
      </p:sp>
    </p:spTree>
    <p:extLst>
      <p:ext uri="{BB962C8B-B14F-4D97-AF65-F5344CB8AC3E}">
        <p14:creationId xmlns:p14="http://schemas.microsoft.com/office/powerpoint/2010/main" val="91362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7FD2C-9E00-2998-58E6-5D35E5BAEC7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879011A-D4CC-892A-A721-351E204638CC}"/>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District Configuration&gt; </a:t>
            </a:r>
          </a:p>
          <a:p>
            <a:endParaRPr lang="en-US" sz="2400" dirty="0"/>
          </a:p>
          <a:p>
            <a:r>
              <a:rPr lang="en-US" sz="2400" dirty="0"/>
              <a:t>FASTER:</a:t>
            </a:r>
          </a:p>
          <a:p>
            <a:r>
              <a:rPr lang="en-US" sz="2400" dirty="0"/>
              <a:t>Mainframe</a:t>
            </a:r>
          </a:p>
          <a:p>
            <a:r>
              <a:rPr lang="en-US" sz="2400" dirty="0"/>
              <a:t>Test Configuration</a:t>
            </a:r>
          </a:p>
          <a:p>
            <a:r>
              <a:rPr lang="en-US" sz="2400" dirty="0"/>
              <a:t>Data Configuration</a:t>
            </a:r>
          </a:p>
          <a:p>
            <a:r>
              <a:rPr lang="en-US" sz="2400" dirty="0"/>
              <a:t>Bright Futures</a:t>
            </a:r>
          </a:p>
        </p:txBody>
      </p:sp>
      <p:sp>
        <p:nvSpPr>
          <p:cNvPr id="9" name="TextBox 8">
            <a:extLst>
              <a:ext uri="{FF2B5EF4-FFF2-40B4-BE49-F238E27FC236}">
                <a16:creationId xmlns:a16="http://schemas.microsoft.com/office/drawing/2014/main" id="{633C606E-3E24-4AF0-CEF6-5A879CFBCC3C}"/>
              </a:ext>
            </a:extLst>
          </p:cNvPr>
          <p:cNvSpPr txBox="1"/>
          <p:nvPr/>
        </p:nvSpPr>
        <p:spPr>
          <a:xfrm>
            <a:off x="3515360" y="435094"/>
            <a:ext cx="7396480" cy="369332"/>
          </a:xfrm>
          <a:prstGeom prst="rect">
            <a:avLst/>
          </a:prstGeom>
          <a:noFill/>
        </p:spPr>
        <p:txBody>
          <a:bodyPr wrap="square" rtlCol="0">
            <a:spAutoFit/>
          </a:bodyPr>
          <a:lstStyle/>
          <a:p>
            <a:r>
              <a:rPr lang="en-US" dirty="0"/>
              <a:t>Data configuration are options for what is sent on transcripts.</a:t>
            </a:r>
          </a:p>
        </p:txBody>
      </p:sp>
      <p:pic>
        <p:nvPicPr>
          <p:cNvPr id="3" name="Picture 2" descr="A screenshot of a computer&#10;&#10;AI-generated content may be incorrect.">
            <a:extLst>
              <a:ext uri="{FF2B5EF4-FFF2-40B4-BE49-F238E27FC236}">
                <a16:creationId xmlns:a16="http://schemas.microsoft.com/office/drawing/2014/main" id="{3C37CDC5-DF88-7E12-BB0C-A1F5538C23DF}"/>
              </a:ext>
            </a:extLst>
          </p:cNvPr>
          <p:cNvPicPr>
            <a:picLocks noChangeAspect="1"/>
          </p:cNvPicPr>
          <p:nvPr/>
        </p:nvPicPr>
        <p:blipFill>
          <a:blip r:embed="rId3"/>
          <a:stretch>
            <a:fillRect/>
          </a:stretch>
        </p:blipFill>
        <p:spPr>
          <a:xfrm>
            <a:off x="3637280" y="1320800"/>
            <a:ext cx="6370320" cy="4538684"/>
          </a:xfrm>
          <a:prstGeom prst="rect">
            <a:avLst/>
          </a:prstGeom>
          <a:ln>
            <a:solidFill>
              <a:schemeClr val="tx1"/>
            </a:solidFill>
          </a:ln>
        </p:spPr>
      </p:pic>
    </p:spTree>
    <p:extLst>
      <p:ext uri="{BB962C8B-B14F-4D97-AF65-F5344CB8AC3E}">
        <p14:creationId xmlns:p14="http://schemas.microsoft.com/office/powerpoint/2010/main" val="2759666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86E4A-7C93-A74B-7248-2E7F89B95DD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FA376E0-031D-35B4-925B-12D9A82B2E0A}"/>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District Configuration&gt; </a:t>
            </a:r>
          </a:p>
          <a:p>
            <a:endParaRPr lang="en-US" sz="2400" dirty="0"/>
          </a:p>
          <a:p>
            <a:r>
              <a:rPr lang="en-US" sz="2400" dirty="0"/>
              <a:t>FASTER:</a:t>
            </a:r>
          </a:p>
          <a:p>
            <a:r>
              <a:rPr lang="en-US" sz="2400" dirty="0"/>
              <a:t>Mainframe</a:t>
            </a:r>
          </a:p>
          <a:p>
            <a:r>
              <a:rPr lang="en-US" sz="2400" dirty="0"/>
              <a:t>Test Configuration</a:t>
            </a:r>
          </a:p>
          <a:p>
            <a:r>
              <a:rPr lang="en-US" sz="2400" dirty="0"/>
              <a:t>Data Configuration</a:t>
            </a:r>
          </a:p>
          <a:p>
            <a:r>
              <a:rPr lang="en-US" sz="2400" dirty="0"/>
              <a:t>Bright Futures</a:t>
            </a:r>
          </a:p>
        </p:txBody>
      </p:sp>
      <p:sp>
        <p:nvSpPr>
          <p:cNvPr id="9" name="TextBox 8">
            <a:extLst>
              <a:ext uri="{FF2B5EF4-FFF2-40B4-BE49-F238E27FC236}">
                <a16:creationId xmlns:a16="http://schemas.microsoft.com/office/drawing/2014/main" id="{EFAD0B46-D141-FEEE-0BDC-1AB40D87C541}"/>
              </a:ext>
            </a:extLst>
          </p:cNvPr>
          <p:cNvSpPr txBox="1"/>
          <p:nvPr/>
        </p:nvSpPr>
        <p:spPr>
          <a:xfrm>
            <a:off x="3515360" y="435094"/>
            <a:ext cx="7396480" cy="369332"/>
          </a:xfrm>
          <a:prstGeom prst="rect">
            <a:avLst/>
          </a:prstGeom>
          <a:noFill/>
        </p:spPr>
        <p:txBody>
          <a:bodyPr wrap="square" rtlCol="0">
            <a:spAutoFit/>
          </a:bodyPr>
          <a:lstStyle/>
          <a:p>
            <a:r>
              <a:rPr lang="en-US" dirty="0"/>
              <a:t>Data configuration are options for what is sent on transcripts.</a:t>
            </a:r>
          </a:p>
        </p:txBody>
      </p:sp>
      <p:pic>
        <p:nvPicPr>
          <p:cNvPr id="4" name="Picture 3" descr="A screenshot of a checklist&#10;&#10;AI-generated content may be incorrect.">
            <a:extLst>
              <a:ext uri="{FF2B5EF4-FFF2-40B4-BE49-F238E27FC236}">
                <a16:creationId xmlns:a16="http://schemas.microsoft.com/office/drawing/2014/main" id="{2BA5AC0C-7F22-7187-46E0-AAC07A6C78C7}"/>
              </a:ext>
            </a:extLst>
          </p:cNvPr>
          <p:cNvPicPr>
            <a:picLocks noChangeAspect="1"/>
          </p:cNvPicPr>
          <p:nvPr/>
        </p:nvPicPr>
        <p:blipFill>
          <a:blip r:embed="rId3"/>
          <a:stretch>
            <a:fillRect/>
          </a:stretch>
        </p:blipFill>
        <p:spPr>
          <a:xfrm>
            <a:off x="3629522" y="1196159"/>
            <a:ext cx="3185436" cy="4160881"/>
          </a:xfrm>
          <a:prstGeom prst="rect">
            <a:avLst/>
          </a:prstGeom>
          <a:ln>
            <a:solidFill>
              <a:schemeClr val="tx1"/>
            </a:solidFill>
          </a:ln>
        </p:spPr>
      </p:pic>
      <p:pic>
        <p:nvPicPr>
          <p:cNvPr id="7" name="Picture 6" descr="A screenshot of a checklist&#10;&#10;AI-generated content may be incorrect.">
            <a:extLst>
              <a:ext uri="{FF2B5EF4-FFF2-40B4-BE49-F238E27FC236}">
                <a16:creationId xmlns:a16="http://schemas.microsoft.com/office/drawing/2014/main" id="{496543EA-A08B-045F-FBAC-6560749C8524}"/>
              </a:ext>
            </a:extLst>
          </p:cNvPr>
          <p:cNvPicPr>
            <a:picLocks noChangeAspect="1"/>
          </p:cNvPicPr>
          <p:nvPr/>
        </p:nvPicPr>
        <p:blipFill>
          <a:blip r:embed="rId4"/>
          <a:stretch>
            <a:fillRect/>
          </a:stretch>
        </p:blipFill>
        <p:spPr>
          <a:xfrm>
            <a:off x="7213600" y="1196159"/>
            <a:ext cx="2926334" cy="2423370"/>
          </a:xfrm>
          <a:prstGeom prst="rect">
            <a:avLst/>
          </a:prstGeom>
          <a:ln>
            <a:solidFill>
              <a:schemeClr val="tx1"/>
            </a:solidFill>
          </a:ln>
        </p:spPr>
      </p:pic>
    </p:spTree>
    <p:extLst>
      <p:ext uri="{BB962C8B-B14F-4D97-AF65-F5344CB8AC3E}">
        <p14:creationId xmlns:p14="http://schemas.microsoft.com/office/powerpoint/2010/main" val="2254993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C1DA9-28FE-A405-14D6-8060D2F7D0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9A5C541-4513-BC7C-B5DE-44C404A1217E}"/>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District Configuration&gt; </a:t>
            </a:r>
          </a:p>
          <a:p>
            <a:endParaRPr lang="en-US" sz="2400" dirty="0"/>
          </a:p>
          <a:p>
            <a:r>
              <a:rPr lang="en-US" sz="2400" dirty="0"/>
              <a:t>FASTER:</a:t>
            </a:r>
          </a:p>
          <a:p>
            <a:r>
              <a:rPr lang="en-US" sz="2400" dirty="0"/>
              <a:t>Mainframe</a:t>
            </a:r>
          </a:p>
          <a:p>
            <a:r>
              <a:rPr lang="en-US" sz="2400" dirty="0"/>
              <a:t>Test Configuration</a:t>
            </a:r>
          </a:p>
          <a:p>
            <a:r>
              <a:rPr lang="en-US" sz="2400" dirty="0"/>
              <a:t>Data Configuration</a:t>
            </a:r>
          </a:p>
          <a:p>
            <a:r>
              <a:rPr lang="en-US" sz="2400" dirty="0"/>
              <a:t>Bright Futures</a:t>
            </a:r>
          </a:p>
        </p:txBody>
      </p:sp>
      <p:sp>
        <p:nvSpPr>
          <p:cNvPr id="9" name="TextBox 8">
            <a:extLst>
              <a:ext uri="{FF2B5EF4-FFF2-40B4-BE49-F238E27FC236}">
                <a16:creationId xmlns:a16="http://schemas.microsoft.com/office/drawing/2014/main" id="{2854DEFB-8AEF-CAA6-6BDE-D2F1F538581D}"/>
              </a:ext>
            </a:extLst>
          </p:cNvPr>
          <p:cNvSpPr txBox="1"/>
          <p:nvPr/>
        </p:nvSpPr>
        <p:spPr>
          <a:xfrm>
            <a:off x="3515360" y="435094"/>
            <a:ext cx="7396480" cy="369332"/>
          </a:xfrm>
          <a:prstGeom prst="rect">
            <a:avLst/>
          </a:prstGeom>
          <a:noFill/>
        </p:spPr>
        <p:txBody>
          <a:bodyPr wrap="square" rtlCol="0">
            <a:spAutoFit/>
          </a:bodyPr>
          <a:lstStyle/>
          <a:p>
            <a:r>
              <a:rPr lang="en-US" dirty="0"/>
              <a:t>Bright Futures selection.</a:t>
            </a:r>
          </a:p>
        </p:txBody>
      </p:sp>
      <p:pic>
        <p:nvPicPr>
          <p:cNvPr id="3" name="Picture 2" descr="A screenshot of a computer&#10;&#10;AI-generated content may be incorrect.">
            <a:extLst>
              <a:ext uri="{FF2B5EF4-FFF2-40B4-BE49-F238E27FC236}">
                <a16:creationId xmlns:a16="http://schemas.microsoft.com/office/drawing/2014/main" id="{55F53959-09CA-0993-099B-524A751B42B4}"/>
              </a:ext>
            </a:extLst>
          </p:cNvPr>
          <p:cNvPicPr>
            <a:picLocks noChangeAspect="1"/>
          </p:cNvPicPr>
          <p:nvPr/>
        </p:nvPicPr>
        <p:blipFill>
          <a:blip r:embed="rId3"/>
          <a:stretch>
            <a:fillRect/>
          </a:stretch>
        </p:blipFill>
        <p:spPr>
          <a:xfrm>
            <a:off x="3692855" y="1440076"/>
            <a:ext cx="3520745" cy="2392887"/>
          </a:xfrm>
          <a:prstGeom prst="rect">
            <a:avLst/>
          </a:prstGeom>
          <a:ln>
            <a:solidFill>
              <a:schemeClr val="tx1"/>
            </a:solidFill>
          </a:ln>
        </p:spPr>
      </p:pic>
    </p:spTree>
    <p:extLst>
      <p:ext uri="{BB962C8B-B14F-4D97-AF65-F5344CB8AC3E}">
        <p14:creationId xmlns:p14="http://schemas.microsoft.com/office/powerpoint/2010/main" val="300370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EDC1E-3013-AD43-EEA5-A5B18C41864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A41E935-83F8-D364-6E7F-13EDE3B9FD2F}"/>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Transmissions</a:t>
            </a:r>
          </a:p>
        </p:txBody>
      </p:sp>
      <p:sp>
        <p:nvSpPr>
          <p:cNvPr id="9" name="TextBox 8">
            <a:extLst>
              <a:ext uri="{FF2B5EF4-FFF2-40B4-BE49-F238E27FC236}">
                <a16:creationId xmlns:a16="http://schemas.microsoft.com/office/drawing/2014/main" id="{2E5C65DE-0506-11EE-65C1-524995B70E60}"/>
              </a:ext>
            </a:extLst>
          </p:cNvPr>
          <p:cNvSpPr txBox="1"/>
          <p:nvPr/>
        </p:nvSpPr>
        <p:spPr>
          <a:xfrm>
            <a:off x="3515360" y="435094"/>
            <a:ext cx="7396480" cy="369332"/>
          </a:xfrm>
          <a:prstGeom prst="rect">
            <a:avLst/>
          </a:prstGeom>
          <a:noFill/>
        </p:spPr>
        <p:txBody>
          <a:bodyPr wrap="square" rtlCol="0">
            <a:spAutoFit/>
          </a:bodyPr>
          <a:lstStyle/>
          <a:p>
            <a:r>
              <a:rPr lang="en-US" dirty="0"/>
              <a:t>FASTER Transmissions – incoming and outgoing in one place.</a:t>
            </a:r>
          </a:p>
        </p:txBody>
      </p:sp>
      <p:pic>
        <p:nvPicPr>
          <p:cNvPr id="4" name="Picture 3" descr="A screenshot of a computer&#10;&#10;AI-generated content may be incorrect.">
            <a:extLst>
              <a:ext uri="{FF2B5EF4-FFF2-40B4-BE49-F238E27FC236}">
                <a16:creationId xmlns:a16="http://schemas.microsoft.com/office/drawing/2014/main" id="{9940D69B-EAB7-A013-A52E-2B631B1C9CE8}"/>
              </a:ext>
            </a:extLst>
          </p:cNvPr>
          <p:cNvPicPr>
            <a:picLocks noChangeAspect="1"/>
          </p:cNvPicPr>
          <p:nvPr/>
        </p:nvPicPr>
        <p:blipFill>
          <a:blip r:embed="rId3"/>
          <a:stretch>
            <a:fillRect/>
          </a:stretch>
        </p:blipFill>
        <p:spPr>
          <a:xfrm>
            <a:off x="3383281" y="1094200"/>
            <a:ext cx="8046720" cy="1440119"/>
          </a:xfrm>
          <a:prstGeom prst="rect">
            <a:avLst/>
          </a:prstGeom>
          <a:ln>
            <a:solidFill>
              <a:schemeClr val="tx1"/>
            </a:solidFill>
          </a:ln>
        </p:spPr>
      </p:pic>
      <p:pic>
        <p:nvPicPr>
          <p:cNvPr id="7" name="Picture 6" descr="A screenshot of a computer&#10;&#10;AI-generated content may be incorrect.">
            <a:extLst>
              <a:ext uri="{FF2B5EF4-FFF2-40B4-BE49-F238E27FC236}">
                <a16:creationId xmlns:a16="http://schemas.microsoft.com/office/drawing/2014/main" id="{77DEDA22-26E8-E14A-85DA-FEA44556DC29}"/>
              </a:ext>
            </a:extLst>
          </p:cNvPr>
          <p:cNvPicPr>
            <a:picLocks noChangeAspect="1"/>
          </p:cNvPicPr>
          <p:nvPr/>
        </p:nvPicPr>
        <p:blipFill>
          <a:blip r:embed="rId4"/>
          <a:stretch>
            <a:fillRect/>
          </a:stretch>
        </p:blipFill>
        <p:spPr>
          <a:xfrm>
            <a:off x="3383281" y="2758737"/>
            <a:ext cx="4442845" cy="3147333"/>
          </a:xfrm>
          <a:prstGeom prst="rect">
            <a:avLst/>
          </a:prstGeom>
        </p:spPr>
      </p:pic>
    </p:spTree>
    <p:extLst>
      <p:ext uri="{BB962C8B-B14F-4D97-AF65-F5344CB8AC3E}">
        <p14:creationId xmlns:p14="http://schemas.microsoft.com/office/powerpoint/2010/main" val="299880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653F5-811A-D69F-76F8-24581FAF275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F68ADF8-FEB1-FB49-6D32-25EE932D59B6}"/>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Transmissions</a:t>
            </a:r>
          </a:p>
        </p:txBody>
      </p:sp>
      <p:sp>
        <p:nvSpPr>
          <p:cNvPr id="9" name="TextBox 8">
            <a:extLst>
              <a:ext uri="{FF2B5EF4-FFF2-40B4-BE49-F238E27FC236}">
                <a16:creationId xmlns:a16="http://schemas.microsoft.com/office/drawing/2014/main" id="{91530289-EBC2-B662-1845-80037DA5D6CD}"/>
              </a:ext>
            </a:extLst>
          </p:cNvPr>
          <p:cNvSpPr txBox="1"/>
          <p:nvPr/>
        </p:nvSpPr>
        <p:spPr>
          <a:xfrm>
            <a:off x="3515360" y="435094"/>
            <a:ext cx="7396480" cy="369332"/>
          </a:xfrm>
          <a:prstGeom prst="rect">
            <a:avLst/>
          </a:prstGeom>
          <a:noFill/>
        </p:spPr>
        <p:txBody>
          <a:bodyPr wrap="square" rtlCol="0">
            <a:spAutoFit/>
          </a:bodyPr>
          <a:lstStyle/>
          <a:p>
            <a:r>
              <a:rPr lang="en-US" dirty="0"/>
              <a:t>FASTER Transmissions – incoming and outgoing in one place.</a:t>
            </a:r>
          </a:p>
        </p:txBody>
      </p:sp>
      <p:pic>
        <p:nvPicPr>
          <p:cNvPr id="3" name="Picture 2" descr="A screenshot of a computer&#10;&#10;AI-generated content may be incorrect.">
            <a:extLst>
              <a:ext uri="{FF2B5EF4-FFF2-40B4-BE49-F238E27FC236}">
                <a16:creationId xmlns:a16="http://schemas.microsoft.com/office/drawing/2014/main" id="{A48F5C09-A790-4CA3-7E2C-3EF37853577A}"/>
              </a:ext>
            </a:extLst>
          </p:cNvPr>
          <p:cNvPicPr>
            <a:picLocks noChangeAspect="1"/>
          </p:cNvPicPr>
          <p:nvPr/>
        </p:nvPicPr>
        <p:blipFill>
          <a:blip r:embed="rId3"/>
          <a:stretch>
            <a:fillRect/>
          </a:stretch>
        </p:blipFill>
        <p:spPr>
          <a:xfrm>
            <a:off x="3592596" y="1289322"/>
            <a:ext cx="7116043" cy="5228525"/>
          </a:xfrm>
          <a:prstGeom prst="rect">
            <a:avLst/>
          </a:prstGeom>
          <a:ln>
            <a:solidFill>
              <a:schemeClr val="tx1"/>
            </a:solidFill>
          </a:ln>
        </p:spPr>
      </p:pic>
    </p:spTree>
    <p:extLst>
      <p:ext uri="{BB962C8B-B14F-4D97-AF65-F5344CB8AC3E}">
        <p14:creationId xmlns:p14="http://schemas.microsoft.com/office/powerpoint/2010/main" val="487491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2F748-F094-6CF7-F258-1E9B7EB8FBB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0A07E6-9E39-BD5F-7216-CD40B9FE88BE}"/>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Transmissions</a:t>
            </a:r>
          </a:p>
        </p:txBody>
      </p:sp>
      <p:sp>
        <p:nvSpPr>
          <p:cNvPr id="9" name="TextBox 8">
            <a:extLst>
              <a:ext uri="{FF2B5EF4-FFF2-40B4-BE49-F238E27FC236}">
                <a16:creationId xmlns:a16="http://schemas.microsoft.com/office/drawing/2014/main" id="{47570E63-938D-5C4A-61F1-E1040AA230DD}"/>
              </a:ext>
            </a:extLst>
          </p:cNvPr>
          <p:cNvSpPr txBox="1"/>
          <p:nvPr/>
        </p:nvSpPr>
        <p:spPr>
          <a:xfrm>
            <a:off x="3312160" y="250428"/>
            <a:ext cx="7396480" cy="369332"/>
          </a:xfrm>
          <a:prstGeom prst="rect">
            <a:avLst/>
          </a:prstGeom>
          <a:noFill/>
        </p:spPr>
        <p:txBody>
          <a:bodyPr wrap="square" rtlCol="0">
            <a:spAutoFit/>
          </a:bodyPr>
          <a:lstStyle/>
          <a:p>
            <a:r>
              <a:rPr lang="en-US" dirty="0"/>
              <a:t>Dropdown allows you to view the record information and the raw data file</a:t>
            </a:r>
          </a:p>
        </p:txBody>
      </p:sp>
      <p:pic>
        <p:nvPicPr>
          <p:cNvPr id="8" name="Picture 7" descr="A screenshot of a computer&#10;&#10;AI-generated content may be incorrect.">
            <a:extLst>
              <a:ext uri="{FF2B5EF4-FFF2-40B4-BE49-F238E27FC236}">
                <a16:creationId xmlns:a16="http://schemas.microsoft.com/office/drawing/2014/main" id="{F41C292D-8780-9F14-3461-013C177E98F3}"/>
              </a:ext>
            </a:extLst>
          </p:cNvPr>
          <p:cNvPicPr>
            <a:picLocks noChangeAspect="1"/>
          </p:cNvPicPr>
          <p:nvPr/>
        </p:nvPicPr>
        <p:blipFill>
          <a:blip r:embed="rId3"/>
          <a:stretch>
            <a:fillRect/>
          </a:stretch>
        </p:blipFill>
        <p:spPr>
          <a:xfrm>
            <a:off x="3312160" y="1005840"/>
            <a:ext cx="8453093" cy="1204351"/>
          </a:xfrm>
          <a:prstGeom prst="rect">
            <a:avLst/>
          </a:prstGeom>
        </p:spPr>
      </p:pic>
      <p:pic>
        <p:nvPicPr>
          <p:cNvPr id="11" name="Picture 10" descr="A screenshot of a computer screen&#10;&#10;AI-generated content may be incorrect.">
            <a:extLst>
              <a:ext uri="{FF2B5EF4-FFF2-40B4-BE49-F238E27FC236}">
                <a16:creationId xmlns:a16="http://schemas.microsoft.com/office/drawing/2014/main" id="{ED3637D0-313F-FBA5-7ADB-7365AD4EBBDC}"/>
              </a:ext>
            </a:extLst>
          </p:cNvPr>
          <p:cNvPicPr>
            <a:picLocks noChangeAspect="1"/>
          </p:cNvPicPr>
          <p:nvPr/>
        </p:nvPicPr>
        <p:blipFill>
          <a:blip r:embed="rId4"/>
          <a:stretch>
            <a:fillRect/>
          </a:stretch>
        </p:blipFill>
        <p:spPr>
          <a:xfrm>
            <a:off x="3322306" y="2738804"/>
            <a:ext cx="6575129" cy="3309972"/>
          </a:xfrm>
          <a:prstGeom prst="rect">
            <a:avLst/>
          </a:prstGeom>
          <a:ln>
            <a:solidFill>
              <a:schemeClr val="tx1"/>
            </a:solidFill>
          </a:ln>
        </p:spPr>
      </p:pic>
    </p:spTree>
    <p:extLst>
      <p:ext uri="{BB962C8B-B14F-4D97-AF65-F5344CB8AC3E}">
        <p14:creationId xmlns:p14="http://schemas.microsoft.com/office/powerpoint/2010/main" val="7259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4C7C2-2F94-41C9-4574-406A460764B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2819D3D-858F-345C-F7E3-797C06A57B3D}"/>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Transmissions</a:t>
            </a:r>
          </a:p>
        </p:txBody>
      </p:sp>
      <p:sp>
        <p:nvSpPr>
          <p:cNvPr id="9" name="TextBox 8">
            <a:extLst>
              <a:ext uri="{FF2B5EF4-FFF2-40B4-BE49-F238E27FC236}">
                <a16:creationId xmlns:a16="http://schemas.microsoft.com/office/drawing/2014/main" id="{DA5A8BD0-AAB4-B0E5-517C-67DB2D86EE39}"/>
              </a:ext>
            </a:extLst>
          </p:cNvPr>
          <p:cNvSpPr txBox="1"/>
          <p:nvPr/>
        </p:nvSpPr>
        <p:spPr>
          <a:xfrm>
            <a:off x="3312160" y="250428"/>
            <a:ext cx="7396480" cy="369332"/>
          </a:xfrm>
          <a:prstGeom prst="rect">
            <a:avLst/>
          </a:prstGeom>
          <a:noFill/>
        </p:spPr>
        <p:txBody>
          <a:bodyPr wrap="square" rtlCol="0">
            <a:spAutoFit/>
          </a:bodyPr>
          <a:lstStyle/>
          <a:p>
            <a:r>
              <a:rPr lang="en-US" dirty="0"/>
              <a:t>Dropdown allows you to view the record information and the raw data file</a:t>
            </a:r>
          </a:p>
        </p:txBody>
      </p:sp>
      <p:pic>
        <p:nvPicPr>
          <p:cNvPr id="8" name="Picture 7" descr="A screenshot of a computer&#10;&#10;AI-generated content may be incorrect.">
            <a:extLst>
              <a:ext uri="{FF2B5EF4-FFF2-40B4-BE49-F238E27FC236}">
                <a16:creationId xmlns:a16="http://schemas.microsoft.com/office/drawing/2014/main" id="{4796DE1F-6995-EE37-E11F-22EBBF8E20C9}"/>
              </a:ext>
            </a:extLst>
          </p:cNvPr>
          <p:cNvPicPr>
            <a:picLocks noChangeAspect="1"/>
          </p:cNvPicPr>
          <p:nvPr/>
        </p:nvPicPr>
        <p:blipFill>
          <a:blip r:embed="rId3"/>
          <a:stretch>
            <a:fillRect/>
          </a:stretch>
        </p:blipFill>
        <p:spPr>
          <a:xfrm>
            <a:off x="3312160" y="1005840"/>
            <a:ext cx="8453093" cy="1204351"/>
          </a:xfrm>
          <a:prstGeom prst="rect">
            <a:avLst/>
          </a:prstGeom>
        </p:spPr>
      </p:pic>
      <p:pic>
        <p:nvPicPr>
          <p:cNvPr id="3" name="Picture 2" descr="A close up of a mail&#10;&#10;AI-generated content may be incorrect.">
            <a:extLst>
              <a:ext uri="{FF2B5EF4-FFF2-40B4-BE49-F238E27FC236}">
                <a16:creationId xmlns:a16="http://schemas.microsoft.com/office/drawing/2014/main" id="{0944A91D-4B26-813E-2D60-659FFD0841CE}"/>
              </a:ext>
            </a:extLst>
          </p:cNvPr>
          <p:cNvPicPr>
            <a:picLocks noChangeAspect="1"/>
          </p:cNvPicPr>
          <p:nvPr/>
        </p:nvPicPr>
        <p:blipFill>
          <a:blip r:embed="rId4"/>
          <a:stretch>
            <a:fillRect/>
          </a:stretch>
        </p:blipFill>
        <p:spPr>
          <a:xfrm>
            <a:off x="3391796" y="2738804"/>
            <a:ext cx="8618967" cy="2324301"/>
          </a:xfrm>
          <a:prstGeom prst="rect">
            <a:avLst/>
          </a:prstGeom>
          <a:ln>
            <a:solidFill>
              <a:schemeClr val="tx1"/>
            </a:solidFill>
          </a:ln>
        </p:spPr>
      </p:pic>
    </p:spTree>
    <p:extLst>
      <p:ext uri="{BB962C8B-B14F-4D97-AF65-F5344CB8AC3E}">
        <p14:creationId xmlns:p14="http://schemas.microsoft.com/office/powerpoint/2010/main" val="183311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1773-3437-ED55-CC01-E0510B4054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3B9230F-F17D-BC8A-3AB5-2271996E9081}"/>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Requests</a:t>
            </a:r>
          </a:p>
        </p:txBody>
      </p:sp>
      <p:sp>
        <p:nvSpPr>
          <p:cNvPr id="9" name="TextBox 8">
            <a:extLst>
              <a:ext uri="{FF2B5EF4-FFF2-40B4-BE49-F238E27FC236}">
                <a16:creationId xmlns:a16="http://schemas.microsoft.com/office/drawing/2014/main" id="{A626A976-E224-44F2-5B53-EA83525E6042}"/>
              </a:ext>
            </a:extLst>
          </p:cNvPr>
          <p:cNvSpPr txBox="1"/>
          <p:nvPr/>
        </p:nvSpPr>
        <p:spPr>
          <a:xfrm>
            <a:off x="3312160" y="250428"/>
            <a:ext cx="7396480" cy="369332"/>
          </a:xfrm>
          <a:prstGeom prst="rect">
            <a:avLst/>
          </a:prstGeom>
          <a:noFill/>
        </p:spPr>
        <p:txBody>
          <a:bodyPr wrap="square" rtlCol="0">
            <a:spAutoFit/>
          </a:bodyPr>
          <a:lstStyle/>
          <a:p>
            <a:r>
              <a:rPr lang="en-US" dirty="0"/>
              <a:t>Request filters can be used to narrow down what requests to review.</a:t>
            </a:r>
          </a:p>
        </p:txBody>
      </p:sp>
      <p:pic>
        <p:nvPicPr>
          <p:cNvPr id="4" name="Picture 3" descr="A screenshot of a computer&#10;&#10;AI-generated content may be incorrect.">
            <a:extLst>
              <a:ext uri="{FF2B5EF4-FFF2-40B4-BE49-F238E27FC236}">
                <a16:creationId xmlns:a16="http://schemas.microsoft.com/office/drawing/2014/main" id="{349080A5-DAD2-334F-BD0C-AF6996025A75}"/>
              </a:ext>
            </a:extLst>
          </p:cNvPr>
          <p:cNvPicPr>
            <a:picLocks noChangeAspect="1"/>
          </p:cNvPicPr>
          <p:nvPr/>
        </p:nvPicPr>
        <p:blipFill>
          <a:blip r:embed="rId3"/>
          <a:stretch>
            <a:fillRect/>
          </a:stretch>
        </p:blipFill>
        <p:spPr>
          <a:xfrm>
            <a:off x="3205654" y="1635760"/>
            <a:ext cx="8879010" cy="2838835"/>
          </a:xfrm>
          <a:prstGeom prst="rect">
            <a:avLst/>
          </a:prstGeom>
          <a:ln>
            <a:solidFill>
              <a:schemeClr val="tx1"/>
            </a:solidFill>
          </a:ln>
        </p:spPr>
      </p:pic>
    </p:spTree>
    <p:extLst>
      <p:ext uri="{BB962C8B-B14F-4D97-AF65-F5344CB8AC3E}">
        <p14:creationId xmlns:p14="http://schemas.microsoft.com/office/powerpoint/2010/main" val="318349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AD2D4-006A-E2F4-8F9B-B331179208B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34C2C1A-B631-3438-23D5-F191B01607D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Files</a:t>
            </a:r>
          </a:p>
        </p:txBody>
      </p:sp>
      <p:sp>
        <p:nvSpPr>
          <p:cNvPr id="9" name="TextBox 8">
            <a:extLst>
              <a:ext uri="{FF2B5EF4-FFF2-40B4-BE49-F238E27FC236}">
                <a16:creationId xmlns:a16="http://schemas.microsoft.com/office/drawing/2014/main" id="{40E4704F-E2AF-2ED5-8CE3-9988BC2B2DD6}"/>
              </a:ext>
            </a:extLst>
          </p:cNvPr>
          <p:cNvSpPr txBox="1"/>
          <p:nvPr/>
        </p:nvSpPr>
        <p:spPr>
          <a:xfrm>
            <a:off x="3312160" y="250428"/>
            <a:ext cx="7396480" cy="369332"/>
          </a:xfrm>
          <a:prstGeom prst="rect">
            <a:avLst/>
          </a:prstGeom>
          <a:noFill/>
        </p:spPr>
        <p:txBody>
          <a:bodyPr wrap="square" rtlCol="0">
            <a:spAutoFit/>
          </a:bodyPr>
          <a:lstStyle/>
          <a:p>
            <a:r>
              <a:rPr lang="en-US" dirty="0"/>
              <a:t>FASTER Files allows you to see the incoming files</a:t>
            </a:r>
          </a:p>
        </p:txBody>
      </p:sp>
      <p:pic>
        <p:nvPicPr>
          <p:cNvPr id="3" name="Picture 2" descr="A screenshot of a computer&#10;&#10;AI-generated content may be incorrect.">
            <a:extLst>
              <a:ext uri="{FF2B5EF4-FFF2-40B4-BE49-F238E27FC236}">
                <a16:creationId xmlns:a16="http://schemas.microsoft.com/office/drawing/2014/main" id="{759CE543-CCCA-1203-E63E-EF79E6989383}"/>
              </a:ext>
            </a:extLst>
          </p:cNvPr>
          <p:cNvPicPr>
            <a:picLocks noChangeAspect="1"/>
          </p:cNvPicPr>
          <p:nvPr/>
        </p:nvPicPr>
        <p:blipFill>
          <a:blip r:embed="rId3"/>
          <a:stretch>
            <a:fillRect/>
          </a:stretch>
        </p:blipFill>
        <p:spPr>
          <a:xfrm>
            <a:off x="3414666" y="926347"/>
            <a:ext cx="7707471" cy="5005306"/>
          </a:xfrm>
          <a:prstGeom prst="rect">
            <a:avLst/>
          </a:prstGeom>
        </p:spPr>
      </p:pic>
    </p:spTree>
    <p:extLst>
      <p:ext uri="{BB962C8B-B14F-4D97-AF65-F5344CB8AC3E}">
        <p14:creationId xmlns:p14="http://schemas.microsoft.com/office/powerpoint/2010/main" val="121325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6F5B-1021-29D9-27AF-C7C98F4B9E1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FB50A8C-1600-F3D8-ED65-01E1E08096E1}"/>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Cutover Changes</a:t>
            </a:r>
          </a:p>
          <a:p>
            <a:r>
              <a:rPr lang="en-US" sz="3200" b="0" dirty="0">
                <a:solidFill>
                  <a:prstClr val="white"/>
                </a:solidFill>
                <a:latin typeface="Calibri" panose="020F0502020204030204"/>
              </a:rPr>
              <a:t>PR</a:t>
            </a:r>
            <a:r>
              <a:rPr lang="en-US" sz="3200" dirty="0">
                <a:solidFill>
                  <a:prstClr val="white"/>
                </a:solidFill>
              </a:rPr>
              <a:t> </a:t>
            </a:r>
            <a:r>
              <a:rPr lang="en-US" sz="3200" b="0" dirty="0">
                <a:solidFill>
                  <a:prstClr val="white"/>
                </a:solidFill>
                <a:latin typeface="+mn-lt"/>
              </a:rPr>
              <a:t>6371680</a:t>
            </a:r>
            <a:endParaRPr lang="en-US" sz="3200" b="0" dirty="0">
              <a:latin typeface="+mn-lt"/>
            </a:endParaRPr>
          </a:p>
        </p:txBody>
      </p:sp>
      <p:sp>
        <p:nvSpPr>
          <p:cNvPr id="8" name="TextBox 7">
            <a:extLst>
              <a:ext uri="{FF2B5EF4-FFF2-40B4-BE49-F238E27FC236}">
                <a16:creationId xmlns:a16="http://schemas.microsoft.com/office/drawing/2014/main" id="{64F91DFB-08E9-6327-55AF-CE1D4AFC6C8B}"/>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 &gt; STUDENT PROFILE &gt; ENTRY/WITHDRAWAL</a:t>
            </a:r>
          </a:p>
        </p:txBody>
      </p:sp>
      <p:sp>
        <p:nvSpPr>
          <p:cNvPr id="2" name="TextBox 1">
            <a:extLst>
              <a:ext uri="{FF2B5EF4-FFF2-40B4-BE49-F238E27FC236}">
                <a16:creationId xmlns:a16="http://schemas.microsoft.com/office/drawing/2014/main" id="{A886D682-5BD6-044A-0150-37FBB905960E}"/>
              </a:ext>
            </a:extLst>
          </p:cNvPr>
          <p:cNvSpPr txBox="1"/>
          <p:nvPr/>
        </p:nvSpPr>
        <p:spPr>
          <a:xfrm>
            <a:off x="3597975" y="1003608"/>
            <a:ext cx="8252649" cy="1938992"/>
          </a:xfrm>
          <a:prstGeom prst="rect">
            <a:avLst/>
          </a:prstGeom>
          <a:noFill/>
        </p:spPr>
        <p:txBody>
          <a:bodyPr wrap="square" rtlCol="0">
            <a:spAutoFit/>
          </a:bodyPr>
          <a:lstStyle/>
          <a:p>
            <a:r>
              <a:rPr lang="en-US" sz="2400" dirty="0"/>
              <a:t>Good Cause Exemption will be sent in the file on the School Year record if the following is true:</a:t>
            </a:r>
          </a:p>
          <a:p>
            <a:r>
              <a:rPr lang="en-US" sz="2400" dirty="0"/>
              <a:t>1. Student has an E/W record with Grade Promotion Status = A and a Good Cause Exemption other than Z</a:t>
            </a:r>
          </a:p>
          <a:p>
            <a:endParaRPr lang="en-US" sz="2400" dirty="0"/>
          </a:p>
        </p:txBody>
      </p:sp>
      <p:sp>
        <p:nvSpPr>
          <p:cNvPr id="7" name="TextBox 6">
            <a:extLst>
              <a:ext uri="{FF2B5EF4-FFF2-40B4-BE49-F238E27FC236}">
                <a16:creationId xmlns:a16="http://schemas.microsoft.com/office/drawing/2014/main" id="{D338F585-2DA8-B0D0-C463-7FE7B94CCE7D}"/>
              </a:ext>
            </a:extLst>
          </p:cNvPr>
          <p:cNvSpPr txBox="1"/>
          <p:nvPr/>
        </p:nvSpPr>
        <p:spPr>
          <a:xfrm>
            <a:off x="3597975" y="405822"/>
            <a:ext cx="5613081" cy="523220"/>
          </a:xfrm>
          <a:prstGeom prst="rect">
            <a:avLst/>
          </a:prstGeom>
          <a:noFill/>
        </p:spPr>
        <p:txBody>
          <a:bodyPr wrap="square" rtlCol="0">
            <a:spAutoFit/>
          </a:bodyPr>
          <a:lstStyle/>
          <a:p>
            <a:r>
              <a:rPr lang="en-US" sz="2800" b="1" dirty="0"/>
              <a:t>Good Cause Exemption</a:t>
            </a:r>
          </a:p>
        </p:txBody>
      </p:sp>
      <p:pic>
        <p:nvPicPr>
          <p:cNvPr id="10" name="Picture 9">
            <a:extLst>
              <a:ext uri="{FF2B5EF4-FFF2-40B4-BE49-F238E27FC236}">
                <a16:creationId xmlns:a16="http://schemas.microsoft.com/office/drawing/2014/main" id="{5E6E4E71-70BC-6F4D-B563-971BE22CC583}"/>
              </a:ext>
            </a:extLst>
          </p:cNvPr>
          <p:cNvPicPr>
            <a:picLocks noChangeAspect="1"/>
          </p:cNvPicPr>
          <p:nvPr/>
        </p:nvPicPr>
        <p:blipFill>
          <a:blip r:embed="rId3"/>
          <a:stretch>
            <a:fillRect/>
          </a:stretch>
        </p:blipFill>
        <p:spPr>
          <a:xfrm>
            <a:off x="3734914" y="3391947"/>
            <a:ext cx="6664862" cy="3022270"/>
          </a:xfrm>
          <a:prstGeom prst="rect">
            <a:avLst/>
          </a:prstGeom>
          <a:noFill/>
          <a:ln w="19050">
            <a:solidFill>
              <a:schemeClr val="tx1"/>
            </a:solidFill>
          </a:ln>
        </p:spPr>
      </p:pic>
    </p:spTree>
    <p:extLst>
      <p:ext uri="{BB962C8B-B14F-4D97-AF65-F5344CB8AC3E}">
        <p14:creationId xmlns:p14="http://schemas.microsoft.com/office/powerpoint/2010/main" val="721068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0115-FCF9-B0EB-16DE-BEE364F00EE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36765B5-EF2B-A53C-8423-6D36DA8A4ABA}"/>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FASTER Files</a:t>
            </a:r>
          </a:p>
        </p:txBody>
      </p:sp>
      <p:sp>
        <p:nvSpPr>
          <p:cNvPr id="9" name="TextBox 8">
            <a:extLst>
              <a:ext uri="{FF2B5EF4-FFF2-40B4-BE49-F238E27FC236}">
                <a16:creationId xmlns:a16="http://schemas.microsoft.com/office/drawing/2014/main" id="{6EF2C729-AFBD-CDBB-46A9-311F05C0B29D}"/>
              </a:ext>
            </a:extLst>
          </p:cNvPr>
          <p:cNvSpPr txBox="1"/>
          <p:nvPr/>
        </p:nvSpPr>
        <p:spPr>
          <a:xfrm>
            <a:off x="3312160" y="250428"/>
            <a:ext cx="7396480" cy="369332"/>
          </a:xfrm>
          <a:prstGeom prst="rect">
            <a:avLst/>
          </a:prstGeom>
          <a:noFill/>
        </p:spPr>
        <p:txBody>
          <a:bodyPr wrap="square" rtlCol="0">
            <a:spAutoFit/>
          </a:bodyPr>
          <a:lstStyle/>
          <a:p>
            <a:r>
              <a:rPr lang="en-US" dirty="0"/>
              <a:t>Activity log can be used for troubleshooting</a:t>
            </a:r>
          </a:p>
        </p:txBody>
      </p:sp>
      <p:pic>
        <p:nvPicPr>
          <p:cNvPr id="4" name="Picture 3" descr="A screenshot of a computer&#10;&#10;AI-generated content may be incorrect.">
            <a:extLst>
              <a:ext uri="{FF2B5EF4-FFF2-40B4-BE49-F238E27FC236}">
                <a16:creationId xmlns:a16="http://schemas.microsoft.com/office/drawing/2014/main" id="{DBF7ACFF-639C-CEA3-7FA1-8249042EF368}"/>
              </a:ext>
            </a:extLst>
          </p:cNvPr>
          <p:cNvPicPr>
            <a:picLocks noChangeAspect="1"/>
          </p:cNvPicPr>
          <p:nvPr/>
        </p:nvPicPr>
        <p:blipFill>
          <a:blip r:embed="rId3"/>
          <a:stretch>
            <a:fillRect/>
          </a:stretch>
        </p:blipFill>
        <p:spPr>
          <a:xfrm>
            <a:off x="3312160" y="772160"/>
            <a:ext cx="8582414" cy="2852572"/>
          </a:xfrm>
          <a:prstGeom prst="rect">
            <a:avLst/>
          </a:prstGeom>
        </p:spPr>
      </p:pic>
    </p:spTree>
    <p:extLst>
      <p:ext uri="{BB962C8B-B14F-4D97-AF65-F5344CB8AC3E}">
        <p14:creationId xmlns:p14="http://schemas.microsoft.com/office/powerpoint/2010/main" val="3593315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9E53E-E5C6-F1D3-64AA-B341F3935DF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AF28653-0763-FC02-140B-1B44848FA665}"/>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FASTER Qmlativ</a:t>
            </a:r>
          </a:p>
          <a:p>
            <a:r>
              <a:rPr lang="en-US" sz="2400" dirty="0"/>
              <a:t>Student Profile &gt; Grading &gt; Transcript</a:t>
            </a:r>
          </a:p>
        </p:txBody>
      </p:sp>
      <p:sp>
        <p:nvSpPr>
          <p:cNvPr id="9" name="TextBox 8">
            <a:extLst>
              <a:ext uri="{FF2B5EF4-FFF2-40B4-BE49-F238E27FC236}">
                <a16:creationId xmlns:a16="http://schemas.microsoft.com/office/drawing/2014/main" id="{1A1F0E84-6C62-F222-9F5C-487832A598A7}"/>
              </a:ext>
            </a:extLst>
          </p:cNvPr>
          <p:cNvSpPr txBox="1"/>
          <p:nvPr/>
        </p:nvSpPr>
        <p:spPr>
          <a:xfrm>
            <a:off x="3312160" y="250428"/>
            <a:ext cx="7396480" cy="369332"/>
          </a:xfrm>
          <a:prstGeom prst="rect">
            <a:avLst/>
          </a:prstGeom>
          <a:noFill/>
        </p:spPr>
        <p:txBody>
          <a:bodyPr wrap="square" rtlCol="0">
            <a:spAutoFit/>
          </a:bodyPr>
          <a:lstStyle/>
          <a:p>
            <a:r>
              <a:rPr lang="en-US" dirty="0"/>
              <a:t>The FASTER Transcript can be printed from the student profile.</a:t>
            </a:r>
          </a:p>
        </p:txBody>
      </p:sp>
      <p:pic>
        <p:nvPicPr>
          <p:cNvPr id="3" name="Picture 2" descr="A screenshot of a computer&#10;&#10;AI-generated content may be incorrect.">
            <a:extLst>
              <a:ext uri="{FF2B5EF4-FFF2-40B4-BE49-F238E27FC236}">
                <a16:creationId xmlns:a16="http://schemas.microsoft.com/office/drawing/2014/main" id="{274AE1B2-4F1D-950E-0025-3B6563DCA85B}"/>
              </a:ext>
            </a:extLst>
          </p:cNvPr>
          <p:cNvPicPr>
            <a:picLocks noChangeAspect="1"/>
          </p:cNvPicPr>
          <p:nvPr/>
        </p:nvPicPr>
        <p:blipFill>
          <a:blip r:embed="rId3"/>
          <a:stretch>
            <a:fillRect/>
          </a:stretch>
        </p:blipFill>
        <p:spPr>
          <a:xfrm>
            <a:off x="3391918" y="1825302"/>
            <a:ext cx="8129522" cy="1827003"/>
          </a:xfrm>
          <a:prstGeom prst="rect">
            <a:avLst/>
          </a:prstGeom>
          <a:ln>
            <a:solidFill>
              <a:schemeClr val="tx1"/>
            </a:solidFill>
          </a:ln>
        </p:spPr>
      </p:pic>
    </p:spTree>
    <p:extLst>
      <p:ext uri="{BB962C8B-B14F-4D97-AF65-F5344CB8AC3E}">
        <p14:creationId xmlns:p14="http://schemas.microsoft.com/office/powerpoint/2010/main" val="2143599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Tree>
    <p:extLst>
      <p:ext uri="{BB962C8B-B14F-4D97-AF65-F5344CB8AC3E}">
        <p14:creationId xmlns:p14="http://schemas.microsoft.com/office/powerpoint/2010/main" val="389950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F4E1-A273-565D-1482-73DEE1418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33069-0D3E-2C84-DA02-B0EF3F6F06E2}"/>
              </a:ext>
            </a:extLst>
          </p:cNvPr>
          <p:cNvSpPr>
            <a:spLocks noGrp="1"/>
          </p:cNvSpPr>
          <p:nvPr>
            <p:ph type="ctrTitle"/>
          </p:nvPr>
        </p:nvSpPr>
        <p:spPr/>
        <p:txBody>
          <a:bodyPr>
            <a:normAutofit fontScale="90000"/>
          </a:bodyPr>
          <a:lstStyle/>
          <a:p>
            <a:r>
              <a:rPr lang="en-US" dirty="0"/>
              <a:t>Thank You</a:t>
            </a:r>
          </a:p>
        </p:txBody>
      </p:sp>
    </p:spTree>
    <p:extLst>
      <p:ext uri="{BB962C8B-B14F-4D97-AF65-F5344CB8AC3E}">
        <p14:creationId xmlns:p14="http://schemas.microsoft.com/office/powerpoint/2010/main" val="189822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7A92-862C-4BF3-8E9B-9E4F2C14882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B3F25E6-7081-88B0-A7BF-2F7E71AAC5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Cutover Changes</a:t>
            </a:r>
          </a:p>
          <a:p>
            <a:r>
              <a:rPr lang="en-US" sz="3200" b="0" dirty="0">
                <a:solidFill>
                  <a:prstClr val="white"/>
                </a:solidFill>
                <a:latin typeface="+mn-lt"/>
              </a:rPr>
              <a:t>PR</a:t>
            </a:r>
            <a:r>
              <a:rPr lang="en-US" sz="3200" dirty="0">
                <a:solidFill>
                  <a:prstClr val="white"/>
                </a:solidFill>
                <a:latin typeface="+mn-lt"/>
              </a:rPr>
              <a:t> </a:t>
            </a:r>
            <a:r>
              <a:rPr lang="en-US" sz="3200" b="0" dirty="0">
                <a:solidFill>
                  <a:prstClr val="white"/>
                </a:solidFill>
                <a:latin typeface="+mn-lt"/>
              </a:rPr>
              <a:t>6371680</a:t>
            </a:r>
            <a:endParaRPr lang="en-US" sz="3200" b="0" dirty="0">
              <a:latin typeface="+mn-lt"/>
            </a:endParaRPr>
          </a:p>
          <a:p>
            <a:endParaRPr lang="en-US" sz="3200" dirty="0"/>
          </a:p>
        </p:txBody>
      </p:sp>
      <p:sp>
        <p:nvSpPr>
          <p:cNvPr id="8" name="TextBox 7">
            <a:extLst>
              <a:ext uri="{FF2B5EF4-FFF2-40B4-BE49-F238E27FC236}">
                <a16:creationId xmlns:a16="http://schemas.microsoft.com/office/drawing/2014/main" id="{8266A332-C991-A9A4-260D-E34411193B6B}"/>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 &gt; STUDENT PROFILE &gt; SPECIAL PROGRAMS &gt; ELL</a:t>
            </a:r>
          </a:p>
        </p:txBody>
      </p:sp>
      <p:sp>
        <p:nvSpPr>
          <p:cNvPr id="2" name="TextBox 1">
            <a:extLst>
              <a:ext uri="{FF2B5EF4-FFF2-40B4-BE49-F238E27FC236}">
                <a16:creationId xmlns:a16="http://schemas.microsoft.com/office/drawing/2014/main" id="{B1855B9C-A566-558A-C956-0E6B4D1184FC}"/>
              </a:ext>
            </a:extLst>
          </p:cNvPr>
          <p:cNvSpPr txBox="1"/>
          <p:nvPr/>
        </p:nvSpPr>
        <p:spPr>
          <a:xfrm>
            <a:off x="3597975" y="1526828"/>
            <a:ext cx="8252649" cy="1938992"/>
          </a:xfrm>
          <a:prstGeom prst="rect">
            <a:avLst/>
          </a:prstGeom>
          <a:noFill/>
        </p:spPr>
        <p:txBody>
          <a:bodyPr wrap="square" rtlCol="0">
            <a:spAutoFit/>
          </a:bodyPr>
          <a:lstStyle/>
          <a:p>
            <a:r>
              <a:rPr lang="en-US" sz="2400" dirty="0"/>
              <a:t>Program Participation will be sent in the file on the CTE, ELL, Dropout record if the following is true:</a:t>
            </a:r>
          </a:p>
          <a:p>
            <a:r>
              <a:rPr lang="en-US" sz="2400" dirty="0"/>
              <a:t>1.  Student has a current ELL record with a PK-12 = LY or LP and a  Program Participation other than Z </a:t>
            </a:r>
          </a:p>
          <a:p>
            <a:endParaRPr lang="en-US" sz="2400" dirty="0"/>
          </a:p>
        </p:txBody>
      </p:sp>
      <p:sp>
        <p:nvSpPr>
          <p:cNvPr id="7" name="TextBox 6">
            <a:extLst>
              <a:ext uri="{FF2B5EF4-FFF2-40B4-BE49-F238E27FC236}">
                <a16:creationId xmlns:a16="http://schemas.microsoft.com/office/drawing/2014/main" id="{02774F4D-2E44-6BA1-4D37-7C58CC4B4C47}"/>
              </a:ext>
            </a:extLst>
          </p:cNvPr>
          <p:cNvSpPr txBox="1"/>
          <p:nvPr/>
        </p:nvSpPr>
        <p:spPr>
          <a:xfrm>
            <a:off x="3597975" y="405822"/>
            <a:ext cx="5613081" cy="523220"/>
          </a:xfrm>
          <a:prstGeom prst="rect">
            <a:avLst/>
          </a:prstGeom>
          <a:noFill/>
        </p:spPr>
        <p:txBody>
          <a:bodyPr wrap="square" rtlCol="0">
            <a:spAutoFit/>
          </a:bodyPr>
          <a:lstStyle/>
          <a:p>
            <a:r>
              <a:rPr lang="en-US" sz="2800" b="1" dirty="0"/>
              <a:t>ELL - Program Participation</a:t>
            </a:r>
          </a:p>
        </p:txBody>
      </p:sp>
      <p:pic>
        <p:nvPicPr>
          <p:cNvPr id="4" name="Picture 3">
            <a:extLst>
              <a:ext uri="{FF2B5EF4-FFF2-40B4-BE49-F238E27FC236}">
                <a16:creationId xmlns:a16="http://schemas.microsoft.com/office/drawing/2014/main" id="{8909621D-8299-E2E0-9AEC-B1FCB3C8B22D}"/>
              </a:ext>
            </a:extLst>
          </p:cNvPr>
          <p:cNvPicPr>
            <a:picLocks noChangeAspect="1"/>
          </p:cNvPicPr>
          <p:nvPr/>
        </p:nvPicPr>
        <p:blipFill>
          <a:blip r:embed="rId3"/>
          <a:stretch>
            <a:fillRect/>
          </a:stretch>
        </p:blipFill>
        <p:spPr>
          <a:xfrm>
            <a:off x="3690410" y="3340169"/>
            <a:ext cx="7554379" cy="1991003"/>
          </a:xfrm>
          <a:prstGeom prst="rect">
            <a:avLst/>
          </a:prstGeom>
          <a:ln w="19050">
            <a:solidFill>
              <a:schemeClr val="tx1"/>
            </a:solidFill>
          </a:ln>
        </p:spPr>
      </p:pic>
    </p:spTree>
    <p:extLst>
      <p:ext uri="{BB962C8B-B14F-4D97-AF65-F5344CB8AC3E}">
        <p14:creationId xmlns:p14="http://schemas.microsoft.com/office/powerpoint/2010/main" val="154154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79AC8-2C4A-C1B1-B897-7BA7CFED793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D5BE535-F20C-5EB0-2AFB-FB58A49B400E}"/>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Cutover Changes</a:t>
            </a:r>
          </a:p>
          <a:p>
            <a:r>
              <a:rPr lang="en-US" sz="3200" b="0" dirty="0">
                <a:solidFill>
                  <a:prstClr val="white"/>
                </a:solidFill>
                <a:latin typeface="+mn-lt"/>
              </a:rPr>
              <a:t>PR</a:t>
            </a:r>
            <a:r>
              <a:rPr lang="en-US" sz="3200" dirty="0">
                <a:solidFill>
                  <a:prstClr val="white"/>
                </a:solidFill>
                <a:latin typeface="+mn-lt"/>
              </a:rPr>
              <a:t> </a:t>
            </a:r>
            <a:r>
              <a:rPr lang="en-US" sz="3200" b="0" dirty="0">
                <a:solidFill>
                  <a:prstClr val="white"/>
                </a:solidFill>
                <a:latin typeface="+mn-lt"/>
              </a:rPr>
              <a:t>6371680</a:t>
            </a:r>
            <a:endParaRPr lang="en-US" sz="3200" b="0" dirty="0">
              <a:latin typeface="+mn-lt"/>
            </a:endParaRPr>
          </a:p>
          <a:p>
            <a:endParaRPr lang="en-US" sz="3200" dirty="0"/>
          </a:p>
        </p:txBody>
      </p:sp>
      <p:sp>
        <p:nvSpPr>
          <p:cNvPr id="8" name="TextBox 7">
            <a:extLst>
              <a:ext uri="{FF2B5EF4-FFF2-40B4-BE49-F238E27FC236}">
                <a16:creationId xmlns:a16="http://schemas.microsoft.com/office/drawing/2014/main" id="{8DA8790B-AB70-6131-8E9F-B269E0A27C95}"/>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 &gt; STUDENT PROFILE &gt; SPECIAL PROGRAMS &gt; ALT ASSESS</a:t>
            </a:r>
          </a:p>
        </p:txBody>
      </p:sp>
      <p:sp>
        <p:nvSpPr>
          <p:cNvPr id="2" name="TextBox 1">
            <a:extLst>
              <a:ext uri="{FF2B5EF4-FFF2-40B4-BE49-F238E27FC236}">
                <a16:creationId xmlns:a16="http://schemas.microsoft.com/office/drawing/2014/main" id="{AD64E924-3B40-0303-0C9F-390C6FFD59D2}"/>
              </a:ext>
            </a:extLst>
          </p:cNvPr>
          <p:cNvSpPr txBox="1"/>
          <p:nvPr/>
        </p:nvSpPr>
        <p:spPr>
          <a:xfrm>
            <a:off x="3597975" y="1526828"/>
            <a:ext cx="8252649" cy="2308324"/>
          </a:xfrm>
          <a:prstGeom prst="rect">
            <a:avLst/>
          </a:prstGeom>
          <a:noFill/>
        </p:spPr>
        <p:txBody>
          <a:bodyPr wrap="square" rtlCol="0">
            <a:spAutoFit/>
          </a:bodyPr>
          <a:lstStyle/>
          <a:p>
            <a:r>
              <a:rPr lang="en-US" sz="2400" dirty="0"/>
              <a:t>Alternate Assessment will be sent in the file on the Exceptional record if the following is true:</a:t>
            </a:r>
          </a:p>
          <a:p>
            <a:r>
              <a:rPr lang="en-US" sz="2400" dirty="0"/>
              <a:t>1.  Student has a current Alternate Assessment Administered record with an Alternate Assessment Administered value of ‘Yes’ and a State Code of ‘P’.</a:t>
            </a:r>
          </a:p>
          <a:p>
            <a:endParaRPr lang="en-US" sz="2400" dirty="0"/>
          </a:p>
        </p:txBody>
      </p:sp>
      <p:sp>
        <p:nvSpPr>
          <p:cNvPr id="7" name="TextBox 6">
            <a:extLst>
              <a:ext uri="{FF2B5EF4-FFF2-40B4-BE49-F238E27FC236}">
                <a16:creationId xmlns:a16="http://schemas.microsoft.com/office/drawing/2014/main" id="{88FD7DE1-34FA-ED7E-E935-B506D0699A20}"/>
              </a:ext>
            </a:extLst>
          </p:cNvPr>
          <p:cNvSpPr txBox="1"/>
          <p:nvPr/>
        </p:nvSpPr>
        <p:spPr>
          <a:xfrm>
            <a:off x="3597975" y="405822"/>
            <a:ext cx="5613081" cy="523220"/>
          </a:xfrm>
          <a:prstGeom prst="rect">
            <a:avLst/>
          </a:prstGeom>
          <a:noFill/>
        </p:spPr>
        <p:txBody>
          <a:bodyPr wrap="square" rtlCol="0">
            <a:spAutoFit/>
          </a:bodyPr>
          <a:lstStyle/>
          <a:p>
            <a:r>
              <a:rPr lang="en-US" sz="2800" b="1" dirty="0"/>
              <a:t>Alternate Assessment</a:t>
            </a:r>
          </a:p>
        </p:txBody>
      </p:sp>
      <p:pic>
        <p:nvPicPr>
          <p:cNvPr id="4" name="Picture 3">
            <a:extLst>
              <a:ext uri="{FF2B5EF4-FFF2-40B4-BE49-F238E27FC236}">
                <a16:creationId xmlns:a16="http://schemas.microsoft.com/office/drawing/2014/main" id="{4C6B0AAA-BEFE-B6A5-7D07-B227B65B979F}"/>
              </a:ext>
            </a:extLst>
          </p:cNvPr>
          <p:cNvPicPr>
            <a:picLocks noChangeAspect="1"/>
          </p:cNvPicPr>
          <p:nvPr/>
        </p:nvPicPr>
        <p:blipFill>
          <a:blip r:embed="rId3"/>
          <a:stretch>
            <a:fillRect/>
          </a:stretch>
        </p:blipFill>
        <p:spPr>
          <a:xfrm>
            <a:off x="3597975" y="3835152"/>
            <a:ext cx="8030696" cy="1457528"/>
          </a:xfrm>
          <a:prstGeom prst="rect">
            <a:avLst/>
          </a:prstGeom>
          <a:ln w="19050">
            <a:solidFill>
              <a:schemeClr val="tx1"/>
            </a:solidFill>
          </a:ln>
        </p:spPr>
      </p:pic>
    </p:spTree>
    <p:extLst>
      <p:ext uri="{BB962C8B-B14F-4D97-AF65-F5344CB8AC3E}">
        <p14:creationId xmlns:p14="http://schemas.microsoft.com/office/powerpoint/2010/main" val="10592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7AC0-2316-1A61-00A9-B22FC30BD4A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B60DF42-CBF1-D43D-1696-060B4B261D8B}"/>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Cutover Changes</a:t>
            </a:r>
          </a:p>
          <a:p>
            <a:r>
              <a:rPr lang="en-US" sz="3200" b="0" dirty="0">
                <a:solidFill>
                  <a:prstClr val="white"/>
                </a:solidFill>
                <a:latin typeface="+mn-lt"/>
              </a:rPr>
              <a:t>PR</a:t>
            </a:r>
            <a:r>
              <a:rPr lang="en-US" sz="3200" dirty="0">
                <a:solidFill>
                  <a:prstClr val="white"/>
                </a:solidFill>
                <a:latin typeface="+mn-lt"/>
              </a:rPr>
              <a:t> </a:t>
            </a:r>
            <a:r>
              <a:rPr lang="en-US" sz="3200" b="0" dirty="0">
                <a:solidFill>
                  <a:prstClr val="white"/>
                </a:solidFill>
                <a:latin typeface="+mn-lt"/>
              </a:rPr>
              <a:t>6371680</a:t>
            </a:r>
            <a:endParaRPr lang="en-US" sz="3200" b="0" dirty="0">
              <a:latin typeface="+mn-lt"/>
            </a:endParaRPr>
          </a:p>
          <a:p>
            <a:endParaRPr lang="en-US" sz="3200" dirty="0"/>
          </a:p>
        </p:txBody>
      </p:sp>
      <p:sp>
        <p:nvSpPr>
          <p:cNvPr id="8" name="TextBox 7">
            <a:extLst>
              <a:ext uri="{FF2B5EF4-FFF2-40B4-BE49-F238E27FC236}">
                <a16:creationId xmlns:a16="http://schemas.microsoft.com/office/drawing/2014/main" id="{B236906C-48B7-1379-4C1E-F444711FEB58}"/>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FASTER  &gt; REPORTS &gt; OUTGOING TRANSMISSIONS</a:t>
            </a:r>
          </a:p>
        </p:txBody>
      </p:sp>
      <p:sp>
        <p:nvSpPr>
          <p:cNvPr id="2" name="TextBox 1">
            <a:extLst>
              <a:ext uri="{FF2B5EF4-FFF2-40B4-BE49-F238E27FC236}">
                <a16:creationId xmlns:a16="http://schemas.microsoft.com/office/drawing/2014/main" id="{889DB056-5126-0744-8B47-75D9BBB5CC26}"/>
              </a:ext>
            </a:extLst>
          </p:cNvPr>
          <p:cNvSpPr txBox="1"/>
          <p:nvPr/>
        </p:nvSpPr>
        <p:spPr>
          <a:xfrm>
            <a:off x="3597975" y="1040236"/>
            <a:ext cx="8252649" cy="1200329"/>
          </a:xfrm>
          <a:prstGeom prst="rect">
            <a:avLst/>
          </a:prstGeom>
          <a:noFill/>
        </p:spPr>
        <p:txBody>
          <a:bodyPr wrap="square" rtlCol="0">
            <a:spAutoFit/>
          </a:bodyPr>
          <a:lstStyle/>
          <a:p>
            <a:r>
              <a:rPr lang="en-US" sz="2400" dirty="0"/>
              <a:t>View Raw File Data button has been added to Outgoing Transmissions and Incoming Students screens.</a:t>
            </a:r>
          </a:p>
          <a:p>
            <a:endParaRPr lang="en-US" sz="2400" dirty="0"/>
          </a:p>
        </p:txBody>
      </p:sp>
      <p:sp>
        <p:nvSpPr>
          <p:cNvPr id="7" name="TextBox 6">
            <a:extLst>
              <a:ext uri="{FF2B5EF4-FFF2-40B4-BE49-F238E27FC236}">
                <a16:creationId xmlns:a16="http://schemas.microsoft.com/office/drawing/2014/main" id="{537D22C2-D350-BFB9-7D7F-61D100D55455}"/>
              </a:ext>
            </a:extLst>
          </p:cNvPr>
          <p:cNvSpPr txBox="1"/>
          <p:nvPr/>
        </p:nvSpPr>
        <p:spPr>
          <a:xfrm>
            <a:off x="3597975" y="405822"/>
            <a:ext cx="5613081" cy="523220"/>
          </a:xfrm>
          <a:prstGeom prst="rect">
            <a:avLst/>
          </a:prstGeom>
          <a:noFill/>
        </p:spPr>
        <p:txBody>
          <a:bodyPr wrap="square" rtlCol="0">
            <a:spAutoFit/>
          </a:bodyPr>
          <a:lstStyle/>
          <a:p>
            <a:r>
              <a:rPr lang="en-US" sz="2800" b="1" dirty="0"/>
              <a:t>Outgoing Transmissions</a:t>
            </a:r>
          </a:p>
        </p:txBody>
      </p:sp>
      <p:pic>
        <p:nvPicPr>
          <p:cNvPr id="5" name="Picture 4">
            <a:extLst>
              <a:ext uri="{FF2B5EF4-FFF2-40B4-BE49-F238E27FC236}">
                <a16:creationId xmlns:a16="http://schemas.microsoft.com/office/drawing/2014/main" id="{087E62D4-31C9-2862-07A0-1412E7595FF2}"/>
              </a:ext>
            </a:extLst>
          </p:cNvPr>
          <p:cNvPicPr>
            <a:picLocks noChangeAspect="1"/>
          </p:cNvPicPr>
          <p:nvPr/>
        </p:nvPicPr>
        <p:blipFill>
          <a:blip r:embed="rId3"/>
          <a:stretch>
            <a:fillRect/>
          </a:stretch>
        </p:blipFill>
        <p:spPr>
          <a:xfrm>
            <a:off x="3684485" y="2240564"/>
            <a:ext cx="7944875" cy="3772617"/>
          </a:xfrm>
          <a:prstGeom prst="rect">
            <a:avLst/>
          </a:prstGeom>
          <a:ln>
            <a:solidFill>
              <a:schemeClr val="tx1"/>
            </a:solidFill>
          </a:ln>
        </p:spPr>
      </p:pic>
    </p:spTree>
    <p:extLst>
      <p:ext uri="{BB962C8B-B14F-4D97-AF65-F5344CB8AC3E}">
        <p14:creationId xmlns:p14="http://schemas.microsoft.com/office/powerpoint/2010/main" val="72565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ED55-9AC7-4605-E2DB-8DE78C670C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ED82781-DC45-4DEF-D51C-4EE2F9751012}"/>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Cutover Changes</a:t>
            </a:r>
          </a:p>
          <a:p>
            <a:r>
              <a:rPr lang="en-US" sz="3200" b="0" dirty="0">
                <a:solidFill>
                  <a:prstClr val="white"/>
                </a:solidFill>
                <a:latin typeface="+mn-lt"/>
              </a:rPr>
              <a:t>PR</a:t>
            </a:r>
            <a:r>
              <a:rPr lang="en-US" sz="3200" dirty="0">
                <a:solidFill>
                  <a:prstClr val="white"/>
                </a:solidFill>
                <a:latin typeface="+mn-lt"/>
              </a:rPr>
              <a:t> </a:t>
            </a:r>
            <a:r>
              <a:rPr lang="en-US" sz="3200" b="0" dirty="0">
                <a:solidFill>
                  <a:prstClr val="white"/>
                </a:solidFill>
                <a:latin typeface="+mn-lt"/>
              </a:rPr>
              <a:t>6371680</a:t>
            </a:r>
            <a:endParaRPr lang="en-US" sz="3200" b="0" dirty="0">
              <a:latin typeface="+mn-lt"/>
            </a:endParaRPr>
          </a:p>
          <a:p>
            <a:endParaRPr lang="en-US" sz="3200" dirty="0"/>
          </a:p>
        </p:txBody>
      </p:sp>
      <p:sp>
        <p:nvSpPr>
          <p:cNvPr id="8" name="TextBox 7">
            <a:extLst>
              <a:ext uri="{FF2B5EF4-FFF2-40B4-BE49-F238E27FC236}">
                <a16:creationId xmlns:a16="http://schemas.microsoft.com/office/drawing/2014/main" id="{385DB891-25B2-8C57-4BB0-3E717D582EDE}"/>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FASTER  &gt; REPORTS &gt; OUTGOING TRANSMISSIONS</a:t>
            </a:r>
          </a:p>
        </p:txBody>
      </p:sp>
      <p:sp>
        <p:nvSpPr>
          <p:cNvPr id="2" name="TextBox 1">
            <a:extLst>
              <a:ext uri="{FF2B5EF4-FFF2-40B4-BE49-F238E27FC236}">
                <a16:creationId xmlns:a16="http://schemas.microsoft.com/office/drawing/2014/main" id="{E694C21F-6131-7C57-65B0-427A928FBF5D}"/>
              </a:ext>
            </a:extLst>
          </p:cNvPr>
          <p:cNvSpPr txBox="1"/>
          <p:nvPr/>
        </p:nvSpPr>
        <p:spPr>
          <a:xfrm>
            <a:off x="3597975" y="1040236"/>
            <a:ext cx="8252649" cy="1938992"/>
          </a:xfrm>
          <a:prstGeom prst="rect">
            <a:avLst/>
          </a:prstGeom>
          <a:noFill/>
        </p:spPr>
        <p:txBody>
          <a:bodyPr wrap="square" rtlCol="0">
            <a:spAutoFit/>
          </a:bodyPr>
          <a:lstStyle/>
          <a:p>
            <a:r>
              <a:rPr lang="en-US" sz="2400" dirty="0"/>
              <a:t>View Raw File Data button has been added to Outgoing Transmissions and Incoming Students screens.</a:t>
            </a:r>
          </a:p>
          <a:p>
            <a:r>
              <a:rPr lang="en-US" sz="2400" dirty="0">
                <a:ea typeface="Times New Roman" panose="02020603050405020304" pitchFamily="18" charset="0"/>
                <a:cs typeface="Times New Roman" panose="02020603050405020304" pitchFamily="18" charset="0"/>
              </a:rPr>
              <a:t>Copy raw data and paste it into a text editor that will make it easier to view values in a specific location.</a:t>
            </a:r>
          </a:p>
          <a:p>
            <a:endParaRPr lang="en-US" sz="2400" dirty="0"/>
          </a:p>
        </p:txBody>
      </p:sp>
      <p:sp>
        <p:nvSpPr>
          <p:cNvPr id="7" name="TextBox 6">
            <a:extLst>
              <a:ext uri="{FF2B5EF4-FFF2-40B4-BE49-F238E27FC236}">
                <a16:creationId xmlns:a16="http://schemas.microsoft.com/office/drawing/2014/main" id="{CD2B8923-BFE8-E5D0-0A19-1FBEDED53DE1}"/>
              </a:ext>
            </a:extLst>
          </p:cNvPr>
          <p:cNvSpPr txBox="1"/>
          <p:nvPr/>
        </p:nvSpPr>
        <p:spPr>
          <a:xfrm>
            <a:off x="3597975" y="405822"/>
            <a:ext cx="5613081" cy="523220"/>
          </a:xfrm>
          <a:prstGeom prst="rect">
            <a:avLst/>
          </a:prstGeom>
          <a:noFill/>
        </p:spPr>
        <p:txBody>
          <a:bodyPr wrap="square" rtlCol="0">
            <a:spAutoFit/>
          </a:bodyPr>
          <a:lstStyle/>
          <a:p>
            <a:r>
              <a:rPr lang="en-US" sz="2800" b="1" dirty="0"/>
              <a:t>Outgoing Transmissions</a:t>
            </a:r>
          </a:p>
        </p:txBody>
      </p:sp>
      <p:pic>
        <p:nvPicPr>
          <p:cNvPr id="4" name="Picture 3">
            <a:extLst>
              <a:ext uri="{FF2B5EF4-FFF2-40B4-BE49-F238E27FC236}">
                <a16:creationId xmlns:a16="http://schemas.microsoft.com/office/drawing/2014/main" id="{521EC1F4-A65E-E90E-B67C-2A1633C802DC}"/>
              </a:ext>
            </a:extLst>
          </p:cNvPr>
          <p:cNvPicPr>
            <a:picLocks noChangeAspect="1"/>
          </p:cNvPicPr>
          <p:nvPr/>
        </p:nvPicPr>
        <p:blipFill>
          <a:blip r:embed="rId3"/>
          <a:stretch>
            <a:fillRect/>
          </a:stretch>
        </p:blipFill>
        <p:spPr>
          <a:xfrm>
            <a:off x="3746256" y="2738804"/>
            <a:ext cx="7597247" cy="3503474"/>
          </a:xfrm>
          <a:prstGeom prst="rect">
            <a:avLst/>
          </a:prstGeom>
          <a:ln>
            <a:solidFill>
              <a:schemeClr val="tx1"/>
            </a:solidFill>
          </a:ln>
        </p:spPr>
      </p:pic>
    </p:spTree>
    <p:extLst>
      <p:ext uri="{BB962C8B-B14F-4D97-AF65-F5344CB8AC3E}">
        <p14:creationId xmlns:p14="http://schemas.microsoft.com/office/powerpoint/2010/main" val="114302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695EC-8B63-2728-AE6B-D7CB7807413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7724844-47CA-42CD-EDAD-CE560EA875E9}"/>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Community Service Hours</a:t>
            </a:r>
          </a:p>
          <a:p>
            <a:r>
              <a:rPr lang="en-US" sz="3200" b="0" dirty="0">
                <a:solidFill>
                  <a:prstClr val="white"/>
                </a:solidFill>
                <a:latin typeface="+mn-lt"/>
              </a:rPr>
              <a:t>PR </a:t>
            </a:r>
            <a:r>
              <a:rPr lang="en-US" sz="3200" dirty="0">
                <a:solidFill>
                  <a:prstClr val="white"/>
                </a:solidFill>
                <a:latin typeface="+mn-lt"/>
              </a:rPr>
              <a:t>6033545</a:t>
            </a:r>
            <a:endParaRPr lang="en-US" sz="3200" dirty="0">
              <a:latin typeface="+mn-lt"/>
            </a:endParaRPr>
          </a:p>
          <a:p>
            <a:endParaRPr lang="en-US" sz="3200" dirty="0"/>
          </a:p>
        </p:txBody>
      </p:sp>
      <p:sp>
        <p:nvSpPr>
          <p:cNvPr id="8" name="TextBox 7">
            <a:extLst>
              <a:ext uri="{FF2B5EF4-FFF2-40B4-BE49-F238E27FC236}">
                <a16:creationId xmlns:a16="http://schemas.microsoft.com/office/drawing/2014/main" id="{E99B315A-94B7-6E5F-CF28-67F9DD67E033}"/>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 STUDENT PROFILE &gt;  SPECIAL PROGRAMS &gt; COM SRV HRS</a:t>
            </a:r>
          </a:p>
        </p:txBody>
      </p:sp>
      <p:sp>
        <p:nvSpPr>
          <p:cNvPr id="2" name="TextBox 1">
            <a:extLst>
              <a:ext uri="{FF2B5EF4-FFF2-40B4-BE49-F238E27FC236}">
                <a16:creationId xmlns:a16="http://schemas.microsoft.com/office/drawing/2014/main" id="{B553824D-2ABD-E80F-308A-3124CA454CC8}"/>
              </a:ext>
            </a:extLst>
          </p:cNvPr>
          <p:cNvSpPr txBox="1"/>
          <p:nvPr/>
        </p:nvSpPr>
        <p:spPr>
          <a:xfrm>
            <a:off x="3390711" y="345989"/>
            <a:ext cx="6902467" cy="523220"/>
          </a:xfrm>
          <a:prstGeom prst="rect">
            <a:avLst/>
          </a:prstGeom>
          <a:noFill/>
        </p:spPr>
        <p:txBody>
          <a:bodyPr wrap="square" rtlCol="0">
            <a:spAutoFit/>
          </a:bodyPr>
          <a:lstStyle/>
          <a:p>
            <a:r>
              <a:rPr lang="en-US" sz="2800" b="1" dirty="0"/>
              <a:t>Art-Related Flag </a:t>
            </a:r>
          </a:p>
        </p:txBody>
      </p:sp>
      <p:pic>
        <p:nvPicPr>
          <p:cNvPr id="4" name="Picture 3">
            <a:extLst>
              <a:ext uri="{FF2B5EF4-FFF2-40B4-BE49-F238E27FC236}">
                <a16:creationId xmlns:a16="http://schemas.microsoft.com/office/drawing/2014/main" id="{F829595D-B1F6-F6CC-067C-7FB628F5B0D0}"/>
              </a:ext>
            </a:extLst>
          </p:cNvPr>
          <p:cNvPicPr>
            <a:picLocks noChangeAspect="1"/>
          </p:cNvPicPr>
          <p:nvPr/>
        </p:nvPicPr>
        <p:blipFill>
          <a:blip r:embed="rId3"/>
          <a:stretch>
            <a:fillRect/>
          </a:stretch>
        </p:blipFill>
        <p:spPr>
          <a:xfrm>
            <a:off x="3663040" y="2198503"/>
            <a:ext cx="5915851" cy="2460994"/>
          </a:xfrm>
          <a:prstGeom prst="rect">
            <a:avLst/>
          </a:prstGeom>
          <a:ln w="19050">
            <a:solidFill>
              <a:schemeClr val="tx1"/>
            </a:solidFill>
          </a:ln>
        </p:spPr>
      </p:pic>
      <p:pic>
        <p:nvPicPr>
          <p:cNvPr id="5" name="Picture 4">
            <a:extLst>
              <a:ext uri="{FF2B5EF4-FFF2-40B4-BE49-F238E27FC236}">
                <a16:creationId xmlns:a16="http://schemas.microsoft.com/office/drawing/2014/main" id="{7F1DC76E-5F54-1155-6820-E80164AB6A42}"/>
              </a:ext>
            </a:extLst>
          </p:cNvPr>
          <p:cNvPicPr>
            <a:picLocks noChangeAspect="1"/>
          </p:cNvPicPr>
          <p:nvPr/>
        </p:nvPicPr>
        <p:blipFill>
          <a:blip r:embed="rId4"/>
          <a:stretch>
            <a:fillRect/>
          </a:stretch>
        </p:blipFill>
        <p:spPr>
          <a:xfrm>
            <a:off x="3663041" y="4905021"/>
            <a:ext cx="5915851" cy="1356397"/>
          </a:xfrm>
          <a:prstGeom prst="rect">
            <a:avLst/>
          </a:prstGeom>
          <a:ln w="19050">
            <a:solidFill>
              <a:schemeClr val="tx1"/>
            </a:solidFill>
          </a:ln>
        </p:spPr>
      </p:pic>
      <p:sp>
        <p:nvSpPr>
          <p:cNvPr id="7" name="TextBox 6">
            <a:extLst>
              <a:ext uri="{FF2B5EF4-FFF2-40B4-BE49-F238E27FC236}">
                <a16:creationId xmlns:a16="http://schemas.microsoft.com/office/drawing/2014/main" id="{2E07F39E-9FB2-16B4-87CF-D50C70CB3763}"/>
              </a:ext>
            </a:extLst>
          </p:cNvPr>
          <p:cNvSpPr txBox="1"/>
          <p:nvPr/>
        </p:nvSpPr>
        <p:spPr>
          <a:xfrm>
            <a:off x="3558746" y="1025611"/>
            <a:ext cx="6020146" cy="923330"/>
          </a:xfrm>
          <a:prstGeom prst="rect">
            <a:avLst/>
          </a:prstGeom>
          <a:noFill/>
        </p:spPr>
        <p:txBody>
          <a:bodyPr wrap="square" rtlCol="0">
            <a:spAutoFit/>
          </a:bodyPr>
          <a:lstStyle/>
          <a:p>
            <a:r>
              <a:rPr lang="en-US" dirty="0"/>
              <a:t>This was added for tracking purposes for the Seal of Fine Arts Endorsement.  Districts can check to see if the student has met the hour requirement for the freeform option</a:t>
            </a:r>
          </a:p>
        </p:txBody>
      </p:sp>
    </p:spTree>
    <p:extLst>
      <p:ext uri="{BB962C8B-B14F-4D97-AF65-F5344CB8AC3E}">
        <p14:creationId xmlns:p14="http://schemas.microsoft.com/office/powerpoint/2010/main" val="28543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ateandTime xmlns="42a7207b-7133-445a-a506-606f615b7e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9" ma:contentTypeDescription="Create a new document." ma:contentTypeScope="" ma:versionID="6aba6e9472464a147adf4faf86891d10">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627c45ae3ba1d91d28d4186f86c43215"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element ref="ns2:MediaServiceSearchProperties" minOccurs="0"/>
                <xsd:element ref="ns2:Dateand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andTime" ma:index="28" nillable="true" ma:displayName="Date and Time" ma:format="DateOnly" ma:internalName="DateandTime">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2.xml><?xml version="1.0" encoding="utf-8"?>
<ds:datastoreItem xmlns:ds="http://schemas.openxmlformats.org/officeDocument/2006/customXml" ds:itemID="{D0589937-285E-458F-A6E3-EB25D144B7F4}">
  <ds:schemaRefs>
    <ds:schemaRef ds:uri="http://purl.org/dc/terms/"/>
    <ds:schemaRef ds:uri="http://schemas.microsoft.com/office/2006/documentManagement/types"/>
    <ds:schemaRef ds:uri="42a7207b-7133-445a-a506-606f615b7eeb"/>
    <ds:schemaRef ds:uri="3f3073f3-9a20-481c-ba9a-d77d18817a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0FCD4FA-8982-4654-8A0A-702B5CD74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d0a3e6f-bd2e-4a2b-9745-4a2001b3ad94}" enabled="1" method="Privileged" siteId="{833b2b67-7fd5-4644-a0a2-4b89f0bebe77}" contentBits="0" removed="0"/>
</clbl:labelList>
</file>

<file path=docProps/app.xml><?xml version="1.0" encoding="utf-8"?>
<Properties xmlns="http://schemas.openxmlformats.org/officeDocument/2006/extended-properties" xmlns:vt="http://schemas.openxmlformats.org/officeDocument/2006/docPropsVTypes">
  <TotalTime>32971</TotalTime>
  <Words>1749</Words>
  <Application>Microsoft Office PowerPoint</Application>
  <PresentationFormat>Widescreen</PresentationFormat>
  <Paragraphs>238</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Aptos</vt:lpstr>
      <vt:lpstr>Arial</vt:lpstr>
      <vt:lpstr>Calibri</vt:lpstr>
      <vt:lpstr>Open Sans</vt:lpstr>
      <vt:lpstr>Times New Roman</vt:lpstr>
      <vt:lpstr>Office Theme</vt:lpstr>
      <vt:lpstr>F.A.S.T.E.R. &amp; Grad Requirements </vt:lpstr>
      <vt:lpstr>Agenda</vt:lpstr>
      <vt:lpstr>Recent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136</cp:revision>
  <dcterms:created xsi:type="dcterms:W3CDTF">2017-04-06T16:25:10Z</dcterms:created>
  <dcterms:modified xsi:type="dcterms:W3CDTF">2025-12-09T12:32:16Z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