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57" r:id="rId5"/>
    <p:sldId id="265" r:id="rId6"/>
    <p:sldId id="438" r:id="rId7"/>
    <p:sldId id="528" r:id="rId8"/>
    <p:sldId id="515" r:id="rId9"/>
    <p:sldId id="463" r:id="rId10"/>
    <p:sldId id="461" r:id="rId11"/>
    <p:sldId id="530" r:id="rId12"/>
    <p:sldId id="511" r:id="rId13"/>
    <p:sldId id="510" r:id="rId14"/>
    <p:sldId id="509" r:id="rId15"/>
    <p:sldId id="512" r:id="rId16"/>
    <p:sldId id="526" r:id="rId17"/>
    <p:sldId id="513" r:id="rId18"/>
    <p:sldId id="514" r:id="rId19"/>
    <p:sldId id="519" r:id="rId20"/>
    <p:sldId id="516" r:id="rId21"/>
    <p:sldId id="517" r:id="rId22"/>
    <p:sldId id="518" r:id="rId23"/>
    <p:sldId id="531" r:id="rId24"/>
    <p:sldId id="527" r:id="rId25"/>
    <p:sldId id="520" r:id="rId26"/>
    <p:sldId id="529" r:id="rId27"/>
    <p:sldId id="521" r:id="rId28"/>
    <p:sldId id="522" r:id="rId29"/>
    <p:sldId id="523" r:id="rId30"/>
    <p:sldId id="533" r:id="rId31"/>
    <p:sldId id="524" r:id="rId32"/>
    <p:sldId id="532" r:id="rId33"/>
    <p:sldId id="534" r:id="rId34"/>
    <p:sldId id="507" r:id="rId35"/>
    <p:sldId id="460" r:id="rId36"/>
    <p:sldId id="52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99DA0-65B6-4BD5-9E6F-6678A6AEBF5E}" v="2" dt="2025-12-07T19:19:58.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4"/>
    <p:restoredTop sz="78838" autoAdjust="0"/>
  </p:normalViewPr>
  <p:slideViewPr>
    <p:cSldViewPr snapToGrid="0" snapToObjects="1">
      <p:cViewPr varScale="1">
        <p:scale>
          <a:sx n="75" d="100"/>
          <a:sy n="75" d="100"/>
        </p:scale>
        <p:origin x="1042" y="82"/>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110" d="100"/>
          <a:sy n="110" d="100"/>
        </p:scale>
        <p:origin x="477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King" userId="9c893915-05a6-465a-b9ff-45e9622486ae" providerId="ADAL" clId="{7FB0DA54-A085-47F6-8361-605547AC28EF}"/>
    <pc:docChg chg="custSel addSld delSld modSld sldOrd">
      <pc:chgData name="Renee King" userId="9c893915-05a6-465a-b9ff-45e9622486ae" providerId="ADAL" clId="{7FB0DA54-A085-47F6-8361-605547AC28EF}" dt="2025-12-07T19:22:15.207" v="2979" actId="255"/>
      <pc:docMkLst>
        <pc:docMk/>
      </pc:docMkLst>
      <pc:sldChg chg="modSp mod">
        <pc:chgData name="Renee King" userId="9c893915-05a6-465a-b9ff-45e9622486ae" providerId="ADAL" clId="{7FB0DA54-A085-47F6-8361-605547AC28EF}" dt="2025-12-07T18:43:50.605" v="1730" actId="20577"/>
        <pc:sldMkLst>
          <pc:docMk/>
          <pc:sldMk cId="776686699" sldId="438"/>
        </pc:sldMkLst>
        <pc:spChg chg="mod">
          <ac:chgData name="Renee King" userId="9c893915-05a6-465a-b9ff-45e9622486ae" providerId="ADAL" clId="{7FB0DA54-A085-47F6-8361-605547AC28EF}" dt="2025-12-07T18:43:50.605" v="1730" actId="20577"/>
          <ac:spMkLst>
            <pc:docMk/>
            <pc:sldMk cId="776686699" sldId="438"/>
            <ac:spMk id="4" creationId="{0F6DAD17-AD6B-474C-9795-9B151559AA5B}"/>
          </ac:spMkLst>
        </pc:spChg>
      </pc:sldChg>
      <pc:sldChg chg="addSp delSp modSp mod">
        <pc:chgData name="Renee King" userId="9c893915-05a6-465a-b9ff-45e9622486ae" providerId="ADAL" clId="{7FB0DA54-A085-47F6-8361-605547AC28EF}" dt="2025-12-05T20:45:43.850" v="1173" actId="208"/>
        <pc:sldMkLst>
          <pc:docMk/>
          <pc:sldMk cId="1896468283" sldId="461"/>
        </pc:sldMkLst>
        <pc:picChg chg="add mod">
          <ac:chgData name="Renee King" userId="9c893915-05a6-465a-b9ff-45e9622486ae" providerId="ADAL" clId="{7FB0DA54-A085-47F6-8361-605547AC28EF}" dt="2025-12-05T20:45:43.850" v="1173" actId="208"/>
          <ac:picMkLst>
            <pc:docMk/>
            <pc:sldMk cId="1896468283" sldId="461"/>
            <ac:picMk id="3" creationId="{4AE837EB-744E-E65A-B046-4469B2A4950C}"/>
          </ac:picMkLst>
        </pc:picChg>
      </pc:sldChg>
      <pc:sldChg chg="modSp mod">
        <pc:chgData name="Renee King" userId="9c893915-05a6-465a-b9ff-45e9622486ae" providerId="ADAL" clId="{7FB0DA54-A085-47F6-8361-605547AC28EF}" dt="2025-12-07T19:20:38.258" v="2976" actId="20577"/>
        <pc:sldMkLst>
          <pc:docMk/>
          <pc:sldMk cId="992664293" sldId="507"/>
        </pc:sldMkLst>
        <pc:spChg chg="mod">
          <ac:chgData name="Renee King" userId="9c893915-05a6-465a-b9ff-45e9622486ae" providerId="ADAL" clId="{7FB0DA54-A085-47F6-8361-605547AC28EF}" dt="2025-12-07T19:20:38.258" v="2976" actId="20577"/>
          <ac:spMkLst>
            <pc:docMk/>
            <pc:sldMk cId="992664293" sldId="507"/>
            <ac:spMk id="4" creationId="{D6C6AF35-A68A-C1EF-FDAE-E2E0FA8F248E}"/>
          </ac:spMkLst>
        </pc:spChg>
      </pc:sldChg>
      <pc:sldChg chg="ord modNotesTx">
        <pc:chgData name="Renee King" userId="9c893915-05a6-465a-b9ff-45e9622486ae" providerId="ADAL" clId="{7FB0DA54-A085-47F6-8361-605547AC28EF}" dt="2025-12-07T19:21:29.020" v="2977" actId="2"/>
        <pc:sldMkLst>
          <pc:docMk/>
          <pc:sldMk cId="2281957788" sldId="508"/>
        </pc:sldMkLst>
      </pc:sldChg>
      <pc:sldChg chg="modSp mod ord">
        <pc:chgData name="Renee King" userId="9c893915-05a6-465a-b9ff-45e9622486ae" providerId="ADAL" clId="{7FB0DA54-A085-47F6-8361-605547AC28EF}" dt="2025-12-07T18:45:49.823" v="1744" actId="20577"/>
        <pc:sldMkLst>
          <pc:docMk/>
          <pc:sldMk cId="2807002987" sldId="509"/>
        </pc:sldMkLst>
        <pc:spChg chg="mod">
          <ac:chgData name="Renee King" userId="9c893915-05a6-465a-b9ff-45e9622486ae" providerId="ADAL" clId="{7FB0DA54-A085-47F6-8361-605547AC28EF}" dt="2025-12-07T18:45:49.823" v="1744" actId="20577"/>
          <ac:spMkLst>
            <pc:docMk/>
            <pc:sldMk cId="2807002987" sldId="509"/>
            <ac:spMk id="4" creationId="{E6C620B5-4BF6-0B17-4328-7D8AA2BC5C84}"/>
          </ac:spMkLst>
        </pc:spChg>
      </pc:sldChg>
      <pc:sldChg chg="modSp mod ord">
        <pc:chgData name="Renee King" userId="9c893915-05a6-465a-b9ff-45e9622486ae" providerId="ADAL" clId="{7FB0DA54-A085-47F6-8361-605547AC28EF}" dt="2025-12-07T18:46:42.813" v="1766" actId="20577"/>
        <pc:sldMkLst>
          <pc:docMk/>
          <pc:sldMk cId="902284398" sldId="510"/>
        </pc:sldMkLst>
        <pc:spChg chg="mod">
          <ac:chgData name="Renee King" userId="9c893915-05a6-465a-b9ff-45e9622486ae" providerId="ADAL" clId="{7FB0DA54-A085-47F6-8361-605547AC28EF}" dt="2025-12-07T18:45:42.554" v="1742" actId="20577"/>
          <ac:spMkLst>
            <pc:docMk/>
            <pc:sldMk cId="902284398" sldId="510"/>
            <ac:spMk id="4" creationId="{4402807A-1923-68A7-4539-67941016E421}"/>
          </ac:spMkLst>
        </pc:spChg>
        <pc:spChg chg="mod">
          <ac:chgData name="Renee King" userId="9c893915-05a6-465a-b9ff-45e9622486ae" providerId="ADAL" clId="{7FB0DA54-A085-47F6-8361-605547AC28EF}" dt="2025-12-07T18:46:42.813" v="1766" actId="20577"/>
          <ac:spMkLst>
            <pc:docMk/>
            <pc:sldMk cId="902284398" sldId="510"/>
            <ac:spMk id="5" creationId="{BFF7E0D1-3560-37DF-3BAD-EB4C70179F2B}"/>
          </ac:spMkLst>
        </pc:spChg>
      </pc:sldChg>
      <pc:sldChg chg="modSp mod ord modNotesTx">
        <pc:chgData name="Renee King" userId="9c893915-05a6-465a-b9ff-45e9622486ae" providerId="ADAL" clId="{7FB0DA54-A085-47F6-8361-605547AC28EF}" dt="2025-12-07T19:22:15.207" v="2979" actId="255"/>
        <pc:sldMkLst>
          <pc:docMk/>
          <pc:sldMk cId="149151254" sldId="511"/>
        </pc:sldMkLst>
        <pc:spChg chg="mod">
          <ac:chgData name="Renee King" userId="9c893915-05a6-465a-b9ff-45e9622486ae" providerId="ADAL" clId="{7FB0DA54-A085-47F6-8361-605547AC28EF}" dt="2025-12-07T18:45:34.950" v="1740" actId="20577"/>
          <ac:spMkLst>
            <pc:docMk/>
            <pc:sldMk cId="149151254" sldId="511"/>
            <ac:spMk id="4" creationId="{0D595426-B9D1-D024-BC42-89263D67F009}"/>
          </ac:spMkLst>
        </pc:spChg>
      </pc:sldChg>
      <pc:sldChg chg="addSp modSp mod">
        <pc:chgData name="Renee King" userId="9c893915-05a6-465a-b9ff-45e9622486ae" providerId="ADAL" clId="{7FB0DA54-A085-47F6-8361-605547AC28EF}" dt="2025-12-05T20:51:54.159" v="1257" actId="20577"/>
        <pc:sldMkLst>
          <pc:docMk/>
          <pc:sldMk cId="247115233" sldId="513"/>
        </pc:sldMkLst>
        <pc:spChg chg="add mod">
          <ac:chgData name="Renee King" userId="9c893915-05a6-465a-b9ff-45e9622486ae" providerId="ADAL" clId="{7FB0DA54-A085-47F6-8361-605547AC28EF}" dt="2025-12-05T20:51:54.159" v="1257" actId="20577"/>
          <ac:spMkLst>
            <pc:docMk/>
            <pc:sldMk cId="247115233" sldId="513"/>
            <ac:spMk id="2" creationId="{B45247B9-D973-3295-D4DA-DF16DC10D500}"/>
          </ac:spMkLst>
        </pc:spChg>
      </pc:sldChg>
      <pc:sldChg chg="addSp delSp modSp mod">
        <pc:chgData name="Renee King" userId="9c893915-05a6-465a-b9ff-45e9622486ae" providerId="ADAL" clId="{7FB0DA54-A085-47F6-8361-605547AC28EF}" dt="2025-12-05T20:59:37.787" v="1261" actId="208"/>
        <pc:sldMkLst>
          <pc:docMk/>
          <pc:sldMk cId="3628310650" sldId="514"/>
        </pc:sldMkLst>
        <pc:picChg chg="add mod">
          <ac:chgData name="Renee King" userId="9c893915-05a6-465a-b9ff-45e9622486ae" providerId="ADAL" clId="{7FB0DA54-A085-47F6-8361-605547AC28EF}" dt="2025-12-05T20:59:37.787" v="1261" actId="208"/>
          <ac:picMkLst>
            <pc:docMk/>
            <pc:sldMk cId="3628310650" sldId="514"/>
            <ac:picMk id="4" creationId="{8328FBDC-992B-DF34-A957-3B8AA2FC03E5}"/>
          </ac:picMkLst>
        </pc:picChg>
      </pc:sldChg>
      <pc:sldChg chg="modSp mod">
        <pc:chgData name="Renee King" userId="9c893915-05a6-465a-b9ff-45e9622486ae" providerId="ADAL" clId="{7FB0DA54-A085-47F6-8361-605547AC28EF}" dt="2025-12-07T18:49:36.431" v="1775" actId="20577"/>
        <pc:sldMkLst>
          <pc:docMk/>
          <pc:sldMk cId="2817071359" sldId="516"/>
        </pc:sldMkLst>
        <pc:spChg chg="mod">
          <ac:chgData name="Renee King" userId="9c893915-05a6-465a-b9ff-45e9622486ae" providerId="ADAL" clId="{7FB0DA54-A085-47F6-8361-605547AC28EF}" dt="2025-12-07T18:49:36.431" v="1775" actId="20577"/>
          <ac:spMkLst>
            <pc:docMk/>
            <pc:sldMk cId="2817071359" sldId="516"/>
            <ac:spMk id="6" creationId="{523BF3DB-578A-7859-9112-83A06ABC84AE}"/>
          </ac:spMkLst>
        </pc:spChg>
      </pc:sldChg>
      <pc:sldChg chg="modSp mod">
        <pc:chgData name="Renee King" userId="9c893915-05a6-465a-b9ff-45e9622486ae" providerId="ADAL" clId="{7FB0DA54-A085-47F6-8361-605547AC28EF}" dt="2025-12-07T18:49:44.091" v="1777" actId="20577"/>
        <pc:sldMkLst>
          <pc:docMk/>
          <pc:sldMk cId="916592671" sldId="517"/>
        </pc:sldMkLst>
        <pc:spChg chg="mod">
          <ac:chgData name="Renee King" userId="9c893915-05a6-465a-b9ff-45e9622486ae" providerId="ADAL" clId="{7FB0DA54-A085-47F6-8361-605547AC28EF}" dt="2025-12-07T18:49:44.091" v="1777" actId="20577"/>
          <ac:spMkLst>
            <pc:docMk/>
            <pc:sldMk cId="916592671" sldId="517"/>
            <ac:spMk id="6" creationId="{B2C73F8E-3B0D-48D9-3680-D4E5B23B1BE3}"/>
          </ac:spMkLst>
        </pc:spChg>
        <pc:spChg chg="mod">
          <ac:chgData name="Renee King" userId="9c893915-05a6-465a-b9ff-45e9622486ae" providerId="ADAL" clId="{7FB0DA54-A085-47F6-8361-605547AC28EF}" dt="2025-12-05T21:00:13.688" v="1279" actId="20577"/>
          <ac:spMkLst>
            <pc:docMk/>
            <pc:sldMk cId="916592671" sldId="517"/>
            <ac:spMk id="8" creationId="{A78CCF2D-6B41-322D-EEE3-D798C6BCE816}"/>
          </ac:spMkLst>
        </pc:spChg>
      </pc:sldChg>
      <pc:sldChg chg="modSp mod">
        <pc:chgData name="Renee King" userId="9c893915-05a6-465a-b9ff-45e9622486ae" providerId="ADAL" clId="{7FB0DA54-A085-47F6-8361-605547AC28EF}" dt="2025-12-07T18:49:51.559" v="1779" actId="20577"/>
        <pc:sldMkLst>
          <pc:docMk/>
          <pc:sldMk cId="3732855816" sldId="518"/>
        </pc:sldMkLst>
        <pc:spChg chg="mod">
          <ac:chgData name="Renee King" userId="9c893915-05a6-465a-b9ff-45e9622486ae" providerId="ADAL" clId="{7FB0DA54-A085-47F6-8361-605547AC28EF}" dt="2025-12-07T18:49:51.559" v="1779" actId="20577"/>
          <ac:spMkLst>
            <pc:docMk/>
            <pc:sldMk cId="3732855816" sldId="518"/>
            <ac:spMk id="6" creationId="{00F3B24B-18C7-9525-73F6-883586F688E6}"/>
          </ac:spMkLst>
        </pc:spChg>
        <pc:spChg chg="mod">
          <ac:chgData name="Renee King" userId="9c893915-05a6-465a-b9ff-45e9622486ae" providerId="ADAL" clId="{7FB0DA54-A085-47F6-8361-605547AC28EF}" dt="2025-12-07T18:48:54.738" v="1769" actId="20577"/>
          <ac:spMkLst>
            <pc:docMk/>
            <pc:sldMk cId="3732855816" sldId="518"/>
            <ac:spMk id="8" creationId="{3C09FB0E-8A58-51AF-92C3-7ACD33D181EA}"/>
          </ac:spMkLst>
        </pc:spChg>
      </pc:sldChg>
      <pc:sldChg chg="modSp mod ord">
        <pc:chgData name="Renee King" userId="9c893915-05a6-465a-b9ff-45e9622486ae" providerId="ADAL" clId="{7FB0DA54-A085-47F6-8361-605547AC28EF}" dt="2025-12-07T18:49:25.654" v="1773" actId="20577"/>
        <pc:sldMkLst>
          <pc:docMk/>
          <pc:sldMk cId="1467073620" sldId="519"/>
        </pc:sldMkLst>
        <pc:spChg chg="mod">
          <ac:chgData name="Renee King" userId="9c893915-05a6-465a-b9ff-45e9622486ae" providerId="ADAL" clId="{7FB0DA54-A085-47F6-8361-605547AC28EF}" dt="2025-12-07T18:49:25.654" v="1773" actId="20577"/>
          <ac:spMkLst>
            <pc:docMk/>
            <pc:sldMk cId="1467073620" sldId="519"/>
            <ac:spMk id="6" creationId="{BDC061BA-CE56-72DE-430F-1AE0D0BA2174}"/>
          </ac:spMkLst>
        </pc:spChg>
      </pc:sldChg>
      <pc:sldChg chg="addSp delSp modSp mod">
        <pc:chgData name="Renee King" userId="9c893915-05a6-465a-b9ff-45e9622486ae" providerId="ADAL" clId="{7FB0DA54-A085-47F6-8361-605547AC28EF}" dt="2025-12-07T18:50:25.358" v="1781" actId="20577"/>
        <pc:sldMkLst>
          <pc:docMk/>
          <pc:sldMk cId="1893583577" sldId="520"/>
        </pc:sldMkLst>
        <pc:spChg chg="mod">
          <ac:chgData name="Renee King" userId="9c893915-05a6-465a-b9ff-45e9622486ae" providerId="ADAL" clId="{7FB0DA54-A085-47F6-8361-605547AC28EF}" dt="2025-12-07T18:50:25.358" v="1781" actId="20577"/>
          <ac:spMkLst>
            <pc:docMk/>
            <pc:sldMk cId="1893583577" sldId="520"/>
            <ac:spMk id="6" creationId="{B4F15601-BB2A-2BBA-B4D6-0D8620120B8D}"/>
          </ac:spMkLst>
        </pc:spChg>
        <pc:picChg chg="add mod">
          <ac:chgData name="Renee King" userId="9c893915-05a6-465a-b9ff-45e9622486ae" providerId="ADAL" clId="{7FB0DA54-A085-47F6-8361-605547AC28EF}" dt="2025-12-05T21:05:50.974" v="1286" actId="208"/>
          <ac:picMkLst>
            <pc:docMk/>
            <pc:sldMk cId="1893583577" sldId="520"/>
            <ac:picMk id="3" creationId="{7C74500B-115D-BC91-FAE7-A2BA62CF00EB}"/>
          </ac:picMkLst>
        </pc:picChg>
      </pc:sldChg>
      <pc:sldChg chg="modSp mod">
        <pc:chgData name="Renee King" userId="9c893915-05a6-465a-b9ff-45e9622486ae" providerId="ADAL" clId="{7FB0DA54-A085-47F6-8361-605547AC28EF}" dt="2025-12-07T19:07:45.671" v="2536" actId="20577"/>
        <pc:sldMkLst>
          <pc:docMk/>
          <pc:sldMk cId="1647204758" sldId="524"/>
        </pc:sldMkLst>
        <pc:spChg chg="mod">
          <ac:chgData name="Renee King" userId="9c893915-05a6-465a-b9ff-45e9622486ae" providerId="ADAL" clId="{7FB0DA54-A085-47F6-8361-605547AC28EF}" dt="2025-12-07T19:07:45.671" v="2536" actId="20577"/>
          <ac:spMkLst>
            <pc:docMk/>
            <pc:sldMk cId="1647204758" sldId="524"/>
            <ac:spMk id="8" creationId="{3DCD6137-266A-8ACC-133B-6B0DE820DD05}"/>
          </ac:spMkLst>
        </pc:spChg>
      </pc:sldChg>
      <pc:sldChg chg="modSp mod">
        <pc:chgData name="Renee King" userId="9c893915-05a6-465a-b9ff-45e9622486ae" providerId="ADAL" clId="{7FB0DA54-A085-47F6-8361-605547AC28EF}" dt="2025-12-05T20:50:30.248" v="1183" actId="20577"/>
        <pc:sldMkLst>
          <pc:docMk/>
          <pc:sldMk cId="3268780154" sldId="526"/>
        </pc:sldMkLst>
        <pc:spChg chg="mod">
          <ac:chgData name="Renee King" userId="9c893915-05a6-465a-b9ff-45e9622486ae" providerId="ADAL" clId="{7FB0DA54-A085-47F6-8361-605547AC28EF}" dt="2025-12-05T20:50:30.248" v="1183" actId="20577"/>
          <ac:spMkLst>
            <pc:docMk/>
            <pc:sldMk cId="3268780154" sldId="526"/>
            <ac:spMk id="2" creationId="{A4E3043B-011E-50A7-F098-E32AB9DB507C}"/>
          </ac:spMkLst>
        </pc:spChg>
      </pc:sldChg>
      <pc:sldChg chg="modSp mod">
        <pc:chgData name="Renee King" userId="9c893915-05a6-465a-b9ff-45e9622486ae" providerId="ADAL" clId="{7FB0DA54-A085-47F6-8361-605547AC28EF}" dt="2025-12-07T19:00:04.790" v="1881" actId="20577"/>
        <pc:sldMkLst>
          <pc:docMk/>
          <pc:sldMk cId="3125308504" sldId="527"/>
        </pc:sldMkLst>
        <pc:spChg chg="mod">
          <ac:chgData name="Renee King" userId="9c893915-05a6-465a-b9ff-45e9622486ae" providerId="ADAL" clId="{7FB0DA54-A085-47F6-8361-605547AC28EF}" dt="2025-12-07T19:00:04.790" v="1881" actId="20577"/>
          <ac:spMkLst>
            <pc:docMk/>
            <pc:sldMk cId="3125308504" sldId="527"/>
            <ac:spMk id="6" creationId="{CDF5DF97-E78C-26ED-5FBF-B947B7259F20}"/>
          </ac:spMkLst>
        </pc:spChg>
      </pc:sldChg>
      <pc:sldChg chg="modSp add mod">
        <pc:chgData name="Renee King" userId="9c893915-05a6-465a-b9ff-45e9622486ae" providerId="ADAL" clId="{7FB0DA54-A085-47F6-8361-605547AC28EF}" dt="2025-12-05T20:01:15.540" v="15" actId="20577"/>
        <pc:sldMkLst>
          <pc:docMk/>
          <pc:sldMk cId="2489049841" sldId="528"/>
        </pc:sldMkLst>
        <pc:spChg chg="mod">
          <ac:chgData name="Renee King" userId="9c893915-05a6-465a-b9ff-45e9622486ae" providerId="ADAL" clId="{7FB0DA54-A085-47F6-8361-605547AC28EF}" dt="2025-12-05T20:01:15.540" v="15" actId="20577"/>
          <ac:spMkLst>
            <pc:docMk/>
            <pc:sldMk cId="2489049841" sldId="528"/>
            <ac:spMk id="4" creationId="{1BE393CE-6563-8FA0-B699-BDCF79A2B6D7}"/>
          </ac:spMkLst>
        </pc:spChg>
      </pc:sldChg>
      <pc:sldChg chg="delSp modSp add mod">
        <pc:chgData name="Renee King" userId="9c893915-05a6-465a-b9ff-45e9622486ae" providerId="ADAL" clId="{7FB0DA54-A085-47F6-8361-605547AC28EF}" dt="2025-12-07T19:01:02.964" v="1930" actId="20577"/>
        <pc:sldMkLst>
          <pc:docMk/>
          <pc:sldMk cId="4172177813" sldId="529"/>
        </pc:sldMkLst>
        <pc:spChg chg="mod">
          <ac:chgData name="Renee King" userId="9c893915-05a6-465a-b9ff-45e9622486ae" providerId="ADAL" clId="{7FB0DA54-A085-47F6-8361-605547AC28EF}" dt="2025-12-07T19:01:02.964" v="1930" actId="20577"/>
          <ac:spMkLst>
            <pc:docMk/>
            <pc:sldMk cId="4172177813" sldId="529"/>
            <ac:spMk id="5" creationId="{F5366E30-7669-5D22-4F27-14D9F7E74360}"/>
          </ac:spMkLst>
        </pc:spChg>
        <pc:spChg chg="mod">
          <ac:chgData name="Renee King" userId="9c893915-05a6-465a-b9ff-45e9622486ae" providerId="ADAL" clId="{7FB0DA54-A085-47F6-8361-605547AC28EF}" dt="2025-12-05T20:35:56.418" v="868" actId="27636"/>
          <ac:spMkLst>
            <pc:docMk/>
            <pc:sldMk cId="4172177813" sldId="529"/>
            <ac:spMk id="6" creationId="{1BB23C47-573D-3E1E-C19D-3879CD8BA381}"/>
          </ac:spMkLst>
        </pc:spChg>
        <pc:spChg chg="mod">
          <ac:chgData name="Renee King" userId="9c893915-05a6-465a-b9ff-45e9622486ae" providerId="ADAL" clId="{7FB0DA54-A085-47F6-8361-605547AC28EF}" dt="2025-12-05T21:06:43.537" v="1300" actId="20577"/>
          <ac:spMkLst>
            <pc:docMk/>
            <pc:sldMk cId="4172177813" sldId="529"/>
            <ac:spMk id="8" creationId="{F92572C4-CCE7-6BAB-0174-A87FAA551677}"/>
          </ac:spMkLst>
        </pc:spChg>
      </pc:sldChg>
      <pc:sldChg chg="modSp add mod ord">
        <pc:chgData name="Renee King" userId="9c893915-05a6-465a-b9ff-45e9622486ae" providerId="ADAL" clId="{7FB0DA54-A085-47F6-8361-605547AC28EF}" dt="2025-12-05T20:49:35.181" v="1179" actId="6549"/>
        <pc:sldMkLst>
          <pc:docMk/>
          <pc:sldMk cId="573491329" sldId="530"/>
        </pc:sldMkLst>
        <pc:spChg chg="mod">
          <ac:chgData name="Renee King" userId="9c893915-05a6-465a-b9ff-45e9622486ae" providerId="ADAL" clId="{7FB0DA54-A085-47F6-8361-605547AC28EF}" dt="2025-12-05T20:49:35.181" v="1179" actId="6549"/>
          <ac:spMkLst>
            <pc:docMk/>
            <pc:sldMk cId="573491329" sldId="530"/>
            <ac:spMk id="2" creationId="{4E1EEC57-8CE4-EBAB-8364-C55F196A111D}"/>
          </ac:spMkLst>
        </pc:spChg>
      </pc:sldChg>
      <pc:sldChg chg="addSp delSp modSp add mod">
        <pc:chgData name="Renee King" userId="9c893915-05a6-465a-b9ff-45e9622486ae" providerId="ADAL" clId="{7FB0DA54-A085-47F6-8361-605547AC28EF}" dt="2025-12-07T18:59:58.956" v="1879" actId="20577"/>
        <pc:sldMkLst>
          <pc:docMk/>
          <pc:sldMk cId="2878619671" sldId="531"/>
        </pc:sldMkLst>
        <pc:spChg chg="mod">
          <ac:chgData name="Renee King" userId="9c893915-05a6-465a-b9ff-45e9622486ae" providerId="ADAL" clId="{7FB0DA54-A085-47F6-8361-605547AC28EF}" dt="2025-12-07T18:59:58.956" v="1879" actId="20577"/>
          <ac:spMkLst>
            <pc:docMk/>
            <pc:sldMk cId="2878619671" sldId="531"/>
            <ac:spMk id="6" creationId="{96AA3E2F-EEBE-0659-7B77-187AB9C3FEDB}"/>
          </ac:spMkLst>
        </pc:spChg>
        <pc:spChg chg="mod">
          <ac:chgData name="Renee King" userId="9c893915-05a6-465a-b9ff-45e9622486ae" providerId="ADAL" clId="{7FB0DA54-A085-47F6-8361-605547AC28EF}" dt="2025-12-07T18:57:27.390" v="1842" actId="20577"/>
          <ac:spMkLst>
            <pc:docMk/>
            <pc:sldMk cId="2878619671" sldId="531"/>
            <ac:spMk id="8" creationId="{4C9B7C3A-0C42-FA83-DEA0-030608C0DE86}"/>
          </ac:spMkLst>
        </pc:spChg>
        <pc:picChg chg="add mod">
          <ac:chgData name="Renee King" userId="9c893915-05a6-465a-b9ff-45e9622486ae" providerId="ADAL" clId="{7FB0DA54-A085-47F6-8361-605547AC28EF}" dt="2025-12-07T18:57:07.296" v="1786" actId="1076"/>
          <ac:picMkLst>
            <pc:docMk/>
            <pc:sldMk cId="2878619671" sldId="531"/>
            <ac:picMk id="3" creationId="{A7BA8495-3E79-448F-97DC-C2E86D05FCC4}"/>
          </ac:picMkLst>
        </pc:picChg>
        <pc:picChg chg="del">
          <ac:chgData name="Renee King" userId="9c893915-05a6-465a-b9ff-45e9622486ae" providerId="ADAL" clId="{7FB0DA54-A085-47F6-8361-605547AC28EF}" dt="2025-12-07T18:57:01.331" v="1783" actId="478"/>
          <ac:picMkLst>
            <pc:docMk/>
            <pc:sldMk cId="2878619671" sldId="531"/>
            <ac:picMk id="4" creationId="{B0E25773-C5A5-3C3F-19B1-6D8CB6C841B6}"/>
          </ac:picMkLst>
        </pc:picChg>
      </pc:sldChg>
      <pc:sldChg chg="addSp delSp modSp add mod ord">
        <pc:chgData name="Renee King" userId="9c893915-05a6-465a-b9ff-45e9622486ae" providerId="ADAL" clId="{7FB0DA54-A085-47F6-8361-605547AC28EF}" dt="2025-12-07T19:13:59.632" v="2661" actId="208"/>
        <pc:sldMkLst>
          <pc:docMk/>
          <pc:sldMk cId="2582171082" sldId="532"/>
        </pc:sldMkLst>
        <pc:spChg chg="mod">
          <ac:chgData name="Renee King" userId="9c893915-05a6-465a-b9ff-45e9622486ae" providerId="ADAL" clId="{7FB0DA54-A085-47F6-8361-605547AC28EF}" dt="2025-12-07T19:08:34.724" v="2547" actId="20577"/>
          <ac:spMkLst>
            <pc:docMk/>
            <pc:sldMk cId="2582171082" sldId="532"/>
            <ac:spMk id="6" creationId="{5FDEEA7F-C82D-6BD8-6026-B914A5FBFA95}"/>
          </ac:spMkLst>
        </pc:spChg>
        <pc:spChg chg="mod">
          <ac:chgData name="Renee King" userId="9c893915-05a6-465a-b9ff-45e9622486ae" providerId="ADAL" clId="{7FB0DA54-A085-47F6-8361-605547AC28EF}" dt="2025-12-07T19:13:50.411" v="2660" actId="20577"/>
          <ac:spMkLst>
            <pc:docMk/>
            <pc:sldMk cId="2582171082" sldId="532"/>
            <ac:spMk id="8" creationId="{39FA8E14-152D-5FE2-6B5C-21E1B03EF718}"/>
          </ac:spMkLst>
        </pc:spChg>
        <pc:picChg chg="del">
          <ac:chgData name="Renee King" userId="9c893915-05a6-465a-b9ff-45e9622486ae" providerId="ADAL" clId="{7FB0DA54-A085-47F6-8361-605547AC28EF}" dt="2025-12-07T19:02:47.592" v="1932" actId="478"/>
          <ac:picMkLst>
            <pc:docMk/>
            <pc:sldMk cId="2582171082" sldId="532"/>
            <ac:picMk id="3" creationId="{368AF28C-96EF-428F-D640-E85A08ED9077}"/>
          </ac:picMkLst>
        </pc:picChg>
        <pc:picChg chg="add del mod">
          <ac:chgData name="Renee King" userId="9c893915-05a6-465a-b9ff-45e9622486ae" providerId="ADAL" clId="{7FB0DA54-A085-47F6-8361-605547AC28EF}" dt="2025-12-07T19:09:15.473" v="2548" actId="478"/>
          <ac:picMkLst>
            <pc:docMk/>
            <pc:sldMk cId="2582171082" sldId="532"/>
            <ac:picMk id="4" creationId="{2F742806-B61B-F26A-E31D-72B0A351E8A9}"/>
          </ac:picMkLst>
        </pc:picChg>
        <pc:picChg chg="add mod">
          <ac:chgData name="Renee King" userId="9c893915-05a6-465a-b9ff-45e9622486ae" providerId="ADAL" clId="{7FB0DA54-A085-47F6-8361-605547AC28EF}" dt="2025-12-07T19:13:59.632" v="2661" actId="208"/>
          <ac:picMkLst>
            <pc:docMk/>
            <pc:sldMk cId="2582171082" sldId="532"/>
            <ac:picMk id="9" creationId="{3563EA06-4BAB-0893-E9F3-D5FE15A4C545}"/>
          </ac:picMkLst>
        </pc:picChg>
      </pc:sldChg>
      <pc:sldChg chg="add">
        <pc:chgData name="Renee King" userId="9c893915-05a6-465a-b9ff-45e9622486ae" providerId="ADAL" clId="{7FB0DA54-A085-47F6-8361-605547AC28EF}" dt="2025-12-07T19:08:14.724" v="2537" actId="2890"/>
        <pc:sldMkLst>
          <pc:docMk/>
          <pc:sldMk cId="4145244139" sldId="53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Calibri" panose="020F0502020204030204" pitchFamily="34" charset="0"/>
              </a:rPr>
              <a:t>This session will cover recent and upcoming state reporting updates. How to troubleshoot errors and how to update survey data prior to and during state submission.</a:t>
            </a:r>
          </a:p>
          <a:p>
            <a:endParaRPr lang="en-US" sz="1800" dirty="0">
              <a:effectLst/>
              <a:latin typeface="Aptos" panose="020B0004020202020204" pitchFamily="34" charset="0"/>
              <a:cs typeface="Calibri" panose="020F0502020204030204" pitchFamily="34" charset="0"/>
            </a:endParaRPr>
          </a:p>
          <a:p>
            <a:r>
              <a:rPr lang="en-US" sz="1800" dirty="0">
                <a:effectLst/>
                <a:latin typeface="Aptos" panose="020B0004020202020204" pitchFamily="34" charset="0"/>
                <a:cs typeface="Calibri" panose="020F0502020204030204" pitchFamily="34" charset="0"/>
              </a:rPr>
              <a:t>Ideas to discuss:</a:t>
            </a:r>
          </a:p>
          <a:p>
            <a:r>
              <a:rPr lang="en-US" sz="1800" dirty="0">
                <a:effectLst/>
                <a:latin typeface="Aptos" panose="020B0004020202020204" pitchFamily="34" charset="0"/>
                <a:cs typeface="Calibri" panose="020F0502020204030204" pitchFamily="34" charset="0"/>
              </a:rPr>
              <a:t>Cape Participant, added to mass update special programs,  </a:t>
            </a:r>
          </a:p>
          <a:p>
            <a:r>
              <a:rPr lang="en-US" sz="1800" dirty="0">
                <a:effectLst/>
                <a:latin typeface="Aptos" panose="020B0004020202020204" pitchFamily="34" charset="0"/>
                <a:cs typeface="Calibri" panose="020F0502020204030204" pitchFamily="34" charset="0"/>
              </a:rPr>
              <a:t>Student course minutes/</a:t>
            </a:r>
            <a:r>
              <a:rPr lang="en-US" sz="1800" dirty="0" err="1">
                <a:effectLst/>
                <a:latin typeface="Aptos" panose="020B0004020202020204" pitchFamily="34" charset="0"/>
                <a:cs typeface="Calibri" panose="020F0502020204030204" pitchFamily="34" charset="0"/>
              </a:rPr>
              <a:t>fte</a:t>
            </a:r>
            <a:r>
              <a:rPr lang="en-US" sz="1800" dirty="0">
                <a:effectLst/>
                <a:latin typeface="Aptos" panose="020B0004020202020204" pitchFamily="34" charset="0"/>
                <a:cs typeface="Calibri" panose="020F0502020204030204" pitchFamily="34" charset="0"/>
              </a:rPr>
              <a:t> not as expected</a:t>
            </a:r>
          </a:p>
          <a:p>
            <a:r>
              <a:rPr lang="en-US" sz="1800" dirty="0">
                <a:effectLst/>
                <a:latin typeface="Aptos" panose="020B0004020202020204" pitchFamily="34" charset="0"/>
                <a:cs typeface="Calibri" panose="020F0502020204030204" pitchFamily="34" charset="0"/>
              </a:rPr>
              <a:t>ESE minutes with </a:t>
            </a:r>
            <a:r>
              <a:rPr lang="en-US" sz="1800" dirty="0" err="1">
                <a:effectLst/>
                <a:latin typeface="Aptos" panose="020B0004020202020204" pitchFamily="34" charset="0"/>
                <a:cs typeface="Calibri" panose="020F0502020204030204" pitchFamily="34" charset="0"/>
              </a:rPr>
              <a:t>pushins</a:t>
            </a:r>
            <a:r>
              <a:rPr lang="en-US" sz="1800" dirty="0">
                <a:effectLst/>
                <a:latin typeface="Aptos" panose="020B0004020202020204" pitchFamily="34" charset="0"/>
                <a:cs typeface="Calibri" panose="020F0502020204030204" pitchFamily="34" charset="0"/>
              </a:rPr>
              <a:t>/pullouts</a:t>
            </a:r>
          </a:p>
          <a:p>
            <a:r>
              <a:rPr lang="en-US" sz="1800" dirty="0">
                <a:effectLst/>
                <a:latin typeface="Aptos" panose="020B0004020202020204" pitchFamily="34" charset="0"/>
                <a:cs typeface="Calibri" panose="020F0502020204030204" pitchFamily="34" charset="0"/>
              </a:rPr>
              <a:t>FTE Calc Report – review of each column headings</a:t>
            </a:r>
          </a:p>
          <a:p>
            <a:r>
              <a:rPr lang="en-US" sz="1800" dirty="0">
                <a:effectLst/>
                <a:latin typeface="Aptos" panose="020B0004020202020204" pitchFamily="34" charset="0"/>
                <a:cs typeface="Calibri" panose="020F0502020204030204" pitchFamily="34" charset="0"/>
              </a:rPr>
              <a:t>Schedule Changes – don’t delete transactions</a:t>
            </a:r>
          </a:p>
          <a:p>
            <a:r>
              <a:rPr lang="en-US" sz="1800" dirty="0">
                <a:effectLst/>
                <a:latin typeface="Aptos" panose="020B0004020202020204" pitchFamily="34" charset="0"/>
                <a:cs typeface="Calibri" panose="020F0502020204030204" pitchFamily="34" charset="0"/>
              </a:rPr>
              <a:t>Schedule Changes – deletes vs drops</a:t>
            </a:r>
          </a:p>
          <a:p>
            <a:r>
              <a:rPr lang="en-US" sz="1800" dirty="0">
                <a:effectLst/>
                <a:latin typeface="Aptos" panose="020B0004020202020204" pitchFamily="34" charset="0"/>
                <a:cs typeface="Calibri" panose="020F0502020204030204" pitchFamily="34" charset="0"/>
              </a:rPr>
              <a:t>Teacher Transactions – future PR</a:t>
            </a:r>
            <a:endParaRPr lang="en-US" dirty="0"/>
          </a:p>
        </p:txBody>
      </p:sp>
      <p:sp>
        <p:nvSpPr>
          <p:cNvPr id="4" name="Slide Number Placeholder 3"/>
          <p:cNvSpPr>
            <a:spLocks noGrp="1"/>
          </p:cNvSpPr>
          <p:nvPr>
            <p:ph type="sldNum" sz="quarter" idx="10"/>
          </p:nvPr>
        </p:nvSpPr>
        <p:spPr/>
        <p:txBody>
          <a:bodyPr/>
          <a:lstStyle/>
          <a:p>
            <a:fld id="{59C1D7F4-8612-364C-AE21-34A5B49E53B3}" type="slidenum">
              <a:rPr lang="en-US" smtClean="0"/>
              <a:t>1</a:t>
            </a:fld>
            <a:endParaRPr lang="en-US"/>
          </a:p>
        </p:txBody>
      </p:sp>
    </p:spTree>
    <p:extLst>
      <p:ext uri="{BB962C8B-B14F-4D97-AF65-F5344CB8AC3E}">
        <p14:creationId xmlns:p14="http://schemas.microsoft.com/office/powerpoint/2010/main" val="152948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BA741-1107-DE3A-3374-C071D45EF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D7613-E346-81C9-0F17-CBEA8F0AA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A9D7D-1819-5D7B-F27B-9B4A05DC296F}"/>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2E1D7C76-1B9C-AFEE-5904-EBA21A2C830E}"/>
              </a:ext>
            </a:extLst>
          </p:cNvPr>
          <p:cNvSpPr>
            <a:spLocks noGrp="1"/>
          </p:cNvSpPr>
          <p:nvPr>
            <p:ph type="sldNum" sz="quarter" idx="5"/>
          </p:nvPr>
        </p:nvSpPr>
        <p:spPr/>
        <p:txBody>
          <a:bodyPr/>
          <a:lstStyle/>
          <a:p>
            <a:fld id="{59C1D7F4-8612-364C-AE21-34A5B49E53B3}" type="slidenum">
              <a:rPr lang="en-US" smtClean="0"/>
              <a:t>10</a:t>
            </a:fld>
            <a:endParaRPr lang="en-US"/>
          </a:p>
        </p:txBody>
      </p:sp>
    </p:spTree>
    <p:extLst>
      <p:ext uri="{BB962C8B-B14F-4D97-AF65-F5344CB8AC3E}">
        <p14:creationId xmlns:p14="http://schemas.microsoft.com/office/powerpoint/2010/main" val="34698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05442-5155-A113-F4DF-066C7A0CB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0308B-0465-0B2A-F5AE-1626E79E5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7E68B-5877-4178-BAF6-C6A12F46F636}"/>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2E65CA93-9C44-8F14-34BC-EF9F38AB9C55}"/>
              </a:ext>
            </a:extLst>
          </p:cNvPr>
          <p:cNvSpPr>
            <a:spLocks noGrp="1"/>
          </p:cNvSpPr>
          <p:nvPr>
            <p:ph type="sldNum" sz="quarter" idx="5"/>
          </p:nvPr>
        </p:nvSpPr>
        <p:spPr/>
        <p:txBody>
          <a:bodyPr/>
          <a:lstStyle/>
          <a:p>
            <a:fld id="{59C1D7F4-8612-364C-AE21-34A5B49E53B3}" type="slidenum">
              <a:rPr lang="en-US" smtClean="0"/>
              <a:t>11</a:t>
            </a:fld>
            <a:endParaRPr lang="en-US"/>
          </a:p>
        </p:txBody>
      </p:sp>
    </p:spTree>
    <p:extLst>
      <p:ext uri="{BB962C8B-B14F-4D97-AF65-F5344CB8AC3E}">
        <p14:creationId xmlns:p14="http://schemas.microsoft.com/office/powerpoint/2010/main" val="294948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8FD7-AA46-19B5-554D-46EFB5BAC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B8092-B940-A105-4014-888BFDBAB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86F81-11B5-BF41-BC6F-12B867F8AC20}"/>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31958962-1F06-3056-9DA0-36DD66D17B8A}"/>
              </a:ext>
            </a:extLst>
          </p:cNvPr>
          <p:cNvSpPr>
            <a:spLocks noGrp="1"/>
          </p:cNvSpPr>
          <p:nvPr>
            <p:ph type="sldNum" sz="quarter" idx="5"/>
          </p:nvPr>
        </p:nvSpPr>
        <p:spPr/>
        <p:txBody>
          <a:bodyPr/>
          <a:lstStyle/>
          <a:p>
            <a:fld id="{59C1D7F4-8612-364C-AE21-34A5B49E53B3}" type="slidenum">
              <a:rPr lang="en-US" smtClean="0"/>
              <a:t>12</a:t>
            </a:fld>
            <a:endParaRPr lang="en-US"/>
          </a:p>
        </p:txBody>
      </p:sp>
    </p:spTree>
    <p:extLst>
      <p:ext uri="{BB962C8B-B14F-4D97-AF65-F5344CB8AC3E}">
        <p14:creationId xmlns:p14="http://schemas.microsoft.com/office/powerpoint/2010/main" val="869674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8DCC8-7649-5B8A-DCA4-32FF670C1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C5FF8-2E7F-7449-1DDC-12F6FB2A9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B6F114-0157-F78B-EC2D-D64B880CC15C}"/>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14DA5C25-3322-882E-825C-EF09D4A475CB}"/>
              </a:ext>
            </a:extLst>
          </p:cNvPr>
          <p:cNvSpPr>
            <a:spLocks noGrp="1"/>
          </p:cNvSpPr>
          <p:nvPr>
            <p:ph type="sldNum" sz="quarter" idx="5"/>
          </p:nvPr>
        </p:nvSpPr>
        <p:spPr/>
        <p:txBody>
          <a:bodyPr/>
          <a:lstStyle/>
          <a:p>
            <a:fld id="{59C1D7F4-8612-364C-AE21-34A5B49E53B3}" type="slidenum">
              <a:rPr lang="en-US" smtClean="0"/>
              <a:t>13</a:t>
            </a:fld>
            <a:endParaRPr lang="en-US"/>
          </a:p>
        </p:txBody>
      </p:sp>
    </p:spTree>
    <p:extLst>
      <p:ext uri="{BB962C8B-B14F-4D97-AF65-F5344CB8AC3E}">
        <p14:creationId xmlns:p14="http://schemas.microsoft.com/office/powerpoint/2010/main" val="1209245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9F64B-1837-0759-8F65-42FDD6503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B48CA-BB56-BC72-1160-4C1831B4D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BEC2E-AB59-2F9D-C54B-D1C9A93F26B3}"/>
              </a:ext>
            </a:extLst>
          </p:cNvPr>
          <p:cNvSpPr>
            <a:spLocks noGrp="1"/>
          </p:cNvSpPr>
          <p:nvPr>
            <p:ph type="body" idx="1"/>
          </p:nvPr>
        </p:nvSpPr>
        <p:spPr/>
        <p:txBody>
          <a:bodyPr/>
          <a:lstStyle/>
          <a:p>
            <a:r>
              <a:rPr lang="en-US" sz="1800" kern="1200" dirty="0">
                <a:solidFill>
                  <a:schemeClr val="tx1"/>
                </a:solidFill>
                <a:latin typeface="+mn-lt"/>
                <a:ea typeface="+mn-ea"/>
                <a:cs typeface="+mn-cs"/>
              </a:rPr>
              <a:t>Rank Values are indicated in the FTE Manual in </a:t>
            </a:r>
            <a:r>
              <a:rPr lang="en-US" sz="1800" kern="1200" dirty="0" err="1">
                <a:solidFill>
                  <a:schemeClr val="tx1"/>
                </a:solidFill>
                <a:latin typeface="+mn-lt"/>
                <a:ea typeface="+mn-ea"/>
                <a:cs typeface="+mn-cs"/>
              </a:rPr>
              <a:t>Skydoc</a:t>
            </a:r>
            <a:r>
              <a:rPr lang="en-US" sz="1800" kern="1200" dirty="0">
                <a:solidFill>
                  <a:schemeClr val="tx1"/>
                </a:solidFill>
                <a:latin typeface="+mn-lt"/>
                <a:ea typeface="+mn-ea"/>
                <a:cs typeface="+mn-cs"/>
              </a:rPr>
              <a:t>.</a:t>
            </a:r>
          </a:p>
          <a:p>
            <a:r>
              <a:rPr lang="en-US" sz="1800" kern="1200" dirty="0">
                <a:solidFill>
                  <a:schemeClr val="tx1"/>
                </a:solidFill>
                <a:latin typeface="+mn-lt"/>
                <a:ea typeface="+mn-ea"/>
                <a:cs typeface="+mn-cs"/>
              </a:rPr>
              <a:t>Student course minutes/</a:t>
            </a:r>
            <a:r>
              <a:rPr lang="en-US" sz="1800" kern="1200" dirty="0" err="1">
                <a:solidFill>
                  <a:schemeClr val="tx1"/>
                </a:solidFill>
                <a:latin typeface="+mn-lt"/>
                <a:ea typeface="+mn-ea"/>
                <a:cs typeface="+mn-cs"/>
              </a:rPr>
              <a:t>fte</a:t>
            </a:r>
            <a:r>
              <a:rPr lang="en-US" sz="1800" kern="1200" dirty="0">
                <a:solidFill>
                  <a:schemeClr val="tx1"/>
                </a:solidFill>
                <a:latin typeface="+mn-lt"/>
                <a:ea typeface="+mn-ea"/>
                <a:cs typeface="+mn-cs"/>
              </a:rPr>
              <a:t> not as expected</a:t>
            </a:r>
          </a:p>
          <a:p>
            <a:r>
              <a:rPr lang="en-US" sz="1800" kern="1200" dirty="0">
                <a:solidFill>
                  <a:schemeClr val="tx1"/>
                </a:solidFill>
                <a:latin typeface="+mn-lt"/>
                <a:ea typeface="+mn-ea"/>
                <a:cs typeface="+mn-cs"/>
              </a:rPr>
              <a:t>ESE minutes with </a:t>
            </a:r>
            <a:r>
              <a:rPr lang="en-US" sz="1800" kern="1200" dirty="0" err="1">
                <a:solidFill>
                  <a:schemeClr val="tx1"/>
                </a:solidFill>
                <a:latin typeface="+mn-lt"/>
                <a:ea typeface="+mn-ea"/>
                <a:cs typeface="+mn-cs"/>
              </a:rPr>
              <a:t>pushins</a:t>
            </a:r>
            <a:r>
              <a:rPr lang="en-US" sz="1800" kern="1200" dirty="0">
                <a:solidFill>
                  <a:schemeClr val="tx1"/>
                </a:solidFill>
                <a:latin typeface="+mn-lt"/>
                <a:ea typeface="+mn-ea"/>
                <a:cs typeface="+mn-cs"/>
              </a:rPr>
              <a:t>/pullouts</a:t>
            </a:r>
          </a:p>
          <a:p>
            <a:r>
              <a:rPr lang="en-US" sz="1800" kern="1200" dirty="0">
                <a:solidFill>
                  <a:schemeClr val="tx1"/>
                </a:solidFill>
                <a:latin typeface="+mn-lt"/>
                <a:ea typeface="+mn-ea"/>
                <a:cs typeface="+mn-cs"/>
              </a:rPr>
              <a:t>FTE Calc Report – review of each column headings</a:t>
            </a:r>
          </a:p>
          <a:p>
            <a:r>
              <a:rPr lang="en-US" sz="1800" kern="1200" dirty="0">
                <a:solidFill>
                  <a:schemeClr val="tx1"/>
                </a:solidFill>
                <a:latin typeface="+mn-lt"/>
                <a:ea typeface="+mn-ea"/>
                <a:cs typeface="+mn-cs"/>
              </a:rPr>
              <a:t>Schedule Changes – don’t delete transactions</a:t>
            </a:r>
          </a:p>
          <a:p>
            <a:r>
              <a:rPr lang="en-US" sz="1800" kern="1200" dirty="0">
                <a:solidFill>
                  <a:schemeClr val="tx1"/>
                </a:solidFill>
                <a:latin typeface="+mn-lt"/>
                <a:ea typeface="+mn-ea"/>
                <a:cs typeface="+mn-cs"/>
              </a:rPr>
              <a:t>Schedule Changes – deletes vs drops</a:t>
            </a:r>
          </a:p>
          <a:p>
            <a:endParaRPr lang="en-US" dirty="0"/>
          </a:p>
        </p:txBody>
      </p:sp>
      <p:sp>
        <p:nvSpPr>
          <p:cNvPr id="4" name="Slide Number Placeholder 3">
            <a:extLst>
              <a:ext uri="{FF2B5EF4-FFF2-40B4-BE49-F238E27FC236}">
                <a16:creationId xmlns:a16="http://schemas.microsoft.com/office/drawing/2014/main" id="{5F981CE3-0B26-8CE4-AEED-0761A22A5681}"/>
              </a:ext>
            </a:extLst>
          </p:cNvPr>
          <p:cNvSpPr>
            <a:spLocks noGrp="1"/>
          </p:cNvSpPr>
          <p:nvPr>
            <p:ph type="sldNum" sz="quarter" idx="5"/>
          </p:nvPr>
        </p:nvSpPr>
        <p:spPr/>
        <p:txBody>
          <a:bodyPr/>
          <a:lstStyle/>
          <a:p>
            <a:fld id="{59C1D7F4-8612-364C-AE21-34A5B49E53B3}" type="slidenum">
              <a:rPr lang="en-US" smtClean="0"/>
              <a:t>14</a:t>
            </a:fld>
            <a:endParaRPr lang="en-US"/>
          </a:p>
        </p:txBody>
      </p:sp>
    </p:spTree>
    <p:extLst>
      <p:ext uri="{BB962C8B-B14F-4D97-AF65-F5344CB8AC3E}">
        <p14:creationId xmlns:p14="http://schemas.microsoft.com/office/powerpoint/2010/main" val="3409747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A5A5E-D957-5AD3-AC5A-26547F55E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9965E-121B-347A-0136-CCA8E6101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CCBFF-4650-B411-036F-F25CFF1E0955}"/>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3A75DB26-E2B5-A287-212A-F094F7D197CB}"/>
              </a:ext>
            </a:extLst>
          </p:cNvPr>
          <p:cNvSpPr>
            <a:spLocks noGrp="1"/>
          </p:cNvSpPr>
          <p:nvPr>
            <p:ph type="sldNum" sz="quarter" idx="5"/>
          </p:nvPr>
        </p:nvSpPr>
        <p:spPr/>
        <p:txBody>
          <a:bodyPr/>
          <a:lstStyle/>
          <a:p>
            <a:fld id="{59C1D7F4-8612-364C-AE21-34A5B49E53B3}" type="slidenum">
              <a:rPr lang="en-US" smtClean="0"/>
              <a:t>15</a:t>
            </a:fld>
            <a:endParaRPr lang="en-US"/>
          </a:p>
        </p:txBody>
      </p:sp>
    </p:spTree>
    <p:extLst>
      <p:ext uri="{BB962C8B-B14F-4D97-AF65-F5344CB8AC3E}">
        <p14:creationId xmlns:p14="http://schemas.microsoft.com/office/powerpoint/2010/main" val="2517280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FD19F-C93F-9632-A0FF-25A542931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C5D61-FECB-F16D-FC78-F219504F1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07305-BD6E-496C-E2B5-ED4E444AC999}"/>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9383CD6B-91FB-A188-C443-E66FE424376D}"/>
              </a:ext>
            </a:extLst>
          </p:cNvPr>
          <p:cNvSpPr>
            <a:spLocks noGrp="1"/>
          </p:cNvSpPr>
          <p:nvPr>
            <p:ph type="sldNum" sz="quarter" idx="5"/>
          </p:nvPr>
        </p:nvSpPr>
        <p:spPr/>
        <p:txBody>
          <a:bodyPr/>
          <a:lstStyle/>
          <a:p>
            <a:fld id="{59C1D7F4-8612-364C-AE21-34A5B49E53B3}" type="slidenum">
              <a:rPr lang="en-US" smtClean="0"/>
              <a:t>16</a:t>
            </a:fld>
            <a:endParaRPr lang="en-US"/>
          </a:p>
        </p:txBody>
      </p:sp>
    </p:spTree>
    <p:extLst>
      <p:ext uri="{BB962C8B-B14F-4D97-AF65-F5344CB8AC3E}">
        <p14:creationId xmlns:p14="http://schemas.microsoft.com/office/powerpoint/2010/main" val="1912272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E55AB-C85C-1D23-9FFC-41F531743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EAAAD-11A1-31D0-B530-92C5CCFA5A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571B-861D-BF8F-E31D-5754BD4D34FF}"/>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AAF0A437-855C-6D5D-2CF3-46F4F5D49191}"/>
              </a:ext>
            </a:extLst>
          </p:cNvPr>
          <p:cNvSpPr>
            <a:spLocks noGrp="1"/>
          </p:cNvSpPr>
          <p:nvPr>
            <p:ph type="sldNum" sz="quarter" idx="5"/>
          </p:nvPr>
        </p:nvSpPr>
        <p:spPr/>
        <p:txBody>
          <a:bodyPr/>
          <a:lstStyle/>
          <a:p>
            <a:fld id="{59C1D7F4-8612-364C-AE21-34A5B49E53B3}" type="slidenum">
              <a:rPr lang="en-US" smtClean="0"/>
              <a:t>17</a:t>
            </a:fld>
            <a:endParaRPr lang="en-US"/>
          </a:p>
        </p:txBody>
      </p:sp>
    </p:spTree>
    <p:extLst>
      <p:ext uri="{BB962C8B-B14F-4D97-AF65-F5344CB8AC3E}">
        <p14:creationId xmlns:p14="http://schemas.microsoft.com/office/powerpoint/2010/main" val="1458019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F6E1E-8B94-02AF-792E-97AF8E778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0B4F8-8B24-92BE-86F9-3D771DE55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97110-35E4-52B9-6418-7CA3EE0F58ED}"/>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44E2D8FA-171A-88AF-708F-9217501CC818}"/>
              </a:ext>
            </a:extLst>
          </p:cNvPr>
          <p:cNvSpPr>
            <a:spLocks noGrp="1"/>
          </p:cNvSpPr>
          <p:nvPr>
            <p:ph type="sldNum" sz="quarter" idx="5"/>
          </p:nvPr>
        </p:nvSpPr>
        <p:spPr/>
        <p:txBody>
          <a:bodyPr/>
          <a:lstStyle/>
          <a:p>
            <a:fld id="{59C1D7F4-8612-364C-AE21-34A5B49E53B3}" type="slidenum">
              <a:rPr lang="en-US" smtClean="0"/>
              <a:t>18</a:t>
            </a:fld>
            <a:endParaRPr lang="en-US"/>
          </a:p>
        </p:txBody>
      </p:sp>
    </p:spTree>
    <p:extLst>
      <p:ext uri="{BB962C8B-B14F-4D97-AF65-F5344CB8AC3E}">
        <p14:creationId xmlns:p14="http://schemas.microsoft.com/office/powerpoint/2010/main" val="64838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8F68F-97F3-7B0C-9842-FCA50DBB0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02EB6-FB74-2F7D-82EC-EE7D2168A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89EDB-FEB9-0163-84E8-0113B7A76058}"/>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1B2C1A2A-8B59-81ED-3616-4711B81415B4}"/>
              </a:ext>
            </a:extLst>
          </p:cNvPr>
          <p:cNvSpPr>
            <a:spLocks noGrp="1"/>
          </p:cNvSpPr>
          <p:nvPr>
            <p:ph type="sldNum" sz="quarter" idx="5"/>
          </p:nvPr>
        </p:nvSpPr>
        <p:spPr/>
        <p:txBody>
          <a:bodyPr/>
          <a:lstStyle/>
          <a:p>
            <a:fld id="{59C1D7F4-8612-364C-AE21-34A5B49E53B3}" type="slidenum">
              <a:rPr lang="en-US" smtClean="0"/>
              <a:t>19</a:t>
            </a:fld>
            <a:endParaRPr lang="en-US"/>
          </a:p>
        </p:txBody>
      </p:sp>
    </p:spTree>
    <p:extLst>
      <p:ext uri="{BB962C8B-B14F-4D97-AF65-F5344CB8AC3E}">
        <p14:creationId xmlns:p14="http://schemas.microsoft.com/office/powerpoint/2010/main" val="169506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362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8F4AC-E4A9-1287-781A-6BE130A31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A3634-D1FB-7049-D4F4-6E454C00D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319ABC-7721-DC45-F8B3-701768EA27F4}"/>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3CB78397-C922-0184-707B-9F82DFE59ECA}"/>
              </a:ext>
            </a:extLst>
          </p:cNvPr>
          <p:cNvSpPr>
            <a:spLocks noGrp="1"/>
          </p:cNvSpPr>
          <p:nvPr>
            <p:ph type="sldNum" sz="quarter" idx="5"/>
          </p:nvPr>
        </p:nvSpPr>
        <p:spPr/>
        <p:txBody>
          <a:bodyPr/>
          <a:lstStyle/>
          <a:p>
            <a:fld id="{59C1D7F4-8612-364C-AE21-34A5B49E53B3}" type="slidenum">
              <a:rPr lang="en-US" smtClean="0"/>
              <a:t>20</a:t>
            </a:fld>
            <a:endParaRPr lang="en-US"/>
          </a:p>
        </p:txBody>
      </p:sp>
    </p:spTree>
    <p:extLst>
      <p:ext uri="{BB962C8B-B14F-4D97-AF65-F5344CB8AC3E}">
        <p14:creationId xmlns:p14="http://schemas.microsoft.com/office/powerpoint/2010/main" val="696483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5E62C-753F-4AEC-4DF5-5771BD48C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7D597-0676-42FD-863F-30BB6CB185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AB46B-7417-07B5-A065-7332D170B3A6}"/>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471F15E0-AE71-8482-B11B-82C632A3E1ED}"/>
              </a:ext>
            </a:extLst>
          </p:cNvPr>
          <p:cNvSpPr>
            <a:spLocks noGrp="1"/>
          </p:cNvSpPr>
          <p:nvPr>
            <p:ph type="sldNum" sz="quarter" idx="5"/>
          </p:nvPr>
        </p:nvSpPr>
        <p:spPr/>
        <p:txBody>
          <a:bodyPr/>
          <a:lstStyle/>
          <a:p>
            <a:fld id="{59C1D7F4-8612-364C-AE21-34A5B49E53B3}" type="slidenum">
              <a:rPr lang="en-US" smtClean="0"/>
              <a:t>21</a:t>
            </a:fld>
            <a:endParaRPr lang="en-US"/>
          </a:p>
        </p:txBody>
      </p:sp>
    </p:spTree>
    <p:extLst>
      <p:ext uri="{BB962C8B-B14F-4D97-AF65-F5344CB8AC3E}">
        <p14:creationId xmlns:p14="http://schemas.microsoft.com/office/powerpoint/2010/main" val="3009741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057BD-9D35-12FA-7D4A-76491B8BC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47317-CA44-B10D-6CF3-FD283AA68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A4EA9-F3F1-735F-8D50-A9CE9BC46151}"/>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DFEFAC57-3DD7-4CCF-42AE-C7F19147FA50}"/>
              </a:ext>
            </a:extLst>
          </p:cNvPr>
          <p:cNvSpPr>
            <a:spLocks noGrp="1"/>
          </p:cNvSpPr>
          <p:nvPr>
            <p:ph type="sldNum" sz="quarter" idx="5"/>
          </p:nvPr>
        </p:nvSpPr>
        <p:spPr/>
        <p:txBody>
          <a:bodyPr/>
          <a:lstStyle/>
          <a:p>
            <a:fld id="{59C1D7F4-8612-364C-AE21-34A5B49E53B3}" type="slidenum">
              <a:rPr lang="en-US" smtClean="0"/>
              <a:t>22</a:t>
            </a:fld>
            <a:endParaRPr lang="en-US"/>
          </a:p>
        </p:txBody>
      </p:sp>
    </p:spTree>
    <p:extLst>
      <p:ext uri="{BB962C8B-B14F-4D97-AF65-F5344CB8AC3E}">
        <p14:creationId xmlns:p14="http://schemas.microsoft.com/office/powerpoint/2010/main" val="1639726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40D1C-BDF8-5955-4855-0ED71268D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AA982-23BB-9A48-9D4D-0E8456220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62FD7-F993-857B-7455-27DD51198DDB}"/>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B6EB6630-35A8-0607-9BE2-1687D3C846C0}"/>
              </a:ext>
            </a:extLst>
          </p:cNvPr>
          <p:cNvSpPr>
            <a:spLocks noGrp="1"/>
          </p:cNvSpPr>
          <p:nvPr>
            <p:ph type="sldNum" sz="quarter" idx="5"/>
          </p:nvPr>
        </p:nvSpPr>
        <p:spPr/>
        <p:txBody>
          <a:bodyPr/>
          <a:lstStyle/>
          <a:p>
            <a:fld id="{59C1D7F4-8612-364C-AE21-34A5B49E53B3}" type="slidenum">
              <a:rPr lang="en-US" smtClean="0"/>
              <a:t>23</a:t>
            </a:fld>
            <a:endParaRPr lang="en-US"/>
          </a:p>
        </p:txBody>
      </p:sp>
    </p:spTree>
    <p:extLst>
      <p:ext uri="{BB962C8B-B14F-4D97-AF65-F5344CB8AC3E}">
        <p14:creationId xmlns:p14="http://schemas.microsoft.com/office/powerpoint/2010/main" val="3988714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2D78A-AF68-B4EF-B8DD-F0042D92C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75A6EB-EADC-F9A4-C60F-ED09FB038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05EBE-84B7-ED49-1EDA-40F0AFE7F65E}"/>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19152B49-EED8-EAED-A11C-812DD29108FD}"/>
              </a:ext>
            </a:extLst>
          </p:cNvPr>
          <p:cNvSpPr>
            <a:spLocks noGrp="1"/>
          </p:cNvSpPr>
          <p:nvPr>
            <p:ph type="sldNum" sz="quarter" idx="5"/>
          </p:nvPr>
        </p:nvSpPr>
        <p:spPr/>
        <p:txBody>
          <a:bodyPr/>
          <a:lstStyle/>
          <a:p>
            <a:fld id="{59C1D7F4-8612-364C-AE21-34A5B49E53B3}" type="slidenum">
              <a:rPr lang="en-US" smtClean="0"/>
              <a:t>24</a:t>
            </a:fld>
            <a:endParaRPr lang="en-US"/>
          </a:p>
        </p:txBody>
      </p:sp>
    </p:spTree>
    <p:extLst>
      <p:ext uri="{BB962C8B-B14F-4D97-AF65-F5344CB8AC3E}">
        <p14:creationId xmlns:p14="http://schemas.microsoft.com/office/powerpoint/2010/main" val="1099631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99589-5D50-032B-CF98-0EB7DC932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F9941-E43C-01BB-2459-442C20681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AE0B2-84A7-D156-6A53-30392C9454B3}"/>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9E00C063-EBD2-5C04-6D50-143ADC46C1C6}"/>
              </a:ext>
            </a:extLst>
          </p:cNvPr>
          <p:cNvSpPr>
            <a:spLocks noGrp="1"/>
          </p:cNvSpPr>
          <p:nvPr>
            <p:ph type="sldNum" sz="quarter" idx="5"/>
          </p:nvPr>
        </p:nvSpPr>
        <p:spPr/>
        <p:txBody>
          <a:bodyPr/>
          <a:lstStyle/>
          <a:p>
            <a:fld id="{59C1D7F4-8612-364C-AE21-34A5B49E53B3}" type="slidenum">
              <a:rPr lang="en-US" smtClean="0"/>
              <a:t>25</a:t>
            </a:fld>
            <a:endParaRPr lang="en-US"/>
          </a:p>
        </p:txBody>
      </p:sp>
    </p:spTree>
    <p:extLst>
      <p:ext uri="{BB962C8B-B14F-4D97-AF65-F5344CB8AC3E}">
        <p14:creationId xmlns:p14="http://schemas.microsoft.com/office/powerpoint/2010/main" val="3051267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F718F-9262-DB3B-BC6F-4E7ACCC57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A43F5-B6D2-B795-4696-338384B3F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A2FF3-6B8F-09F2-AA35-B7EB8BB19D82}"/>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B06B1AD5-2FFE-A413-6259-C723AB996198}"/>
              </a:ext>
            </a:extLst>
          </p:cNvPr>
          <p:cNvSpPr>
            <a:spLocks noGrp="1"/>
          </p:cNvSpPr>
          <p:nvPr>
            <p:ph type="sldNum" sz="quarter" idx="5"/>
          </p:nvPr>
        </p:nvSpPr>
        <p:spPr/>
        <p:txBody>
          <a:bodyPr/>
          <a:lstStyle/>
          <a:p>
            <a:fld id="{59C1D7F4-8612-364C-AE21-34A5B49E53B3}" type="slidenum">
              <a:rPr lang="en-US" smtClean="0"/>
              <a:t>26</a:t>
            </a:fld>
            <a:endParaRPr lang="en-US"/>
          </a:p>
        </p:txBody>
      </p:sp>
    </p:spTree>
    <p:extLst>
      <p:ext uri="{BB962C8B-B14F-4D97-AF65-F5344CB8AC3E}">
        <p14:creationId xmlns:p14="http://schemas.microsoft.com/office/powerpoint/2010/main" val="2042603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54F27-FAC4-974D-F944-F313FC601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137DE-DB68-1967-ACB2-60AE688A3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96E98-0242-D200-27AA-FF4C255C2ADE}"/>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67C420DE-C3AB-D2BE-405C-AA2C1B8EE67E}"/>
              </a:ext>
            </a:extLst>
          </p:cNvPr>
          <p:cNvSpPr>
            <a:spLocks noGrp="1"/>
          </p:cNvSpPr>
          <p:nvPr>
            <p:ph type="sldNum" sz="quarter" idx="5"/>
          </p:nvPr>
        </p:nvSpPr>
        <p:spPr/>
        <p:txBody>
          <a:bodyPr/>
          <a:lstStyle/>
          <a:p>
            <a:fld id="{59C1D7F4-8612-364C-AE21-34A5B49E53B3}" type="slidenum">
              <a:rPr lang="en-US" smtClean="0"/>
              <a:t>27</a:t>
            </a:fld>
            <a:endParaRPr lang="en-US"/>
          </a:p>
        </p:txBody>
      </p:sp>
    </p:spTree>
    <p:extLst>
      <p:ext uri="{BB962C8B-B14F-4D97-AF65-F5344CB8AC3E}">
        <p14:creationId xmlns:p14="http://schemas.microsoft.com/office/powerpoint/2010/main" val="2384024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6B0AC-5C50-2F53-1C7D-7A2ED2BC7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81F76-111D-7152-849A-3A764EC39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B4D98E-B645-54FE-2E46-C1609E2CBA3C}"/>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5A88F89B-997C-D4CA-5535-453557E5E39F}"/>
              </a:ext>
            </a:extLst>
          </p:cNvPr>
          <p:cNvSpPr>
            <a:spLocks noGrp="1"/>
          </p:cNvSpPr>
          <p:nvPr>
            <p:ph type="sldNum" sz="quarter" idx="5"/>
          </p:nvPr>
        </p:nvSpPr>
        <p:spPr/>
        <p:txBody>
          <a:bodyPr/>
          <a:lstStyle/>
          <a:p>
            <a:fld id="{59C1D7F4-8612-364C-AE21-34A5B49E53B3}" type="slidenum">
              <a:rPr lang="en-US" smtClean="0"/>
              <a:t>28</a:t>
            </a:fld>
            <a:endParaRPr lang="en-US"/>
          </a:p>
        </p:txBody>
      </p:sp>
    </p:spTree>
    <p:extLst>
      <p:ext uri="{BB962C8B-B14F-4D97-AF65-F5344CB8AC3E}">
        <p14:creationId xmlns:p14="http://schemas.microsoft.com/office/powerpoint/2010/main" val="4233502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2E9B8-C322-D482-2D20-75E802249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95EC5-DA05-CE30-FD2A-1843BCA63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9C78E-F4B3-9D0A-0AEE-C9E6FF4BE426}"/>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34BC7003-4DAB-DA0B-56F3-4ECA76F8A612}"/>
              </a:ext>
            </a:extLst>
          </p:cNvPr>
          <p:cNvSpPr>
            <a:spLocks noGrp="1"/>
          </p:cNvSpPr>
          <p:nvPr>
            <p:ph type="sldNum" sz="quarter" idx="5"/>
          </p:nvPr>
        </p:nvSpPr>
        <p:spPr/>
        <p:txBody>
          <a:bodyPr/>
          <a:lstStyle/>
          <a:p>
            <a:fld id="{59C1D7F4-8612-364C-AE21-34A5B49E53B3}" type="slidenum">
              <a:rPr lang="en-US" smtClean="0"/>
              <a:t>29</a:t>
            </a:fld>
            <a:endParaRPr lang="en-US"/>
          </a:p>
        </p:txBody>
      </p:sp>
    </p:spTree>
    <p:extLst>
      <p:ext uri="{BB962C8B-B14F-4D97-AF65-F5344CB8AC3E}">
        <p14:creationId xmlns:p14="http://schemas.microsoft.com/office/powerpoint/2010/main" val="360246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551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14A22-AB9F-8725-CF4C-7148ADBC9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0D808-C0C2-6A30-BE50-87F09575B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7BBB99-2B00-6FDA-2DB6-DBA22B165458}"/>
              </a:ext>
            </a:extLst>
          </p:cNvPr>
          <p:cNvSpPr>
            <a:spLocks noGrp="1"/>
          </p:cNvSpPr>
          <p:nvPr>
            <p:ph type="body" idx="1"/>
          </p:nvPr>
        </p:nvSpPr>
        <p:spPr/>
        <p:txBody>
          <a:bodyPr/>
          <a:lstStyle/>
          <a:p>
            <a:r>
              <a:rPr lang="en-US" sz="1200" dirty="0">
                <a:effectLst/>
                <a:latin typeface="Aptos" panose="020B0004020202020204" pitchFamily="34" charset="0"/>
                <a:cs typeface="Calibri" panose="020F0502020204030204" pitchFamily="34" charset="0"/>
              </a:rPr>
              <a:t>Rank Values are indicated in the FTE Manual in </a:t>
            </a:r>
            <a:r>
              <a:rPr lang="en-US" sz="1200" dirty="0" err="1">
                <a:effectLst/>
                <a:latin typeface="Aptos" panose="020B0004020202020204" pitchFamily="34" charset="0"/>
                <a:cs typeface="Calibri" panose="020F0502020204030204" pitchFamily="34" charset="0"/>
              </a:rPr>
              <a:t>Skydoc</a:t>
            </a:r>
            <a:r>
              <a:rPr lang="en-US" sz="1200" dirty="0">
                <a:effectLst/>
                <a:latin typeface="Aptos" panose="020B0004020202020204" pitchFamily="34" charset="0"/>
                <a:cs typeface="Calibri" panose="020F0502020204030204" pitchFamily="34" charset="0"/>
              </a:rPr>
              <a:t>.</a:t>
            </a:r>
          </a:p>
          <a:p>
            <a:r>
              <a:rPr lang="en-US" sz="1200" dirty="0">
                <a:effectLst/>
                <a:latin typeface="Aptos" panose="020B0004020202020204" pitchFamily="34" charset="0"/>
                <a:cs typeface="Calibri" panose="020F0502020204030204" pitchFamily="34" charset="0"/>
              </a:rPr>
              <a:t>Student course minutes/</a:t>
            </a:r>
            <a:r>
              <a:rPr lang="en-US" sz="1200" dirty="0" err="1">
                <a:effectLst/>
                <a:latin typeface="Aptos" panose="020B0004020202020204" pitchFamily="34" charset="0"/>
                <a:cs typeface="Calibri" panose="020F0502020204030204" pitchFamily="34" charset="0"/>
              </a:rPr>
              <a:t>fte</a:t>
            </a:r>
            <a:r>
              <a:rPr lang="en-US" sz="1200" dirty="0">
                <a:effectLst/>
                <a:latin typeface="Aptos" panose="020B0004020202020204" pitchFamily="34" charset="0"/>
                <a:cs typeface="Calibri" panose="020F0502020204030204" pitchFamily="34" charset="0"/>
              </a:rPr>
              <a:t> not as expected</a:t>
            </a:r>
          </a:p>
          <a:p>
            <a:r>
              <a:rPr lang="en-US" sz="1200" dirty="0">
                <a:effectLst/>
                <a:latin typeface="Aptos" panose="020B0004020202020204" pitchFamily="34" charset="0"/>
                <a:cs typeface="Calibri" panose="020F0502020204030204" pitchFamily="34" charset="0"/>
              </a:rPr>
              <a:t>ESE minutes with </a:t>
            </a:r>
            <a:r>
              <a:rPr lang="en-US" sz="1200" dirty="0" err="1">
                <a:effectLst/>
                <a:latin typeface="Aptos" panose="020B0004020202020204" pitchFamily="34" charset="0"/>
                <a:cs typeface="Calibri" panose="020F0502020204030204" pitchFamily="34" charset="0"/>
              </a:rPr>
              <a:t>pushins</a:t>
            </a:r>
            <a:r>
              <a:rPr lang="en-US" sz="1200" dirty="0">
                <a:effectLst/>
                <a:latin typeface="Aptos" panose="020B0004020202020204" pitchFamily="34" charset="0"/>
                <a:cs typeface="Calibri" panose="020F0502020204030204" pitchFamily="34" charset="0"/>
              </a:rPr>
              <a:t>/pullouts</a:t>
            </a:r>
          </a:p>
          <a:p>
            <a:r>
              <a:rPr lang="en-US" sz="1200" dirty="0">
                <a:effectLst/>
                <a:latin typeface="Aptos" panose="020B0004020202020204" pitchFamily="34" charset="0"/>
                <a:cs typeface="Calibri" panose="020F0502020204030204" pitchFamily="34" charset="0"/>
              </a:rPr>
              <a:t>FTE Calc Report – review of each column headings</a:t>
            </a:r>
          </a:p>
          <a:p>
            <a:r>
              <a:rPr lang="en-US" sz="1200" dirty="0">
                <a:effectLst/>
                <a:latin typeface="Aptos" panose="020B0004020202020204" pitchFamily="34" charset="0"/>
                <a:cs typeface="Calibri" panose="020F0502020204030204" pitchFamily="34" charset="0"/>
              </a:rPr>
              <a:t>Schedule Changes – don’t delete transactions</a:t>
            </a:r>
          </a:p>
          <a:p>
            <a:r>
              <a:rPr lang="en-US" sz="1200" dirty="0">
                <a:effectLst/>
                <a:latin typeface="Aptos" panose="020B0004020202020204" pitchFamily="34" charset="0"/>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541CFCD5-37BB-5563-6C40-6FC139833481}"/>
              </a:ext>
            </a:extLst>
          </p:cNvPr>
          <p:cNvSpPr>
            <a:spLocks noGrp="1"/>
          </p:cNvSpPr>
          <p:nvPr>
            <p:ph type="sldNum" sz="quarter" idx="5"/>
          </p:nvPr>
        </p:nvSpPr>
        <p:spPr/>
        <p:txBody>
          <a:bodyPr/>
          <a:lstStyle/>
          <a:p>
            <a:fld id="{59C1D7F4-8612-364C-AE21-34A5B49E53B3}" type="slidenum">
              <a:rPr lang="en-US" smtClean="0"/>
              <a:t>30</a:t>
            </a:fld>
            <a:endParaRPr lang="en-US"/>
          </a:p>
        </p:txBody>
      </p:sp>
    </p:spTree>
    <p:extLst>
      <p:ext uri="{BB962C8B-B14F-4D97-AF65-F5344CB8AC3E}">
        <p14:creationId xmlns:p14="http://schemas.microsoft.com/office/powerpoint/2010/main" val="2835791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BE084-F18A-F114-5B29-24640469E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BE63D-B59C-A1F3-AED5-DC3BE898A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D7784-986D-BE1A-4DA8-E9DEE74E15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ABFB269-21C0-7620-F264-7BDB16E2C2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189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32</a:t>
            </a:fld>
            <a:endParaRPr lang="en-US"/>
          </a:p>
        </p:txBody>
      </p:sp>
    </p:spTree>
    <p:extLst>
      <p:ext uri="{BB962C8B-B14F-4D97-AF65-F5344CB8AC3E}">
        <p14:creationId xmlns:p14="http://schemas.microsoft.com/office/powerpoint/2010/main" val="233036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CE124-AFCD-A32D-534A-1FB6684E3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20BA1-8EE6-30FD-5C27-BA8B662BC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F9ECF-DBC6-882F-ADE7-DEAD356209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9F2A5B-36E0-EFCB-A656-502A225DD3AC}"/>
              </a:ext>
            </a:extLst>
          </p:cNvPr>
          <p:cNvSpPr>
            <a:spLocks noGrp="1"/>
          </p:cNvSpPr>
          <p:nvPr>
            <p:ph type="sldNum" sz="quarter" idx="5"/>
          </p:nvPr>
        </p:nvSpPr>
        <p:spPr/>
        <p:txBody>
          <a:bodyPr/>
          <a:lstStyle/>
          <a:p>
            <a:fld id="{59C1D7F4-8612-364C-AE21-34A5B49E53B3}" type="slidenum">
              <a:rPr lang="en-US" smtClean="0"/>
              <a:t>33</a:t>
            </a:fld>
            <a:endParaRPr lang="en-US"/>
          </a:p>
        </p:txBody>
      </p:sp>
    </p:spTree>
    <p:extLst>
      <p:ext uri="{BB962C8B-B14F-4D97-AF65-F5344CB8AC3E}">
        <p14:creationId xmlns:p14="http://schemas.microsoft.com/office/powerpoint/2010/main" val="156784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3E6BA-8CCA-4831-9564-8990008FD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0E3D8-D7FF-7415-3CA1-3CE9EE1CD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17EA9-ACF6-A9D8-72FB-855172E419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AD9A983-F590-469F-BD3B-403A146E63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63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B6916-3921-13F7-C312-DCA409F1D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47BDF-FEE4-E9A2-A1F2-43E0BABB4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A012B-8C70-177B-5ED6-B1AC077276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EA0CD3A-B84C-9695-8B2A-1E3E438B6E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12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D6D81-0500-8E86-A1C0-7DFE8099C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DFB96-6CFB-F60E-7634-60B88B8F2F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3F125-A1ED-C675-9649-FA872A144E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636BEF-6BEE-2325-70C5-F53BACEC35B1}"/>
              </a:ext>
            </a:extLst>
          </p:cNvPr>
          <p:cNvSpPr>
            <a:spLocks noGrp="1"/>
          </p:cNvSpPr>
          <p:nvPr>
            <p:ph type="sldNum" sz="quarter" idx="5"/>
          </p:nvPr>
        </p:nvSpPr>
        <p:spPr/>
        <p:txBody>
          <a:bodyPr/>
          <a:lstStyle/>
          <a:p>
            <a:fld id="{59C1D7F4-8612-364C-AE21-34A5B49E53B3}" type="slidenum">
              <a:rPr lang="en-US" smtClean="0"/>
              <a:t>6</a:t>
            </a:fld>
            <a:endParaRPr lang="en-US" dirty="0"/>
          </a:p>
        </p:txBody>
      </p:sp>
    </p:spTree>
    <p:extLst>
      <p:ext uri="{BB962C8B-B14F-4D97-AF65-F5344CB8AC3E}">
        <p14:creationId xmlns:p14="http://schemas.microsoft.com/office/powerpoint/2010/main" val="291739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9DD1E-29BF-7A52-45F8-F97DD23C7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FC6CE-7C1C-C564-6ABA-3399717AF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2D6A4-BA00-10D1-5CC5-AE2A317ECC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86B383-7ECC-1984-7EDD-97681A5381B1}"/>
              </a:ext>
            </a:extLst>
          </p:cNvPr>
          <p:cNvSpPr>
            <a:spLocks noGrp="1"/>
          </p:cNvSpPr>
          <p:nvPr>
            <p:ph type="sldNum" sz="quarter" idx="5"/>
          </p:nvPr>
        </p:nvSpPr>
        <p:spPr/>
        <p:txBody>
          <a:bodyPr/>
          <a:lstStyle/>
          <a:p>
            <a:fld id="{59C1D7F4-8612-364C-AE21-34A5B49E53B3}" type="slidenum">
              <a:rPr lang="en-US" smtClean="0"/>
              <a:t>7</a:t>
            </a:fld>
            <a:endParaRPr lang="en-US" dirty="0"/>
          </a:p>
        </p:txBody>
      </p:sp>
    </p:spTree>
    <p:extLst>
      <p:ext uri="{BB962C8B-B14F-4D97-AF65-F5344CB8AC3E}">
        <p14:creationId xmlns:p14="http://schemas.microsoft.com/office/powerpoint/2010/main" val="33842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430A4-3370-70BA-1F72-666018C4D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C5331-EDB3-AC33-9A0E-86182F17D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AD1BE1-C46D-CD3B-F22C-5F042CCD6F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3391E52-5711-9B98-55CD-23426ED14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7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871DF-AEF4-4DB2-EA3F-53FA06011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3CAF7-524E-3182-CEEC-237345409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D45C5-5DBF-45D5-B4BE-81F99AFB9FF6}"/>
              </a:ext>
            </a:extLst>
          </p:cNvPr>
          <p:cNvSpPr>
            <a:spLocks noGrp="1"/>
          </p:cNvSpPr>
          <p:nvPr>
            <p:ph type="body" idx="1"/>
          </p:nvPr>
        </p:nvSpPr>
        <p:spPr/>
        <p:txBody>
          <a:bodyPr/>
          <a:lstStyle/>
          <a:p>
            <a:r>
              <a:rPr lang="en-US" sz="1400" dirty="0">
                <a:effectLst/>
                <a:latin typeface="+mn-lt"/>
                <a:cs typeface="Calibri" panose="020F0502020204030204" pitchFamily="34" charset="0"/>
              </a:rPr>
              <a:t>Student course minutes/</a:t>
            </a:r>
            <a:r>
              <a:rPr lang="en-US" sz="1400" dirty="0" err="1">
                <a:effectLst/>
                <a:latin typeface="+mn-lt"/>
                <a:cs typeface="Calibri" panose="020F0502020204030204" pitchFamily="34" charset="0"/>
              </a:rPr>
              <a:t>fte</a:t>
            </a:r>
            <a:r>
              <a:rPr lang="en-US" sz="1400" dirty="0">
                <a:effectLst/>
                <a:latin typeface="+mn-lt"/>
                <a:cs typeface="Calibri" panose="020F0502020204030204" pitchFamily="34" charset="0"/>
              </a:rPr>
              <a:t> not as expected</a:t>
            </a:r>
          </a:p>
          <a:p>
            <a:r>
              <a:rPr lang="en-US" sz="1400" dirty="0">
                <a:effectLst/>
                <a:latin typeface="+mn-lt"/>
                <a:cs typeface="Calibri" panose="020F0502020204030204" pitchFamily="34" charset="0"/>
              </a:rPr>
              <a:t>ESE minutes with </a:t>
            </a:r>
            <a:r>
              <a:rPr lang="en-US" sz="1400" dirty="0" err="1">
                <a:effectLst/>
                <a:latin typeface="+mn-lt"/>
                <a:cs typeface="Calibri" panose="020F0502020204030204" pitchFamily="34" charset="0"/>
              </a:rPr>
              <a:t>pushins</a:t>
            </a:r>
            <a:r>
              <a:rPr lang="en-US" sz="1400" dirty="0">
                <a:effectLst/>
                <a:latin typeface="+mn-lt"/>
                <a:cs typeface="Calibri" panose="020F0502020204030204" pitchFamily="34" charset="0"/>
              </a:rPr>
              <a:t>/pullouts</a:t>
            </a:r>
          </a:p>
          <a:p>
            <a:r>
              <a:rPr lang="en-US" sz="1400" dirty="0">
                <a:effectLst/>
                <a:latin typeface="+mn-lt"/>
                <a:cs typeface="Calibri" panose="020F0502020204030204" pitchFamily="34" charset="0"/>
              </a:rPr>
              <a:t>FTE Calc Report – review of each column headings</a:t>
            </a:r>
          </a:p>
          <a:p>
            <a:r>
              <a:rPr lang="en-US" sz="1400" dirty="0">
                <a:effectLst/>
                <a:latin typeface="+mn-lt"/>
                <a:cs typeface="Calibri" panose="020F0502020204030204" pitchFamily="34" charset="0"/>
              </a:rPr>
              <a:t>Schedule Changes – don’t delete transactions</a:t>
            </a:r>
          </a:p>
          <a:p>
            <a:r>
              <a:rPr lang="en-US" sz="1400" dirty="0">
                <a:effectLst/>
                <a:latin typeface="+mn-lt"/>
                <a:cs typeface="Calibri" panose="020F0502020204030204" pitchFamily="34" charset="0"/>
              </a:rPr>
              <a:t>Schedule Changes – deletes vs drops</a:t>
            </a:r>
          </a:p>
          <a:p>
            <a:endParaRPr lang="en-US" dirty="0"/>
          </a:p>
        </p:txBody>
      </p:sp>
      <p:sp>
        <p:nvSpPr>
          <p:cNvPr id="4" name="Slide Number Placeholder 3">
            <a:extLst>
              <a:ext uri="{FF2B5EF4-FFF2-40B4-BE49-F238E27FC236}">
                <a16:creationId xmlns:a16="http://schemas.microsoft.com/office/drawing/2014/main" id="{02BED08D-8E89-263D-18A3-E55747EE964D}"/>
              </a:ext>
            </a:extLst>
          </p:cNvPr>
          <p:cNvSpPr>
            <a:spLocks noGrp="1"/>
          </p:cNvSpPr>
          <p:nvPr>
            <p:ph type="sldNum" sz="quarter" idx="5"/>
          </p:nvPr>
        </p:nvSpPr>
        <p:spPr/>
        <p:txBody>
          <a:bodyPr/>
          <a:lstStyle/>
          <a:p>
            <a:fld id="{59C1D7F4-8612-364C-AE21-34A5B49E53B3}" type="slidenum">
              <a:rPr lang="en-US" smtClean="0"/>
              <a:t>9</a:t>
            </a:fld>
            <a:endParaRPr lang="en-US"/>
          </a:p>
        </p:txBody>
      </p:sp>
    </p:spTree>
    <p:extLst>
      <p:ext uri="{BB962C8B-B14F-4D97-AF65-F5344CB8AC3E}">
        <p14:creationId xmlns:p14="http://schemas.microsoft.com/office/powerpoint/2010/main" val="1386914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dirty="0"/>
              <a:t>PRESENTATION</a:t>
            </a:r>
            <a:br>
              <a:rPr lang="en-US" dirty="0"/>
            </a:br>
            <a:r>
              <a:rPr lang="en-US" dirty="0"/>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endParaRPr lang="en-US" dirty="0"/>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dirty="0">
                <a:solidFill>
                  <a:schemeClr val="tx1"/>
                </a:solidFill>
              </a:rPr>
              <a:t>bullet point 1</a:t>
            </a:r>
          </a:p>
          <a:p>
            <a:r>
              <a:rPr lang="en-US" sz="1200" dirty="0">
                <a:solidFill>
                  <a:schemeClr val="tx1"/>
                </a:solidFill>
              </a:rPr>
              <a:t>bullet point 2</a:t>
            </a:r>
          </a:p>
          <a:p>
            <a:r>
              <a:rPr lang="en-US" sz="1200" baseline="0" dirty="0">
                <a:solidFill>
                  <a:schemeClr val="tx1"/>
                </a:solidFill>
              </a:rPr>
              <a:t>b</a:t>
            </a:r>
            <a:r>
              <a:rPr lang="en-US" sz="1200" dirty="0">
                <a:solidFill>
                  <a:schemeClr val="tx1"/>
                </a:solidFill>
              </a:rPr>
              <a:t>ullet point</a:t>
            </a:r>
            <a:r>
              <a:rPr lang="en-US" sz="1200" baseline="0" dirty="0">
                <a:solidFill>
                  <a:schemeClr val="tx1"/>
                </a:solidFill>
              </a:rPr>
              <a:t> 3</a:t>
            </a:r>
            <a:r>
              <a:rPr lang="en-US" dirty="0"/>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dirty="0"/>
              <a:t>Text box</a:t>
            </a:r>
            <a:r>
              <a:rPr lang="mr-IN" dirty="0"/>
              <a:t>…</a:t>
            </a:r>
            <a:r>
              <a:rPr lang="en-US" dirty="0"/>
              <a:t>.</a:t>
            </a:r>
          </a:p>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409" y="4621102"/>
            <a:ext cx="7138642" cy="1781530"/>
          </a:xfrm>
        </p:spPr>
        <p:txBody>
          <a:bodyPr>
            <a:normAutofit fontScale="90000"/>
          </a:bodyPr>
          <a:lstStyle/>
          <a:p>
            <a:r>
              <a:rPr lang="en-US" dirty="0"/>
              <a:t>Survey Processing</a:t>
            </a:r>
            <a:br>
              <a:rPr lang="en-US" dirty="0"/>
            </a:br>
            <a:r>
              <a:rPr lang="en-US" dirty="0"/>
              <a:t>Trouble-shooting Errors</a:t>
            </a:r>
            <a:br>
              <a:rPr lang="en-US" dirty="0"/>
            </a:br>
            <a:endParaRPr lang="en-US" dirty="0"/>
          </a:p>
        </p:txBody>
      </p:sp>
      <p:sp>
        <p:nvSpPr>
          <p:cNvPr id="5" name="Subtitle 4"/>
          <p:cNvSpPr>
            <a:spLocks noGrp="1"/>
          </p:cNvSpPr>
          <p:nvPr>
            <p:ph type="subTitle" idx="1"/>
          </p:nvPr>
        </p:nvSpPr>
        <p:spPr/>
        <p:txBody>
          <a:bodyPr>
            <a:normAutofit fontScale="92500" lnSpcReduction="10000"/>
          </a:bodyPr>
          <a:lstStyle/>
          <a:p>
            <a:r>
              <a:rPr lang="en-US" dirty="0"/>
              <a:t>Florida User Group 2025-2026 </a:t>
            </a:r>
          </a:p>
          <a:p>
            <a:endParaRPr lang="en-US" dirty="0"/>
          </a:p>
        </p:txBody>
      </p:sp>
    </p:spTree>
    <p:extLst>
      <p:ext uri="{BB962C8B-B14F-4D97-AF65-F5344CB8AC3E}">
        <p14:creationId xmlns:p14="http://schemas.microsoft.com/office/powerpoint/2010/main" val="205834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F500C-5EE5-D88F-531F-EB9856CE18B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397EB8D-8E4A-1F10-3E02-FA80D1410549}"/>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FEFP is not reporting as expected</a:t>
            </a:r>
          </a:p>
          <a:p>
            <a:endParaRPr lang="en-US" sz="3200" dirty="0"/>
          </a:p>
          <a:p>
            <a:r>
              <a:rPr lang="en-US" sz="2600" dirty="0"/>
              <a:t>2. Verify the course section FEFP value</a:t>
            </a:r>
          </a:p>
          <a:p>
            <a:endParaRPr lang="en-US" sz="1600" dirty="0"/>
          </a:p>
        </p:txBody>
      </p:sp>
      <p:sp>
        <p:nvSpPr>
          <p:cNvPr id="4" name="TextBox 3">
            <a:extLst>
              <a:ext uri="{FF2B5EF4-FFF2-40B4-BE49-F238E27FC236}">
                <a16:creationId xmlns:a16="http://schemas.microsoft.com/office/drawing/2014/main" id="{4402807A-1923-68A7-4539-67941016E421}"/>
              </a:ext>
            </a:extLst>
          </p:cNvPr>
          <p:cNvSpPr txBox="1"/>
          <p:nvPr/>
        </p:nvSpPr>
        <p:spPr>
          <a:xfrm>
            <a:off x="3708641" y="604049"/>
            <a:ext cx="7043057" cy="923330"/>
          </a:xfrm>
          <a:prstGeom prst="rect">
            <a:avLst/>
          </a:prstGeom>
          <a:noFill/>
        </p:spPr>
        <p:txBody>
          <a:bodyPr wrap="square" rtlCol="0">
            <a:spAutoFit/>
          </a:bodyPr>
          <a:lstStyle/>
          <a:p>
            <a:r>
              <a:rPr lang="en-US" dirty="0"/>
              <a:t>Example: Student is taking a course with FEFP = 300 but Survey 2 is reporting it as 113.</a:t>
            </a:r>
          </a:p>
          <a:p>
            <a:r>
              <a:rPr lang="en-US" dirty="0"/>
              <a:t>2. Verify the Course Section FEFP</a:t>
            </a:r>
          </a:p>
        </p:txBody>
      </p:sp>
      <p:pic>
        <p:nvPicPr>
          <p:cNvPr id="3" name="Picture 2">
            <a:extLst>
              <a:ext uri="{FF2B5EF4-FFF2-40B4-BE49-F238E27FC236}">
                <a16:creationId xmlns:a16="http://schemas.microsoft.com/office/drawing/2014/main" id="{F400F389-3A12-46D9-A79B-5D233CE37DBB}"/>
              </a:ext>
            </a:extLst>
          </p:cNvPr>
          <p:cNvPicPr>
            <a:picLocks noChangeAspect="1"/>
          </p:cNvPicPr>
          <p:nvPr/>
        </p:nvPicPr>
        <p:blipFill>
          <a:blip r:embed="rId3"/>
          <a:stretch>
            <a:fillRect/>
          </a:stretch>
        </p:blipFill>
        <p:spPr>
          <a:xfrm>
            <a:off x="3600468" y="1694569"/>
            <a:ext cx="7807761" cy="2184920"/>
          </a:xfrm>
          <a:prstGeom prst="rect">
            <a:avLst/>
          </a:prstGeom>
          <a:ln>
            <a:solidFill>
              <a:schemeClr val="tx1"/>
            </a:solidFill>
          </a:ln>
        </p:spPr>
      </p:pic>
      <p:sp>
        <p:nvSpPr>
          <p:cNvPr id="5" name="TextBox 4">
            <a:extLst>
              <a:ext uri="{FF2B5EF4-FFF2-40B4-BE49-F238E27FC236}">
                <a16:creationId xmlns:a16="http://schemas.microsoft.com/office/drawing/2014/main" id="{BFF7E0D1-3560-37DF-3BAD-EB4C70179F2B}"/>
              </a:ext>
            </a:extLst>
          </p:cNvPr>
          <p:cNvSpPr txBox="1"/>
          <p:nvPr/>
        </p:nvSpPr>
        <p:spPr>
          <a:xfrm>
            <a:off x="81491" y="4426634"/>
            <a:ext cx="2852359" cy="954107"/>
          </a:xfrm>
          <a:prstGeom prst="rect">
            <a:avLst/>
          </a:prstGeom>
          <a:noFill/>
        </p:spPr>
        <p:txBody>
          <a:bodyPr wrap="square">
            <a:spAutoFit/>
          </a:bodyPr>
          <a:lstStyle/>
          <a:p>
            <a:r>
              <a:rPr lang="en-US" sz="1400" b="1" dirty="0">
                <a:solidFill>
                  <a:schemeClr val="bg1"/>
                </a:solidFill>
                <a:ea typeface="Open Sans" charset="0"/>
                <a:cs typeface="Open Sans" charset="0"/>
              </a:rPr>
              <a:t>WEB STUDENT MANAGEMENT &gt; OFFICE &gt; CURRENT SCHEDULING &gt; BUILD COURSE MASTER &gt; COURSE MASTER &gt; SECTION</a:t>
            </a:r>
          </a:p>
        </p:txBody>
      </p:sp>
    </p:spTree>
    <p:extLst>
      <p:ext uri="{BB962C8B-B14F-4D97-AF65-F5344CB8AC3E}">
        <p14:creationId xmlns:p14="http://schemas.microsoft.com/office/powerpoint/2010/main" val="90228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6C9DA-4E07-A19B-1885-3F2CEAF619D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831B759-1BB3-3C9C-B14C-0C1B985BA020}"/>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FEFP is not reporting as expected</a:t>
            </a:r>
          </a:p>
          <a:p>
            <a:endParaRPr lang="en-US" sz="3200" dirty="0"/>
          </a:p>
          <a:p>
            <a:r>
              <a:rPr lang="en-US" sz="2600" dirty="0"/>
              <a:t>1. Verify the course FEFP value</a:t>
            </a:r>
          </a:p>
          <a:p>
            <a:endParaRPr lang="en-US" sz="1600" dirty="0"/>
          </a:p>
        </p:txBody>
      </p:sp>
      <p:sp>
        <p:nvSpPr>
          <p:cNvPr id="4" name="TextBox 3">
            <a:extLst>
              <a:ext uri="{FF2B5EF4-FFF2-40B4-BE49-F238E27FC236}">
                <a16:creationId xmlns:a16="http://schemas.microsoft.com/office/drawing/2014/main" id="{E6C620B5-4BF6-0B17-4328-7D8AA2BC5C84}"/>
              </a:ext>
            </a:extLst>
          </p:cNvPr>
          <p:cNvSpPr txBox="1"/>
          <p:nvPr/>
        </p:nvSpPr>
        <p:spPr>
          <a:xfrm>
            <a:off x="3708641" y="604049"/>
            <a:ext cx="7043057" cy="923330"/>
          </a:xfrm>
          <a:prstGeom prst="rect">
            <a:avLst/>
          </a:prstGeom>
          <a:noFill/>
        </p:spPr>
        <p:txBody>
          <a:bodyPr wrap="square" rtlCol="0">
            <a:spAutoFit/>
          </a:bodyPr>
          <a:lstStyle/>
          <a:p>
            <a:r>
              <a:rPr lang="en-US" dirty="0"/>
              <a:t>Example: Student is taking a course with FEFP = 300 but Survey 2 is reporting it as 113.</a:t>
            </a:r>
          </a:p>
          <a:p>
            <a:r>
              <a:rPr lang="en-US" dirty="0"/>
              <a:t>3. Verify the Course FEFP</a:t>
            </a:r>
          </a:p>
        </p:txBody>
      </p:sp>
      <p:pic>
        <p:nvPicPr>
          <p:cNvPr id="9" name="Picture 8">
            <a:extLst>
              <a:ext uri="{FF2B5EF4-FFF2-40B4-BE49-F238E27FC236}">
                <a16:creationId xmlns:a16="http://schemas.microsoft.com/office/drawing/2014/main" id="{576016F5-5854-581C-1E25-7FD68F22696E}"/>
              </a:ext>
            </a:extLst>
          </p:cNvPr>
          <p:cNvPicPr>
            <a:picLocks noChangeAspect="1"/>
          </p:cNvPicPr>
          <p:nvPr/>
        </p:nvPicPr>
        <p:blipFill>
          <a:blip r:embed="rId3"/>
          <a:stretch>
            <a:fillRect/>
          </a:stretch>
        </p:blipFill>
        <p:spPr>
          <a:xfrm>
            <a:off x="3525754" y="1657601"/>
            <a:ext cx="7687748" cy="4610743"/>
          </a:xfrm>
          <a:prstGeom prst="rect">
            <a:avLst/>
          </a:prstGeom>
          <a:ln>
            <a:solidFill>
              <a:schemeClr val="tx1"/>
            </a:solidFill>
          </a:ln>
        </p:spPr>
      </p:pic>
      <p:sp>
        <p:nvSpPr>
          <p:cNvPr id="3" name="TextBox 2">
            <a:extLst>
              <a:ext uri="{FF2B5EF4-FFF2-40B4-BE49-F238E27FC236}">
                <a16:creationId xmlns:a16="http://schemas.microsoft.com/office/drawing/2014/main" id="{B55F5126-E39C-77A7-0D90-45A0159DBCCD}"/>
              </a:ext>
            </a:extLst>
          </p:cNvPr>
          <p:cNvSpPr txBox="1"/>
          <p:nvPr/>
        </p:nvSpPr>
        <p:spPr>
          <a:xfrm>
            <a:off x="186566" y="4829795"/>
            <a:ext cx="2344967" cy="1169551"/>
          </a:xfrm>
          <a:prstGeom prst="rect">
            <a:avLst/>
          </a:prstGeom>
          <a:noFill/>
        </p:spPr>
        <p:txBody>
          <a:bodyPr wrap="square">
            <a:spAutoFit/>
          </a:bodyPr>
          <a:lstStyle/>
          <a:p>
            <a:r>
              <a:rPr lang="en-US" sz="1400" b="1" dirty="0">
                <a:solidFill>
                  <a:schemeClr val="bg1"/>
                </a:solidFill>
                <a:ea typeface="Open Sans" charset="0"/>
                <a:cs typeface="Open Sans" charset="0"/>
              </a:rPr>
              <a:t>WEB STUDENT MANAGEMENT &gt; OFFICE &gt; CURRENT SCHEDULING &gt; BUILD COURSE MASTER &gt; COURSE MASTER</a:t>
            </a:r>
          </a:p>
        </p:txBody>
      </p:sp>
    </p:spTree>
    <p:extLst>
      <p:ext uri="{BB962C8B-B14F-4D97-AF65-F5344CB8AC3E}">
        <p14:creationId xmlns:p14="http://schemas.microsoft.com/office/powerpoint/2010/main" val="280700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8A444-CC2E-9725-1344-18917B5B184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C0EC747-69A2-4A17-19D7-E8BFEAF69BB0}"/>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FEFP is not reporting as expected</a:t>
            </a:r>
          </a:p>
          <a:p>
            <a:endParaRPr lang="en-US" sz="2400" dirty="0"/>
          </a:p>
          <a:p>
            <a:r>
              <a:rPr lang="en-US" sz="2400" dirty="0"/>
              <a:t>4. Verify the student ESE cost factor</a:t>
            </a:r>
          </a:p>
          <a:p>
            <a:endParaRPr lang="en-US" sz="1600" dirty="0"/>
          </a:p>
        </p:txBody>
      </p:sp>
      <p:sp>
        <p:nvSpPr>
          <p:cNvPr id="4" name="TextBox 3">
            <a:extLst>
              <a:ext uri="{FF2B5EF4-FFF2-40B4-BE49-F238E27FC236}">
                <a16:creationId xmlns:a16="http://schemas.microsoft.com/office/drawing/2014/main" id="{AA482318-F8C5-78AB-A7F9-181F6F52F711}"/>
              </a:ext>
            </a:extLst>
          </p:cNvPr>
          <p:cNvSpPr txBox="1"/>
          <p:nvPr/>
        </p:nvSpPr>
        <p:spPr>
          <a:xfrm>
            <a:off x="3396343" y="604049"/>
            <a:ext cx="7957457" cy="923330"/>
          </a:xfrm>
          <a:prstGeom prst="rect">
            <a:avLst/>
          </a:prstGeom>
          <a:noFill/>
        </p:spPr>
        <p:txBody>
          <a:bodyPr wrap="square" rtlCol="0">
            <a:spAutoFit/>
          </a:bodyPr>
          <a:lstStyle/>
          <a:p>
            <a:r>
              <a:rPr lang="en-US" dirty="0"/>
              <a:t>Example: Student is taking a course with FEFP = 300 but Survey 2 is reporting it as 113.</a:t>
            </a:r>
          </a:p>
          <a:p>
            <a:r>
              <a:rPr lang="en-US" dirty="0"/>
              <a:t>4. Verify the student ESE Cost Factor value. </a:t>
            </a:r>
          </a:p>
        </p:txBody>
      </p:sp>
      <p:pic>
        <p:nvPicPr>
          <p:cNvPr id="3" name="Picture 2">
            <a:extLst>
              <a:ext uri="{FF2B5EF4-FFF2-40B4-BE49-F238E27FC236}">
                <a16:creationId xmlns:a16="http://schemas.microsoft.com/office/drawing/2014/main" id="{1785CEE2-240F-9497-3E2A-BD943F91CBA3}"/>
              </a:ext>
            </a:extLst>
          </p:cNvPr>
          <p:cNvPicPr>
            <a:picLocks noChangeAspect="1"/>
          </p:cNvPicPr>
          <p:nvPr/>
        </p:nvPicPr>
        <p:blipFill>
          <a:blip r:embed="rId3"/>
          <a:stretch>
            <a:fillRect/>
          </a:stretch>
        </p:blipFill>
        <p:spPr>
          <a:xfrm>
            <a:off x="3493825" y="1799997"/>
            <a:ext cx="7011378" cy="3258005"/>
          </a:xfrm>
          <a:prstGeom prst="rect">
            <a:avLst/>
          </a:prstGeom>
          <a:ln>
            <a:solidFill>
              <a:schemeClr val="tx1"/>
            </a:solidFill>
          </a:ln>
        </p:spPr>
      </p:pic>
      <p:sp>
        <p:nvSpPr>
          <p:cNvPr id="2" name="TextBox 1">
            <a:extLst>
              <a:ext uri="{FF2B5EF4-FFF2-40B4-BE49-F238E27FC236}">
                <a16:creationId xmlns:a16="http://schemas.microsoft.com/office/drawing/2014/main" id="{21FAAD64-642A-335E-C946-B882ADD30729}"/>
              </a:ext>
            </a:extLst>
          </p:cNvPr>
          <p:cNvSpPr txBox="1"/>
          <p:nvPr/>
        </p:nvSpPr>
        <p:spPr>
          <a:xfrm>
            <a:off x="118533" y="4715933"/>
            <a:ext cx="2142067" cy="954107"/>
          </a:xfrm>
          <a:prstGeom prst="rect">
            <a:avLst/>
          </a:prstGeom>
          <a:noFill/>
        </p:spPr>
        <p:txBody>
          <a:bodyPr wrap="square" rtlCol="0">
            <a:spAutoFit/>
          </a:bodyPr>
          <a:lstStyle/>
          <a:p>
            <a:r>
              <a:rPr lang="en-US" sz="1400" b="1" dirty="0">
                <a:solidFill>
                  <a:schemeClr val="bg1"/>
                </a:solidFill>
                <a:ea typeface="Open Sans" charset="0"/>
                <a:cs typeface="Open Sans" charset="0"/>
              </a:rPr>
              <a:t>Web Student Management &gt; Students &gt; Student Profile &gt; ESE – Cost Factor</a:t>
            </a:r>
          </a:p>
        </p:txBody>
      </p:sp>
    </p:spTree>
    <p:extLst>
      <p:ext uri="{BB962C8B-B14F-4D97-AF65-F5344CB8AC3E}">
        <p14:creationId xmlns:p14="http://schemas.microsoft.com/office/powerpoint/2010/main" val="360108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960E3-706A-38F5-C372-A35C7F981B0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1051B47-58A8-986D-1B35-C98276D52F63}"/>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FEFP is not reporting as expected</a:t>
            </a:r>
          </a:p>
          <a:p>
            <a:endParaRPr lang="en-US" sz="2400" dirty="0"/>
          </a:p>
          <a:p>
            <a:r>
              <a:rPr lang="en-US" sz="2400" dirty="0"/>
              <a:t>5. Verify the student ESE IEP is active over survey date certain.</a:t>
            </a:r>
          </a:p>
          <a:p>
            <a:endParaRPr lang="en-US" sz="1600" dirty="0"/>
          </a:p>
        </p:txBody>
      </p:sp>
      <p:sp>
        <p:nvSpPr>
          <p:cNvPr id="4" name="TextBox 3">
            <a:extLst>
              <a:ext uri="{FF2B5EF4-FFF2-40B4-BE49-F238E27FC236}">
                <a16:creationId xmlns:a16="http://schemas.microsoft.com/office/drawing/2014/main" id="{CEE2E6D4-EAE5-046F-2E79-1A1B3D20208C}"/>
              </a:ext>
            </a:extLst>
          </p:cNvPr>
          <p:cNvSpPr txBox="1"/>
          <p:nvPr/>
        </p:nvSpPr>
        <p:spPr>
          <a:xfrm>
            <a:off x="3396343" y="604049"/>
            <a:ext cx="7957457" cy="1477328"/>
          </a:xfrm>
          <a:prstGeom prst="rect">
            <a:avLst/>
          </a:prstGeom>
          <a:noFill/>
        </p:spPr>
        <p:txBody>
          <a:bodyPr wrap="square" rtlCol="0">
            <a:spAutoFit/>
          </a:bodyPr>
          <a:lstStyle/>
          <a:p>
            <a:r>
              <a:rPr lang="en-US" dirty="0"/>
              <a:t>Example: Student is taking a course with FEFP = 300 but Survey 2 is reporting it as 113.</a:t>
            </a:r>
          </a:p>
          <a:p>
            <a:r>
              <a:rPr lang="en-US" dirty="0"/>
              <a:t>5. Verify the student’s current ESE IEP is active as of survey date certain. If running prior to the survey and the IEP expires between the run date and survey date certain they will report a basic FEFP.</a:t>
            </a:r>
          </a:p>
        </p:txBody>
      </p:sp>
      <p:sp>
        <p:nvSpPr>
          <p:cNvPr id="2" name="TextBox 1">
            <a:extLst>
              <a:ext uri="{FF2B5EF4-FFF2-40B4-BE49-F238E27FC236}">
                <a16:creationId xmlns:a16="http://schemas.microsoft.com/office/drawing/2014/main" id="{A4E3043B-011E-50A7-F098-E32AB9DB507C}"/>
              </a:ext>
            </a:extLst>
          </p:cNvPr>
          <p:cNvSpPr txBox="1"/>
          <p:nvPr/>
        </p:nvSpPr>
        <p:spPr>
          <a:xfrm>
            <a:off x="118533" y="4715933"/>
            <a:ext cx="2142067" cy="738664"/>
          </a:xfrm>
          <a:prstGeom prst="rect">
            <a:avLst/>
          </a:prstGeom>
          <a:noFill/>
        </p:spPr>
        <p:txBody>
          <a:bodyPr wrap="square" rtlCol="0">
            <a:spAutoFit/>
          </a:bodyPr>
          <a:lstStyle/>
          <a:p>
            <a:r>
              <a:rPr lang="en-US" sz="1400" b="1" dirty="0">
                <a:solidFill>
                  <a:schemeClr val="bg1"/>
                </a:solidFill>
                <a:ea typeface="Open Sans" charset="0"/>
                <a:cs typeface="Open Sans" charset="0"/>
              </a:rPr>
              <a:t>Web Student Management &gt; Students &gt; Student Profile &gt; ESE – IEP</a:t>
            </a:r>
          </a:p>
        </p:txBody>
      </p:sp>
      <p:pic>
        <p:nvPicPr>
          <p:cNvPr id="7" name="Picture 6">
            <a:extLst>
              <a:ext uri="{FF2B5EF4-FFF2-40B4-BE49-F238E27FC236}">
                <a16:creationId xmlns:a16="http://schemas.microsoft.com/office/drawing/2014/main" id="{6704357C-1368-2D60-C63B-688A012859B9}"/>
              </a:ext>
            </a:extLst>
          </p:cNvPr>
          <p:cNvPicPr>
            <a:picLocks noChangeAspect="1"/>
          </p:cNvPicPr>
          <p:nvPr/>
        </p:nvPicPr>
        <p:blipFill>
          <a:blip r:embed="rId3"/>
          <a:stretch>
            <a:fillRect/>
          </a:stretch>
        </p:blipFill>
        <p:spPr>
          <a:xfrm>
            <a:off x="3532236" y="2351701"/>
            <a:ext cx="7479930" cy="3222543"/>
          </a:xfrm>
          <a:prstGeom prst="rect">
            <a:avLst/>
          </a:prstGeom>
          <a:ln>
            <a:solidFill>
              <a:schemeClr val="tx1"/>
            </a:solidFill>
          </a:ln>
        </p:spPr>
      </p:pic>
    </p:spTree>
    <p:extLst>
      <p:ext uri="{BB962C8B-B14F-4D97-AF65-F5344CB8AC3E}">
        <p14:creationId xmlns:p14="http://schemas.microsoft.com/office/powerpoint/2010/main" val="3268780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A203A-AE3A-7D4C-7E35-B4783C5BD1D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0DA12E1-A62A-A6D7-C1C0-3894EE9AA9C7}"/>
              </a:ext>
            </a:extLst>
          </p:cNvPr>
          <p:cNvSpPr txBox="1">
            <a:spLocks/>
          </p:cNvSpPr>
          <p:nvPr/>
        </p:nvSpPr>
        <p:spPr>
          <a:xfrm>
            <a:off x="0" y="1611086"/>
            <a:ext cx="3015343" cy="2351887"/>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FEFP is not reporting as expected</a:t>
            </a:r>
          </a:p>
          <a:p>
            <a:endParaRPr lang="en-US" sz="2400" dirty="0"/>
          </a:p>
          <a:p>
            <a:r>
              <a:rPr lang="en-US" sz="2400" dirty="0"/>
              <a:t>6. FEFP Hierarchy based on FEFP Rank</a:t>
            </a:r>
          </a:p>
          <a:p>
            <a:endParaRPr lang="en-US" sz="2400" dirty="0"/>
          </a:p>
          <a:p>
            <a:r>
              <a:rPr lang="en-US" sz="2400" dirty="0"/>
              <a:t>It is reporting as 113 based on the student’s ESE Cost Factor because a 113 FEFP ranks higher than the 300 FEFP rank value.</a:t>
            </a:r>
          </a:p>
          <a:p>
            <a:endParaRPr lang="en-US" sz="1600" dirty="0"/>
          </a:p>
        </p:txBody>
      </p:sp>
      <p:sp>
        <p:nvSpPr>
          <p:cNvPr id="4" name="TextBox 3">
            <a:extLst>
              <a:ext uri="{FF2B5EF4-FFF2-40B4-BE49-F238E27FC236}">
                <a16:creationId xmlns:a16="http://schemas.microsoft.com/office/drawing/2014/main" id="{A969DE4C-F30A-DFA3-88F5-550289389696}"/>
              </a:ext>
            </a:extLst>
          </p:cNvPr>
          <p:cNvSpPr txBox="1"/>
          <p:nvPr/>
        </p:nvSpPr>
        <p:spPr>
          <a:xfrm>
            <a:off x="3396343" y="604049"/>
            <a:ext cx="7957457" cy="1477328"/>
          </a:xfrm>
          <a:prstGeom prst="rect">
            <a:avLst/>
          </a:prstGeom>
          <a:noFill/>
        </p:spPr>
        <p:txBody>
          <a:bodyPr wrap="square" rtlCol="0">
            <a:spAutoFit/>
          </a:bodyPr>
          <a:lstStyle/>
          <a:p>
            <a:r>
              <a:rPr lang="en-US" dirty="0"/>
              <a:t>Example: Student is taking a course with FEFP = 300 but Survey 2 is reporting it as 113.  </a:t>
            </a:r>
          </a:p>
          <a:p>
            <a:r>
              <a:rPr lang="en-US" dirty="0"/>
              <a:t>6. Verify the FEFP Rank – this is a Skyward field used to determine the hierarchy for reporting the FEFP value. Changing the rank values could negatively impact your reporting so always check with Skyward before changing the rank values.</a:t>
            </a:r>
          </a:p>
        </p:txBody>
      </p:sp>
      <p:sp>
        <p:nvSpPr>
          <p:cNvPr id="2" name="TextBox 1">
            <a:extLst>
              <a:ext uri="{FF2B5EF4-FFF2-40B4-BE49-F238E27FC236}">
                <a16:creationId xmlns:a16="http://schemas.microsoft.com/office/drawing/2014/main" id="{B45247B9-D973-3295-D4DA-DF16DC10D500}"/>
              </a:ext>
            </a:extLst>
          </p:cNvPr>
          <p:cNvSpPr txBox="1"/>
          <p:nvPr/>
        </p:nvSpPr>
        <p:spPr>
          <a:xfrm>
            <a:off x="118533" y="4715933"/>
            <a:ext cx="2527390" cy="954107"/>
          </a:xfrm>
          <a:prstGeom prst="rect">
            <a:avLst/>
          </a:prstGeom>
          <a:noFill/>
        </p:spPr>
        <p:txBody>
          <a:bodyPr wrap="square" rtlCol="0">
            <a:spAutoFit/>
          </a:bodyPr>
          <a:lstStyle/>
          <a:p>
            <a:r>
              <a:rPr lang="en-US" sz="1400" b="1" dirty="0">
                <a:solidFill>
                  <a:schemeClr val="bg1"/>
                </a:solidFill>
                <a:ea typeface="Open Sans" charset="0"/>
                <a:cs typeface="Open Sans" charset="0"/>
              </a:rPr>
              <a:t>Web Student Management &gt; Fed/State Reporting &gt; FL &gt; Setup &gt; Codes &gt; Maintain FEFP Program Numbers</a:t>
            </a:r>
          </a:p>
        </p:txBody>
      </p:sp>
      <p:pic>
        <p:nvPicPr>
          <p:cNvPr id="5" name="Picture 4" descr="A screenshot of a computer&#10;&#10;AI-generated content may be incorrect.">
            <a:extLst>
              <a:ext uri="{FF2B5EF4-FFF2-40B4-BE49-F238E27FC236}">
                <a16:creationId xmlns:a16="http://schemas.microsoft.com/office/drawing/2014/main" id="{B81559D6-AB36-FCDB-1C05-CEC982A7FDA6}"/>
              </a:ext>
            </a:extLst>
          </p:cNvPr>
          <p:cNvPicPr>
            <a:picLocks noChangeAspect="1"/>
          </p:cNvPicPr>
          <p:nvPr/>
        </p:nvPicPr>
        <p:blipFill>
          <a:blip r:embed="rId3"/>
          <a:stretch>
            <a:fillRect/>
          </a:stretch>
        </p:blipFill>
        <p:spPr>
          <a:xfrm>
            <a:off x="3396343" y="2350480"/>
            <a:ext cx="7957457" cy="3558910"/>
          </a:xfrm>
          <a:prstGeom prst="rect">
            <a:avLst/>
          </a:prstGeom>
          <a:ln>
            <a:solidFill>
              <a:schemeClr val="tx1"/>
            </a:solidFill>
          </a:ln>
        </p:spPr>
      </p:pic>
    </p:spTree>
    <p:extLst>
      <p:ext uri="{BB962C8B-B14F-4D97-AF65-F5344CB8AC3E}">
        <p14:creationId xmlns:p14="http://schemas.microsoft.com/office/powerpoint/2010/main" val="24711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DFE8A-4600-BA56-FC6A-56552DEFF0D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E819622-6EED-70EF-E246-495CFF42EDE6}"/>
              </a:ext>
            </a:extLst>
          </p:cNvPr>
          <p:cNvSpPr txBox="1">
            <a:spLocks/>
          </p:cNvSpPr>
          <p:nvPr/>
        </p:nvSpPr>
        <p:spPr>
          <a:xfrm>
            <a:off x="0" y="1611086"/>
            <a:ext cx="3015343" cy="23518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endParaRPr lang="en-US" sz="2400" dirty="0"/>
          </a:p>
          <a:p>
            <a:endParaRPr lang="en-US" sz="1600" dirty="0"/>
          </a:p>
        </p:txBody>
      </p:sp>
      <p:pic>
        <p:nvPicPr>
          <p:cNvPr id="4" name="Picture 3">
            <a:extLst>
              <a:ext uri="{FF2B5EF4-FFF2-40B4-BE49-F238E27FC236}">
                <a16:creationId xmlns:a16="http://schemas.microsoft.com/office/drawing/2014/main" id="{8328FBDC-992B-DF34-A957-3B8AA2FC03E5}"/>
              </a:ext>
            </a:extLst>
          </p:cNvPr>
          <p:cNvPicPr>
            <a:picLocks noChangeAspect="1"/>
          </p:cNvPicPr>
          <p:nvPr/>
        </p:nvPicPr>
        <p:blipFill>
          <a:blip r:embed="rId3"/>
          <a:stretch>
            <a:fillRect/>
          </a:stretch>
        </p:blipFill>
        <p:spPr>
          <a:xfrm>
            <a:off x="3615005" y="1244509"/>
            <a:ext cx="7783011" cy="1781424"/>
          </a:xfrm>
          <a:prstGeom prst="rect">
            <a:avLst/>
          </a:prstGeom>
          <a:ln>
            <a:solidFill>
              <a:schemeClr val="tx1"/>
            </a:solidFill>
          </a:ln>
        </p:spPr>
      </p:pic>
    </p:spTree>
    <p:extLst>
      <p:ext uri="{BB962C8B-B14F-4D97-AF65-F5344CB8AC3E}">
        <p14:creationId xmlns:p14="http://schemas.microsoft.com/office/powerpoint/2010/main" val="362831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2CA86-E8D0-FC90-F6A4-E18E522578E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DC061BA-CE56-72DE-430F-1AE0D0BA2174}"/>
              </a:ext>
            </a:extLst>
          </p:cNvPr>
          <p:cNvSpPr txBox="1">
            <a:spLocks/>
          </p:cNvSpPr>
          <p:nvPr/>
        </p:nvSpPr>
        <p:spPr>
          <a:xfrm>
            <a:off x="0" y="1611086"/>
            <a:ext cx="3015343" cy="235188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p>
          <a:p>
            <a:endParaRPr lang="en-US" sz="3200" dirty="0"/>
          </a:p>
          <a:p>
            <a:r>
              <a:rPr lang="en-US" sz="3200" dirty="0"/>
              <a:t>1. Check for student class schedule override</a:t>
            </a:r>
            <a:endParaRPr lang="en-US" sz="2400" dirty="0"/>
          </a:p>
          <a:p>
            <a:endParaRPr lang="en-US" sz="1600" dirty="0"/>
          </a:p>
        </p:txBody>
      </p:sp>
      <p:sp>
        <p:nvSpPr>
          <p:cNvPr id="8" name="TextBox 7">
            <a:extLst>
              <a:ext uri="{FF2B5EF4-FFF2-40B4-BE49-F238E27FC236}">
                <a16:creationId xmlns:a16="http://schemas.microsoft.com/office/drawing/2014/main" id="{EFBE6123-ABD8-308E-61F2-EBC11A5D1DE4}"/>
              </a:ext>
            </a:extLst>
          </p:cNvPr>
          <p:cNvSpPr txBox="1"/>
          <p:nvPr/>
        </p:nvSpPr>
        <p:spPr>
          <a:xfrm>
            <a:off x="3694898" y="555584"/>
            <a:ext cx="2277639" cy="923330"/>
          </a:xfrm>
          <a:prstGeom prst="rect">
            <a:avLst/>
          </a:prstGeom>
          <a:noFill/>
        </p:spPr>
        <p:txBody>
          <a:bodyPr wrap="square" rtlCol="0">
            <a:spAutoFit/>
          </a:bodyPr>
          <a:lstStyle/>
          <a:p>
            <a:r>
              <a:rPr lang="en-US" dirty="0"/>
              <a:t>Check the override on the student class schedule</a:t>
            </a:r>
          </a:p>
        </p:txBody>
      </p:sp>
      <p:pic>
        <p:nvPicPr>
          <p:cNvPr id="3" name="Picture 2">
            <a:extLst>
              <a:ext uri="{FF2B5EF4-FFF2-40B4-BE49-F238E27FC236}">
                <a16:creationId xmlns:a16="http://schemas.microsoft.com/office/drawing/2014/main" id="{498659F0-5033-30C0-4A16-E298D6373718}"/>
              </a:ext>
            </a:extLst>
          </p:cNvPr>
          <p:cNvPicPr>
            <a:picLocks noChangeAspect="1"/>
          </p:cNvPicPr>
          <p:nvPr/>
        </p:nvPicPr>
        <p:blipFill>
          <a:blip r:embed="rId3"/>
          <a:stretch>
            <a:fillRect/>
          </a:stretch>
        </p:blipFill>
        <p:spPr>
          <a:xfrm>
            <a:off x="6577662" y="419193"/>
            <a:ext cx="3920576" cy="6019614"/>
          </a:xfrm>
          <a:prstGeom prst="rect">
            <a:avLst/>
          </a:prstGeom>
          <a:ln>
            <a:solidFill>
              <a:schemeClr val="tx1"/>
            </a:solidFill>
          </a:ln>
        </p:spPr>
      </p:pic>
      <p:sp>
        <p:nvSpPr>
          <p:cNvPr id="7" name="TextBox 6">
            <a:extLst>
              <a:ext uri="{FF2B5EF4-FFF2-40B4-BE49-F238E27FC236}">
                <a16:creationId xmlns:a16="http://schemas.microsoft.com/office/drawing/2014/main" id="{2E8BEF8D-EBB8-EA9F-9DE2-A98CD4DE3C57}"/>
              </a:ext>
            </a:extLst>
          </p:cNvPr>
          <p:cNvSpPr txBox="1"/>
          <p:nvPr/>
        </p:nvSpPr>
        <p:spPr>
          <a:xfrm>
            <a:off x="52896" y="4713514"/>
            <a:ext cx="2909549" cy="923330"/>
          </a:xfrm>
          <a:prstGeom prst="rect">
            <a:avLst/>
          </a:prstGeom>
          <a:noFill/>
        </p:spPr>
        <p:txBody>
          <a:bodyPr wrap="square">
            <a:spAutoFit/>
          </a:bodyPr>
          <a:lstStyle/>
          <a:p>
            <a:r>
              <a:rPr lang="en-US" sz="1800" b="1" dirty="0">
                <a:solidFill>
                  <a:schemeClr val="bg1"/>
                </a:solidFill>
                <a:ea typeface="Open Sans" charset="0"/>
                <a:cs typeface="Open Sans" charset="0"/>
              </a:rPr>
              <a:t>Web Student Management &gt; Students &gt; Student Profile &gt; Scheduling tab.</a:t>
            </a:r>
          </a:p>
        </p:txBody>
      </p:sp>
    </p:spTree>
    <p:extLst>
      <p:ext uri="{BB962C8B-B14F-4D97-AF65-F5344CB8AC3E}">
        <p14:creationId xmlns:p14="http://schemas.microsoft.com/office/powerpoint/2010/main" val="146707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CB5F0-F016-258F-9BC0-065FC1567C9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23BF3DB-578A-7859-9112-83A06ABC84AE}"/>
              </a:ext>
            </a:extLst>
          </p:cNvPr>
          <p:cNvSpPr txBox="1">
            <a:spLocks/>
          </p:cNvSpPr>
          <p:nvPr/>
        </p:nvSpPr>
        <p:spPr>
          <a:xfrm>
            <a:off x="0" y="1611086"/>
            <a:ext cx="3015343" cy="235188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p>
          <a:p>
            <a:endParaRPr lang="en-US" sz="3200" dirty="0"/>
          </a:p>
          <a:p>
            <a:r>
              <a:rPr lang="en-US" sz="3200" dirty="0"/>
              <a:t>2. Check for section overrides</a:t>
            </a:r>
            <a:endParaRPr lang="en-US" sz="2400" dirty="0"/>
          </a:p>
          <a:p>
            <a:endParaRPr lang="en-US" sz="1600" dirty="0"/>
          </a:p>
        </p:txBody>
      </p:sp>
      <p:pic>
        <p:nvPicPr>
          <p:cNvPr id="4" name="Picture 3">
            <a:extLst>
              <a:ext uri="{FF2B5EF4-FFF2-40B4-BE49-F238E27FC236}">
                <a16:creationId xmlns:a16="http://schemas.microsoft.com/office/drawing/2014/main" id="{A82FBDFC-0D66-DE3C-D002-98FA6003B6CE}"/>
              </a:ext>
            </a:extLst>
          </p:cNvPr>
          <p:cNvPicPr>
            <a:picLocks noChangeAspect="1"/>
          </p:cNvPicPr>
          <p:nvPr/>
        </p:nvPicPr>
        <p:blipFill>
          <a:blip r:embed="rId3"/>
          <a:stretch>
            <a:fillRect/>
          </a:stretch>
        </p:blipFill>
        <p:spPr>
          <a:xfrm>
            <a:off x="3694898" y="1333878"/>
            <a:ext cx="8030256" cy="3347000"/>
          </a:xfrm>
          <a:prstGeom prst="rect">
            <a:avLst/>
          </a:prstGeom>
          <a:ln>
            <a:solidFill>
              <a:schemeClr val="tx1"/>
            </a:solidFill>
          </a:ln>
        </p:spPr>
      </p:pic>
      <p:sp>
        <p:nvSpPr>
          <p:cNvPr id="8" name="TextBox 7">
            <a:extLst>
              <a:ext uri="{FF2B5EF4-FFF2-40B4-BE49-F238E27FC236}">
                <a16:creationId xmlns:a16="http://schemas.microsoft.com/office/drawing/2014/main" id="{CDB17178-EAA1-1D86-B11E-21EB43772458}"/>
              </a:ext>
            </a:extLst>
          </p:cNvPr>
          <p:cNvSpPr txBox="1"/>
          <p:nvPr/>
        </p:nvSpPr>
        <p:spPr>
          <a:xfrm>
            <a:off x="3694898" y="555584"/>
            <a:ext cx="7940232" cy="646331"/>
          </a:xfrm>
          <a:prstGeom prst="rect">
            <a:avLst/>
          </a:prstGeom>
          <a:noFill/>
        </p:spPr>
        <p:txBody>
          <a:bodyPr wrap="square" rtlCol="0">
            <a:spAutoFit/>
          </a:bodyPr>
          <a:lstStyle/>
          <a:p>
            <a:r>
              <a:rPr lang="en-US" dirty="0"/>
              <a:t>Check to see if class meeting time override is enabled on the section.  If yes, verify the times on the class meet.</a:t>
            </a:r>
          </a:p>
        </p:txBody>
      </p:sp>
      <p:sp>
        <p:nvSpPr>
          <p:cNvPr id="10" name="TextBox 9">
            <a:extLst>
              <a:ext uri="{FF2B5EF4-FFF2-40B4-BE49-F238E27FC236}">
                <a16:creationId xmlns:a16="http://schemas.microsoft.com/office/drawing/2014/main" id="{E5050322-AE41-191C-38ED-F4270FCCEFF3}"/>
              </a:ext>
            </a:extLst>
          </p:cNvPr>
          <p:cNvSpPr txBox="1"/>
          <p:nvPr/>
        </p:nvSpPr>
        <p:spPr>
          <a:xfrm>
            <a:off x="0" y="4923748"/>
            <a:ext cx="2916820" cy="1200329"/>
          </a:xfrm>
          <a:prstGeom prst="rect">
            <a:avLst/>
          </a:prstGeom>
          <a:noFill/>
        </p:spPr>
        <p:txBody>
          <a:bodyPr wrap="square">
            <a:spAutoFit/>
          </a:bodyPr>
          <a:lstStyle/>
          <a:p>
            <a:r>
              <a:rPr lang="en-US" sz="1800" b="1" dirty="0">
                <a:solidFill>
                  <a:schemeClr val="bg1"/>
                </a:solidFill>
                <a:ea typeface="Open Sans" charset="0"/>
                <a:cs typeface="Open Sans" charset="0"/>
              </a:rPr>
              <a:t>Web Student Management &gt; Office &gt; Current Scheduling &gt; Build Course Master &gt; Course Master – edit section</a:t>
            </a:r>
          </a:p>
        </p:txBody>
      </p:sp>
    </p:spTree>
    <p:extLst>
      <p:ext uri="{BB962C8B-B14F-4D97-AF65-F5344CB8AC3E}">
        <p14:creationId xmlns:p14="http://schemas.microsoft.com/office/powerpoint/2010/main" val="281707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DBCB7-21AC-7057-9495-C3268655FFE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2C73F8E-3B0D-48D9-3680-D4E5B23B1BE3}"/>
              </a:ext>
            </a:extLst>
          </p:cNvPr>
          <p:cNvSpPr txBox="1">
            <a:spLocks/>
          </p:cNvSpPr>
          <p:nvPr/>
        </p:nvSpPr>
        <p:spPr>
          <a:xfrm>
            <a:off x="0" y="1611086"/>
            <a:ext cx="3015343" cy="235188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p>
          <a:p>
            <a:endParaRPr lang="en-US" sz="3200" dirty="0"/>
          </a:p>
          <a:p>
            <a:r>
              <a:rPr lang="en-US" sz="3200" dirty="0"/>
              <a:t>3. Check the class meeting time override values</a:t>
            </a:r>
            <a:endParaRPr lang="en-US" sz="2400" dirty="0"/>
          </a:p>
          <a:p>
            <a:endParaRPr lang="en-US" sz="1600" dirty="0"/>
          </a:p>
        </p:txBody>
      </p:sp>
      <p:sp>
        <p:nvSpPr>
          <p:cNvPr id="8" name="TextBox 7">
            <a:extLst>
              <a:ext uri="{FF2B5EF4-FFF2-40B4-BE49-F238E27FC236}">
                <a16:creationId xmlns:a16="http://schemas.microsoft.com/office/drawing/2014/main" id="{A78CCF2D-6B41-322D-EEE3-D798C6BCE816}"/>
              </a:ext>
            </a:extLst>
          </p:cNvPr>
          <p:cNvSpPr txBox="1"/>
          <p:nvPr/>
        </p:nvSpPr>
        <p:spPr>
          <a:xfrm>
            <a:off x="3694898" y="555584"/>
            <a:ext cx="7940232" cy="646331"/>
          </a:xfrm>
          <a:prstGeom prst="rect">
            <a:avLst/>
          </a:prstGeom>
          <a:noFill/>
        </p:spPr>
        <p:txBody>
          <a:bodyPr wrap="square" rtlCol="0">
            <a:spAutoFit/>
          </a:bodyPr>
          <a:lstStyle/>
          <a:p>
            <a:r>
              <a:rPr lang="en-US" dirty="0"/>
              <a:t>If class meeting time override is enabled on the section, verify the times are set correctly on the class meet.</a:t>
            </a:r>
          </a:p>
        </p:txBody>
      </p:sp>
      <p:pic>
        <p:nvPicPr>
          <p:cNvPr id="3" name="Picture 2">
            <a:extLst>
              <a:ext uri="{FF2B5EF4-FFF2-40B4-BE49-F238E27FC236}">
                <a16:creationId xmlns:a16="http://schemas.microsoft.com/office/drawing/2014/main" id="{EE5A1C95-24BB-858C-493A-2F496F612C3D}"/>
              </a:ext>
            </a:extLst>
          </p:cNvPr>
          <p:cNvPicPr>
            <a:picLocks noChangeAspect="1"/>
          </p:cNvPicPr>
          <p:nvPr/>
        </p:nvPicPr>
        <p:blipFill>
          <a:blip r:embed="rId3"/>
          <a:stretch>
            <a:fillRect/>
          </a:stretch>
        </p:blipFill>
        <p:spPr>
          <a:xfrm>
            <a:off x="3694898" y="1357771"/>
            <a:ext cx="5876782" cy="4944645"/>
          </a:xfrm>
          <a:prstGeom prst="rect">
            <a:avLst/>
          </a:prstGeom>
          <a:ln>
            <a:solidFill>
              <a:schemeClr val="tx1"/>
            </a:solidFill>
          </a:ln>
        </p:spPr>
      </p:pic>
      <p:sp>
        <p:nvSpPr>
          <p:cNvPr id="7" name="TextBox 6">
            <a:extLst>
              <a:ext uri="{FF2B5EF4-FFF2-40B4-BE49-F238E27FC236}">
                <a16:creationId xmlns:a16="http://schemas.microsoft.com/office/drawing/2014/main" id="{408474F0-46C4-A8C8-8EA2-2DDBCC1D2FBF}"/>
              </a:ext>
            </a:extLst>
          </p:cNvPr>
          <p:cNvSpPr txBox="1"/>
          <p:nvPr/>
        </p:nvSpPr>
        <p:spPr>
          <a:xfrm>
            <a:off x="135233" y="4281714"/>
            <a:ext cx="2744875" cy="1477328"/>
          </a:xfrm>
          <a:prstGeom prst="rect">
            <a:avLst/>
          </a:prstGeom>
          <a:noFill/>
        </p:spPr>
        <p:txBody>
          <a:bodyPr wrap="square">
            <a:spAutoFit/>
          </a:bodyPr>
          <a:lstStyle/>
          <a:p>
            <a:r>
              <a:rPr lang="en-US" sz="1800" b="1" dirty="0">
                <a:solidFill>
                  <a:schemeClr val="bg1"/>
                </a:solidFill>
                <a:ea typeface="Open Sans" charset="0"/>
                <a:cs typeface="Open Sans" charset="0"/>
              </a:rPr>
              <a:t>Web Student Management &gt; </a:t>
            </a:r>
            <a:r>
              <a:rPr lang="en-US" b="1" dirty="0">
                <a:solidFill>
                  <a:schemeClr val="bg1"/>
                </a:solidFill>
                <a:ea typeface="Open Sans" charset="0"/>
                <a:cs typeface="Open Sans" charset="0"/>
              </a:rPr>
              <a:t>Office &gt; Current Scheduling &gt; Course Master &gt; Course Master – edit class meet</a:t>
            </a:r>
            <a:endParaRPr lang="en-US" sz="1800" b="1" dirty="0">
              <a:solidFill>
                <a:schemeClr val="bg1"/>
              </a:solidFill>
              <a:ea typeface="Open Sans" charset="0"/>
              <a:cs typeface="Open Sans" charset="0"/>
            </a:endParaRPr>
          </a:p>
        </p:txBody>
      </p:sp>
    </p:spTree>
    <p:extLst>
      <p:ext uri="{BB962C8B-B14F-4D97-AF65-F5344CB8AC3E}">
        <p14:creationId xmlns:p14="http://schemas.microsoft.com/office/powerpoint/2010/main" val="91659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AD5E1-C151-BC09-C22E-9E1017F50B7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0F3B24B-18C7-9525-73F6-883586F688E6}"/>
              </a:ext>
            </a:extLst>
          </p:cNvPr>
          <p:cNvSpPr txBox="1">
            <a:spLocks/>
          </p:cNvSpPr>
          <p:nvPr/>
        </p:nvSpPr>
        <p:spPr>
          <a:xfrm>
            <a:off x="0" y="1611086"/>
            <a:ext cx="3015343" cy="235188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p>
          <a:p>
            <a:endParaRPr lang="en-US" sz="3200" dirty="0"/>
          </a:p>
          <a:p>
            <a:r>
              <a:rPr lang="en-US" sz="3200" dirty="0"/>
              <a:t>4. Check for section - FL Specific override</a:t>
            </a:r>
            <a:endParaRPr lang="en-US" sz="2400" dirty="0"/>
          </a:p>
          <a:p>
            <a:endParaRPr lang="en-US" sz="1600" dirty="0"/>
          </a:p>
        </p:txBody>
      </p:sp>
      <p:sp>
        <p:nvSpPr>
          <p:cNvPr id="8" name="TextBox 7">
            <a:extLst>
              <a:ext uri="{FF2B5EF4-FFF2-40B4-BE49-F238E27FC236}">
                <a16:creationId xmlns:a16="http://schemas.microsoft.com/office/drawing/2014/main" id="{3C09FB0E-8A58-51AF-92C3-7ACD33D181EA}"/>
              </a:ext>
            </a:extLst>
          </p:cNvPr>
          <p:cNvSpPr txBox="1"/>
          <p:nvPr/>
        </p:nvSpPr>
        <p:spPr>
          <a:xfrm>
            <a:off x="3694898" y="555584"/>
            <a:ext cx="7940232" cy="646331"/>
          </a:xfrm>
          <a:prstGeom prst="rect">
            <a:avLst/>
          </a:prstGeom>
          <a:noFill/>
        </p:spPr>
        <p:txBody>
          <a:bodyPr wrap="square" rtlCol="0">
            <a:spAutoFit/>
          </a:bodyPr>
          <a:lstStyle/>
          <a:p>
            <a:r>
              <a:rPr lang="en-US" dirty="0"/>
              <a:t>Check if the override on the class section in Florida State Specific has minutes.  If yes, we pull minutes from here.</a:t>
            </a:r>
          </a:p>
        </p:txBody>
      </p:sp>
      <p:pic>
        <p:nvPicPr>
          <p:cNvPr id="4" name="Picture 3">
            <a:extLst>
              <a:ext uri="{FF2B5EF4-FFF2-40B4-BE49-F238E27FC236}">
                <a16:creationId xmlns:a16="http://schemas.microsoft.com/office/drawing/2014/main" id="{C5E45B26-FC09-DA1B-B597-1B59F714C0EF}"/>
              </a:ext>
            </a:extLst>
          </p:cNvPr>
          <p:cNvPicPr>
            <a:picLocks noChangeAspect="1"/>
          </p:cNvPicPr>
          <p:nvPr/>
        </p:nvPicPr>
        <p:blipFill>
          <a:blip r:embed="rId3"/>
          <a:stretch>
            <a:fillRect/>
          </a:stretch>
        </p:blipFill>
        <p:spPr>
          <a:xfrm>
            <a:off x="3461024" y="1652434"/>
            <a:ext cx="8407980" cy="2310539"/>
          </a:xfrm>
          <a:prstGeom prst="rect">
            <a:avLst/>
          </a:prstGeom>
          <a:ln>
            <a:solidFill>
              <a:schemeClr val="tx1"/>
            </a:solidFill>
          </a:ln>
        </p:spPr>
      </p:pic>
      <p:sp>
        <p:nvSpPr>
          <p:cNvPr id="7" name="TextBox 6">
            <a:extLst>
              <a:ext uri="{FF2B5EF4-FFF2-40B4-BE49-F238E27FC236}">
                <a16:creationId xmlns:a16="http://schemas.microsoft.com/office/drawing/2014/main" id="{00F77D9C-DA03-7389-FA11-B1D7D004FB00}"/>
              </a:ext>
            </a:extLst>
          </p:cNvPr>
          <p:cNvSpPr txBox="1"/>
          <p:nvPr/>
        </p:nvSpPr>
        <p:spPr>
          <a:xfrm>
            <a:off x="0" y="4511283"/>
            <a:ext cx="2905384" cy="1200329"/>
          </a:xfrm>
          <a:prstGeom prst="rect">
            <a:avLst/>
          </a:prstGeom>
          <a:noFill/>
        </p:spPr>
        <p:txBody>
          <a:bodyPr wrap="square">
            <a:spAutoFit/>
          </a:bodyPr>
          <a:lstStyle/>
          <a:p>
            <a:r>
              <a:rPr lang="en-US" sz="1800" b="1" dirty="0">
                <a:solidFill>
                  <a:schemeClr val="bg1"/>
                </a:solidFill>
                <a:ea typeface="Open Sans" charset="0"/>
                <a:cs typeface="Open Sans" charset="0"/>
              </a:rPr>
              <a:t>Web Student Management &gt; Office &gt; Current Scheduling &gt; Course Master &gt; Course Master – edit section</a:t>
            </a:r>
          </a:p>
        </p:txBody>
      </p:sp>
    </p:spTree>
    <p:extLst>
      <p:ext uri="{BB962C8B-B14F-4D97-AF65-F5344CB8AC3E}">
        <p14:creationId xmlns:p14="http://schemas.microsoft.com/office/powerpoint/2010/main" val="373285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989A5C8-F4B9-4A54-BDF8-CDD1095C4CD1}"/>
              </a:ext>
            </a:extLst>
          </p:cNvPr>
          <p:cNvSpPr>
            <a:spLocks noGrp="1"/>
          </p:cNvSpPr>
          <p:nvPr>
            <p:ph type="subTitle" idx="1"/>
          </p:nvPr>
        </p:nvSpPr>
        <p:spPr>
          <a:xfrm>
            <a:off x="1518081" y="1643850"/>
            <a:ext cx="9144000" cy="415070"/>
          </a:xfrm>
        </p:spPr>
        <p:txBody>
          <a:bodyPr>
            <a:normAutofit lnSpcReduction="10000"/>
          </a:bodyPr>
          <a:lstStyle/>
          <a:p>
            <a:r>
              <a:rPr lang="en-US" dirty="0"/>
              <a:t>2025-2026 Reminders</a:t>
            </a: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Agenda</a:t>
            </a:r>
          </a:p>
        </p:txBody>
      </p:sp>
      <p:sp>
        <p:nvSpPr>
          <p:cNvPr id="4" name="TextBox 3">
            <a:extLst>
              <a:ext uri="{FF2B5EF4-FFF2-40B4-BE49-F238E27FC236}">
                <a16:creationId xmlns:a16="http://schemas.microsoft.com/office/drawing/2014/main" id="{0F6DAD17-AD6B-474C-9795-9B151559AA5B}"/>
              </a:ext>
            </a:extLst>
          </p:cNvPr>
          <p:cNvSpPr txBox="1"/>
          <p:nvPr/>
        </p:nvSpPr>
        <p:spPr>
          <a:xfrm>
            <a:off x="1665102" y="2205738"/>
            <a:ext cx="8849957"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Recent state </a:t>
            </a:r>
            <a:r>
              <a:rPr lang="en-US" sz="2400" dirty="0">
                <a:solidFill>
                  <a:prstClr val="white"/>
                </a:solidFill>
                <a:latin typeface="Calibri" panose="020F0502020204030204"/>
              </a:rPr>
              <a:t>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Survey Troubleshooting pointers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Survey Edits Documentation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Upcoming </a:t>
            </a:r>
            <a:r>
              <a:rPr lang="en-US" sz="2400" dirty="0">
                <a:solidFill>
                  <a:prstClr val="white"/>
                </a:solidFill>
                <a:latin typeface="Calibri" panose="020F0502020204030204"/>
              </a:rPr>
              <a:t>updates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958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61FC9-C16D-7CB2-D450-C5A799BFDD3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6AA3E2F-EEBE-0659-7B77-187AB9C3FEDB}"/>
              </a:ext>
            </a:extLst>
          </p:cNvPr>
          <p:cNvSpPr txBox="1">
            <a:spLocks/>
          </p:cNvSpPr>
          <p:nvPr/>
        </p:nvSpPr>
        <p:spPr>
          <a:xfrm>
            <a:off x="0" y="1611086"/>
            <a:ext cx="3015343" cy="235188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p>
          <a:p>
            <a:endParaRPr lang="en-US" sz="3200" dirty="0"/>
          </a:p>
          <a:p>
            <a:r>
              <a:rPr lang="en-US" sz="3200" dirty="0"/>
              <a:t>5. Check the calendar bell period times.</a:t>
            </a:r>
            <a:endParaRPr lang="en-US" sz="2400" dirty="0"/>
          </a:p>
          <a:p>
            <a:endParaRPr lang="en-US" sz="1600" dirty="0"/>
          </a:p>
        </p:txBody>
      </p:sp>
      <p:sp>
        <p:nvSpPr>
          <p:cNvPr id="8" name="TextBox 7">
            <a:extLst>
              <a:ext uri="{FF2B5EF4-FFF2-40B4-BE49-F238E27FC236}">
                <a16:creationId xmlns:a16="http://schemas.microsoft.com/office/drawing/2014/main" id="{4C9B7C3A-0C42-FA83-DEA0-030608C0DE86}"/>
              </a:ext>
            </a:extLst>
          </p:cNvPr>
          <p:cNvSpPr txBox="1"/>
          <p:nvPr/>
        </p:nvSpPr>
        <p:spPr>
          <a:xfrm>
            <a:off x="3694898" y="555584"/>
            <a:ext cx="7940232" cy="369332"/>
          </a:xfrm>
          <a:prstGeom prst="rect">
            <a:avLst/>
          </a:prstGeom>
          <a:noFill/>
        </p:spPr>
        <p:txBody>
          <a:bodyPr wrap="square" rtlCol="0">
            <a:spAutoFit/>
          </a:bodyPr>
          <a:lstStyle/>
          <a:p>
            <a:r>
              <a:rPr lang="en-US" dirty="0"/>
              <a:t>Check the class bell to verify the minutes</a:t>
            </a:r>
          </a:p>
        </p:txBody>
      </p:sp>
      <p:sp>
        <p:nvSpPr>
          <p:cNvPr id="7" name="TextBox 6">
            <a:extLst>
              <a:ext uri="{FF2B5EF4-FFF2-40B4-BE49-F238E27FC236}">
                <a16:creationId xmlns:a16="http://schemas.microsoft.com/office/drawing/2014/main" id="{7FA83911-4D7B-F36B-583D-8068463F8D1F}"/>
              </a:ext>
            </a:extLst>
          </p:cNvPr>
          <p:cNvSpPr txBox="1"/>
          <p:nvPr/>
        </p:nvSpPr>
        <p:spPr>
          <a:xfrm>
            <a:off x="0" y="4511283"/>
            <a:ext cx="2905384" cy="1200329"/>
          </a:xfrm>
          <a:prstGeom prst="rect">
            <a:avLst/>
          </a:prstGeom>
          <a:noFill/>
        </p:spPr>
        <p:txBody>
          <a:bodyPr wrap="square">
            <a:spAutoFit/>
          </a:bodyPr>
          <a:lstStyle/>
          <a:p>
            <a:r>
              <a:rPr lang="en-US" sz="1800" b="1" dirty="0">
                <a:solidFill>
                  <a:schemeClr val="bg1"/>
                </a:solidFill>
                <a:ea typeface="Open Sans" charset="0"/>
                <a:cs typeface="Open Sans" charset="0"/>
              </a:rPr>
              <a:t>Web Student Management &gt; Office &gt; Current Scheduling &gt; Course Master &gt; Course Master – edit section</a:t>
            </a:r>
          </a:p>
        </p:txBody>
      </p:sp>
      <p:pic>
        <p:nvPicPr>
          <p:cNvPr id="3" name="Picture 2">
            <a:extLst>
              <a:ext uri="{FF2B5EF4-FFF2-40B4-BE49-F238E27FC236}">
                <a16:creationId xmlns:a16="http://schemas.microsoft.com/office/drawing/2014/main" id="{A7BA8495-3E79-448F-97DC-C2E86D05FCC4}"/>
              </a:ext>
            </a:extLst>
          </p:cNvPr>
          <p:cNvPicPr>
            <a:picLocks noChangeAspect="1"/>
          </p:cNvPicPr>
          <p:nvPr/>
        </p:nvPicPr>
        <p:blipFill>
          <a:blip r:embed="rId3"/>
          <a:stretch>
            <a:fillRect/>
          </a:stretch>
        </p:blipFill>
        <p:spPr>
          <a:xfrm>
            <a:off x="3694898" y="2083608"/>
            <a:ext cx="7600579" cy="1683773"/>
          </a:xfrm>
          <a:prstGeom prst="rect">
            <a:avLst/>
          </a:prstGeom>
          <a:ln>
            <a:solidFill>
              <a:schemeClr val="tx1"/>
            </a:solidFill>
          </a:ln>
        </p:spPr>
      </p:pic>
    </p:spTree>
    <p:extLst>
      <p:ext uri="{BB962C8B-B14F-4D97-AF65-F5344CB8AC3E}">
        <p14:creationId xmlns:p14="http://schemas.microsoft.com/office/powerpoint/2010/main" val="2878619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F422D-AA67-32D3-C6F2-1664D88A2FF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DF5DF97-E78C-26ED-5FBF-B947B7259F20}"/>
              </a:ext>
            </a:extLst>
          </p:cNvPr>
          <p:cNvSpPr txBox="1">
            <a:spLocks/>
          </p:cNvSpPr>
          <p:nvPr/>
        </p:nvSpPr>
        <p:spPr>
          <a:xfrm>
            <a:off x="0" y="1611086"/>
            <a:ext cx="3015343" cy="2351887"/>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p>
          <a:p>
            <a:endParaRPr lang="en-US" sz="3200" dirty="0"/>
          </a:p>
          <a:p>
            <a:r>
              <a:rPr lang="en-US" sz="3200" dirty="0"/>
              <a:t>6. Check for lunch minutes deducted from class minutes on bell period times</a:t>
            </a:r>
            <a:endParaRPr lang="en-US" sz="2400" dirty="0"/>
          </a:p>
          <a:p>
            <a:endParaRPr lang="en-US" sz="1600" dirty="0"/>
          </a:p>
        </p:txBody>
      </p:sp>
      <p:sp>
        <p:nvSpPr>
          <p:cNvPr id="8" name="TextBox 7">
            <a:extLst>
              <a:ext uri="{FF2B5EF4-FFF2-40B4-BE49-F238E27FC236}">
                <a16:creationId xmlns:a16="http://schemas.microsoft.com/office/drawing/2014/main" id="{AB9E5D54-2100-2F4E-1A98-C674F3A7BC10}"/>
              </a:ext>
            </a:extLst>
          </p:cNvPr>
          <p:cNvSpPr txBox="1"/>
          <p:nvPr/>
        </p:nvSpPr>
        <p:spPr>
          <a:xfrm>
            <a:off x="3694898" y="555585"/>
            <a:ext cx="7209322" cy="646331"/>
          </a:xfrm>
          <a:prstGeom prst="rect">
            <a:avLst/>
          </a:prstGeom>
          <a:noFill/>
        </p:spPr>
        <p:txBody>
          <a:bodyPr wrap="square" rtlCol="0">
            <a:spAutoFit/>
          </a:bodyPr>
          <a:lstStyle/>
          <a:p>
            <a:r>
              <a:rPr lang="en-US" dirty="0"/>
              <a:t>The bell period may be deducting minutes if this option is being used. This would most likely be used when the lunch is in the middle of the class time.</a:t>
            </a:r>
          </a:p>
        </p:txBody>
      </p:sp>
      <p:pic>
        <p:nvPicPr>
          <p:cNvPr id="4" name="Picture 3">
            <a:extLst>
              <a:ext uri="{FF2B5EF4-FFF2-40B4-BE49-F238E27FC236}">
                <a16:creationId xmlns:a16="http://schemas.microsoft.com/office/drawing/2014/main" id="{C65194EE-553D-B641-23D6-D3BC548425B8}"/>
              </a:ext>
            </a:extLst>
          </p:cNvPr>
          <p:cNvPicPr>
            <a:picLocks noChangeAspect="1"/>
          </p:cNvPicPr>
          <p:nvPr/>
        </p:nvPicPr>
        <p:blipFill>
          <a:blip r:embed="rId3"/>
          <a:stretch>
            <a:fillRect/>
          </a:stretch>
        </p:blipFill>
        <p:spPr>
          <a:xfrm>
            <a:off x="3793456" y="2092358"/>
            <a:ext cx="5039428" cy="4067743"/>
          </a:xfrm>
          <a:prstGeom prst="rect">
            <a:avLst/>
          </a:prstGeom>
          <a:ln>
            <a:solidFill>
              <a:schemeClr val="tx1"/>
            </a:solidFill>
          </a:ln>
        </p:spPr>
      </p:pic>
    </p:spTree>
    <p:extLst>
      <p:ext uri="{BB962C8B-B14F-4D97-AF65-F5344CB8AC3E}">
        <p14:creationId xmlns:p14="http://schemas.microsoft.com/office/powerpoint/2010/main" val="3125308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A90E7-AF10-8B72-AF00-688CDC2EA85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4F15601-BB2A-2BBA-B4D6-0D8620120B8D}"/>
              </a:ext>
            </a:extLst>
          </p:cNvPr>
          <p:cNvSpPr txBox="1">
            <a:spLocks/>
          </p:cNvSpPr>
          <p:nvPr/>
        </p:nvSpPr>
        <p:spPr>
          <a:xfrm>
            <a:off x="0" y="1611086"/>
            <a:ext cx="3015343" cy="235188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p>
          <a:p>
            <a:endParaRPr lang="en-US" sz="3200" dirty="0"/>
          </a:p>
          <a:p>
            <a:r>
              <a:rPr lang="en-US" sz="3200" dirty="0"/>
              <a:t>6.Check the FTE Calculator for overlapping classes.</a:t>
            </a:r>
            <a:endParaRPr lang="en-US" sz="2400" dirty="0"/>
          </a:p>
          <a:p>
            <a:endParaRPr lang="en-US" sz="1600" dirty="0"/>
          </a:p>
        </p:txBody>
      </p:sp>
      <p:sp>
        <p:nvSpPr>
          <p:cNvPr id="8" name="TextBox 7">
            <a:extLst>
              <a:ext uri="{FF2B5EF4-FFF2-40B4-BE49-F238E27FC236}">
                <a16:creationId xmlns:a16="http://schemas.microsoft.com/office/drawing/2014/main" id="{BC417BD7-8022-731F-3B8C-067341959E6F}"/>
              </a:ext>
            </a:extLst>
          </p:cNvPr>
          <p:cNvSpPr txBox="1"/>
          <p:nvPr/>
        </p:nvSpPr>
        <p:spPr>
          <a:xfrm>
            <a:off x="3694898" y="555584"/>
            <a:ext cx="7775613" cy="646331"/>
          </a:xfrm>
          <a:prstGeom prst="rect">
            <a:avLst/>
          </a:prstGeom>
          <a:noFill/>
        </p:spPr>
        <p:txBody>
          <a:bodyPr wrap="square" rtlCol="0">
            <a:spAutoFit/>
          </a:bodyPr>
          <a:lstStyle/>
          <a:p>
            <a:r>
              <a:rPr lang="en-US" dirty="0"/>
              <a:t>Run the FTE Calculator for the student to check for overlapping records that may be affecting the minutes.  Check the S/R column for an ‘O’ indicating overlap</a:t>
            </a:r>
          </a:p>
        </p:txBody>
      </p:sp>
      <p:sp>
        <p:nvSpPr>
          <p:cNvPr id="5" name="TextBox 4">
            <a:extLst>
              <a:ext uri="{FF2B5EF4-FFF2-40B4-BE49-F238E27FC236}">
                <a16:creationId xmlns:a16="http://schemas.microsoft.com/office/drawing/2014/main" id="{93C56E29-46D8-5265-7720-A58005E8DD32}"/>
              </a:ext>
            </a:extLst>
          </p:cNvPr>
          <p:cNvSpPr txBox="1"/>
          <p:nvPr/>
        </p:nvSpPr>
        <p:spPr>
          <a:xfrm>
            <a:off x="228668" y="4581431"/>
            <a:ext cx="2558005" cy="1477328"/>
          </a:xfrm>
          <a:prstGeom prst="rect">
            <a:avLst/>
          </a:prstGeom>
          <a:noFill/>
        </p:spPr>
        <p:txBody>
          <a:bodyPr wrap="square" rtlCol="0">
            <a:spAutoFit/>
          </a:bodyPr>
          <a:lstStyle/>
          <a:p>
            <a:r>
              <a:rPr lang="en-US" sz="1800" b="1" dirty="0">
                <a:solidFill>
                  <a:schemeClr val="bg1"/>
                </a:solidFill>
                <a:ea typeface="Open Sans" charset="0"/>
                <a:cs typeface="Open Sans" charset="0"/>
              </a:rPr>
              <a:t>Web Student Management &gt; Fed/State Reporting &gt; Florida &gt; FTE Calculator</a:t>
            </a:r>
          </a:p>
          <a:p>
            <a:endParaRPr lang="en-US" dirty="0"/>
          </a:p>
        </p:txBody>
      </p:sp>
      <p:pic>
        <p:nvPicPr>
          <p:cNvPr id="3" name="Picture 2">
            <a:extLst>
              <a:ext uri="{FF2B5EF4-FFF2-40B4-BE49-F238E27FC236}">
                <a16:creationId xmlns:a16="http://schemas.microsoft.com/office/drawing/2014/main" id="{7C74500B-115D-BC91-FAE7-A2BA62CF00EB}"/>
              </a:ext>
            </a:extLst>
          </p:cNvPr>
          <p:cNvPicPr>
            <a:picLocks noChangeAspect="1"/>
          </p:cNvPicPr>
          <p:nvPr/>
        </p:nvPicPr>
        <p:blipFill>
          <a:blip r:embed="rId3"/>
          <a:stretch>
            <a:fillRect/>
          </a:stretch>
        </p:blipFill>
        <p:spPr>
          <a:xfrm>
            <a:off x="3694898" y="1794437"/>
            <a:ext cx="7695239" cy="2420277"/>
          </a:xfrm>
          <a:prstGeom prst="rect">
            <a:avLst/>
          </a:prstGeom>
          <a:ln>
            <a:solidFill>
              <a:schemeClr val="tx1"/>
            </a:solidFill>
          </a:ln>
        </p:spPr>
      </p:pic>
    </p:spTree>
    <p:extLst>
      <p:ext uri="{BB962C8B-B14F-4D97-AF65-F5344CB8AC3E}">
        <p14:creationId xmlns:p14="http://schemas.microsoft.com/office/powerpoint/2010/main" val="1893583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0363D-2A78-7905-4A09-02DF30616C3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BB23C47-573D-3E1E-C19D-3879CD8BA381}"/>
              </a:ext>
            </a:extLst>
          </p:cNvPr>
          <p:cNvSpPr txBox="1">
            <a:spLocks/>
          </p:cNvSpPr>
          <p:nvPr/>
        </p:nvSpPr>
        <p:spPr>
          <a:xfrm>
            <a:off x="0" y="1611086"/>
            <a:ext cx="3015343" cy="23518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Class Minutes are not the expected amount.</a:t>
            </a:r>
          </a:p>
          <a:p>
            <a:endParaRPr lang="en-US" sz="3200" dirty="0"/>
          </a:p>
          <a:p>
            <a:endParaRPr lang="en-US" sz="1600" dirty="0"/>
          </a:p>
        </p:txBody>
      </p:sp>
      <p:sp>
        <p:nvSpPr>
          <p:cNvPr id="8" name="TextBox 7">
            <a:extLst>
              <a:ext uri="{FF2B5EF4-FFF2-40B4-BE49-F238E27FC236}">
                <a16:creationId xmlns:a16="http://schemas.microsoft.com/office/drawing/2014/main" id="{F92572C4-CCE7-6BAB-0174-A87FAA551677}"/>
              </a:ext>
            </a:extLst>
          </p:cNvPr>
          <p:cNvSpPr txBox="1"/>
          <p:nvPr/>
        </p:nvSpPr>
        <p:spPr>
          <a:xfrm>
            <a:off x="3694898" y="555584"/>
            <a:ext cx="7775613" cy="4524315"/>
          </a:xfrm>
          <a:prstGeom prst="rect">
            <a:avLst/>
          </a:prstGeom>
          <a:noFill/>
        </p:spPr>
        <p:txBody>
          <a:bodyPr wrap="square" rtlCol="0">
            <a:spAutoFit/>
          </a:bodyPr>
          <a:lstStyle/>
          <a:p>
            <a:r>
              <a:rPr lang="en-US" sz="2400" dirty="0"/>
              <a:t>How are minutes assigned when a student is both ESE and ESOL?</a:t>
            </a:r>
          </a:p>
          <a:p>
            <a:pPr marL="342900" indent="-342900">
              <a:buFont typeface="Arial" panose="020B0604020202020204" pitchFamily="34" charset="0"/>
              <a:buChar char="•"/>
            </a:pPr>
            <a:r>
              <a:rPr lang="en-US" sz="2400" dirty="0"/>
              <a:t>Check to see if student is active ESE</a:t>
            </a:r>
          </a:p>
          <a:p>
            <a:pPr marL="800100" lvl="1" indent="-342900">
              <a:buFont typeface="Arial" panose="020B0604020202020204" pitchFamily="34" charset="0"/>
              <a:buChar char="•"/>
            </a:pPr>
            <a:r>
              <a:rPr lang="en-US" sz="2400" dirty="0"/>
              <a:t>Remember that if the IEP ends between the date used when running the calculator or survey and survey date certain, the student will receive BASIC funding.</a:t>
            </a:r>
          </a:p>
          <a:p>
            <a:pPr marL="800100" lvl="1" indent="-342900">
              <a:buFont typeface="Arial" panose="020B0604020202020204" pitchFamily="34" charset="0"/>
              <a:buChar char="•"/>
            </a:pPr>
            <a:r>
              <a:rPr lang="en-US" sz="2400" dirty="0"/>
              <a:t>First apply FEFP based on ESE which applies to all of the student’s classes including ESOL</a:t>
            </a:r>
          </a:p>
          <a:p>
            <a:pPr marL="800100" lvl="1" indent="-342900">
              <a:buFont typeface="Arial" panose="020B0604020202020204" pitchFamily="34" charset="0"/>
              <a:buChar char="•"/>
            </a:pPr>
            <a:r>
              <a:rPr lang="en-US" sz="2400" dirty="0"/>
              <a:t>If not ESE, then check if student is ESOL. If yes, then apply ESOL funding to student classes that are eligible for ESOL</a:t>
            </a:r>
          </a:p>
          <a:p>
            <a:pPr lvl="1"/>
            <a:endParaRPr lang="en-US" sz="2400" dirty="0"/>
          </a:p>
        </p:txBody>
      </p:sp>
      <p:sp>
        <p:nvSpPr>
          <p:cNvPr id="5" name="TextBox 4">
            <a:extLst>
              <a:ext uri="{FF2B5EF4-FFF2-40B4-BE49-F238E27FC236}">
                <a16:creationId xmlns:a16="http://schemas.microsoft.com/office/drawing/2014/main" id="{F5366E30-7669-5D22-4F27-14D9F7E74360}"/>
              </a:ext>
            </a:extLst>
          </p:cNvPr>
          <p:cNvSpPr txBox="1"/>
          <p:nvPr/>
        </p:nvSpPr>
        <p:spPr>
          <a:xfrm>
            <a:off x="228668" y="4581431"/>
            <a:ext cx="2558005" cy="1477328"/>
          </a:xfrm>
          <a:prstGeom prst="rect">
            <a:avLst/>
          </a:prstGeom>
          <a:noFill/>
        </p:spPr>
        <p:txBody>
          <a:bodyPr wrap="square" rtlCol="0">
            <a:spAutoFit/>
          </a:bodyPr>
          <a:lstStyle/>
          <a:p>
            <a:r>
              <a:rPr lang="en-US" sz="1800" b="1" dirty="0">
                <a:solidFill>
                  <a:schemeClr val="bg1"/>
                </a:solidFill>
                <a:ea typeface="Open Sans" charset="0"/>
                <a:cs typeface="Open Sans" charset="0"/>
              </a:rPr>
              <a:t>Web Student Management &gt; Students &gt; Student Profile – ESE and ELL records</a:t>
            </a:r>
          </a:p>
          <a:p>
            <a:endParaRPr lang="en-US" dirty="0"/>
          </a:p>
        </p:txBody>
      </p:sp>
    </p:spTree>
    <p:extLst>
      <p:ext uri="{BB962C8B-B14F-4D97-AF65-F5344CB8AC3E}">
        <p14:creationId xmlns:p14="http://schemas.microsoft.com/office/powerpoint/2010/main" val="4172177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26E8B-75C0-5BFD-5FD5-30357EFF587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372B25C-320F-0008-E803-07F18079F47A}"/>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Student is not extracting for a survey format as expected.</a:t>
            </a:r>
          </a:p>
          <a:p>
            <a:endParaRPr lang="en-US" sz="1600" dirty="0"/>
          </a:p>
        </p:txBody>
      </p:sp>
      <p:sp>
        <p:nvSpPr>
          <p:cNvPr id="8" name="TextBox 7">
            <a:extLst>
              <a:ext uri="{FF2B5EF4-FFF2-40B4-BE49-F238E27FC236}">
                <a16:creationId xmlns:a16="http://schemas.microsoft.com/office/drawing/2014/main" id="{3F5377EC-9374-AE6D-5A55-FA8C1C4C9F80}"/>
              </a:ext>
            </a:extLst>
          </p:cNvPr>
          <p:cNvSpPr txBox="1"/>
          <p:nvPr/>
        </p:nvSpPr>
        <p:spPr>
          <a:xfrm>
            <a:off x="3694898" y="555584"/>
            <a:ext cx="7775613" cy="369332"/>
          </a:xfrm>
          <a:prstGeom prst="rect">
            <a:avLst/>
          </a:prstGeom>
          <a:noFill/>
        </p:spPr>
        <p:txBody>
          <a:bodyPr wrap="square" rtlCol="0">
            <a:spAutoFit/>
          </a:bodyPr>
          <a:lstStyle/>
          <a:p>
            <a:r>
              <a:rPr lang="en-US" dirty="0"/>
              <a:t>Open the Survey Skyward Documentation for the Survey</a:t>
            </a:r>
          </a:p>
        </p:txBody>
      </p:sp>
      <p:sp>
        <p:nvSpPr>
          <p:cNvPr id="5" name="TextBox 4">
            <a:extLst>
              <a:ext uri="{FF2B5EF4-FFF2-40B4-BE49-F238E27FC236}">
                <a16:creationId xmlns:a16="http://schemas.microsoft.com/office/drawing/2014/main" id="{E8934A30-D17F-F736-38F6-C418B836D721}"/>
              </a:ext>
            </a:extLst>
          </p:cNvPr>
          <p:cNvSpPr txBox="1"/>
          <p:nvPr/>
        </p:nvSpPr>
        <p:spPr>
          <a:xfrm>
            <a:off x="228668" y="4581431"/>
            <a:ext cx="2558005" cy="1477328"/>
          </a:xfrm>
          <a:prstGeom prst="rect">
            <a:avLst/>
          </a:prstGeom>
          <a:noFill/>
        </p:spPr>
        <p:txBody>
          <a:bodyPr wrap="square" rtlCol="0">
            <a:spAutoFit/>
          </a:bodyPr>
          <a:lstStyle/>
          <a:p>
            <a:r>
              <a:rPr lang="en-US" sz="1800" b="1" dirty="0">
                <a:solidFill>
                  <a:schemeClr val="bg1"/>
                </a:solidFill>
                <a:ea typeface="Open Sans" charset="0"/>
                <a:cs typeface="Open Sans" charset="0"/>
              </a:rPr>
              <a:t>Web Student Management &gt; Fed/State Reporting &gt; Florida &gt; FTE Calculator</a:t>
            </a:r>
          </a:p>
          <a:p>
            <a:endParaRPr lang="en-US" dirty="0"/>
          </a:p>
        </p:txBody>
      </p:sp>
      <p:pic>
        <p:nvPicPr>
          <p:cNvPr id="3" name="Picture 2">
            <a:extLst>
              <a:ext uri="{FF2B5EF4-FFF2-40B4-BE49-F238E27FC236}">
                <a16:creationId xmlns:a16="http://schemas.microsoft.com/office/drawing/2014/main" id="{0DFFB073-0071-2EB1-ECDD-DBB1BDF867EE}"/>
              </a:ext>
            </a:extLst>
          </p:cNvPr>
          <p:cNvPicPr>
            <a:picLocks noChangeAspect="1"/>
          </p:cNvPicPr>
          <p:nvPr/>
        </p:nvPicPr>
        <p:blipFill>
          <a:blip r:embed="rId3"/>
          <a:stretch>
            <a:fillRect/>
          </a:stretch>
        </p:blipFill>
        <p:spPr>
          <a:xfrm>
            <a:off x="3255310" y="1211556"/>
            <a:ext cx="8578661" cy="2115844"/>
          </a:xfrm>
          <a:prstGeom prst="rect">
            <a:avLst/>
          </a:prstGeom>
          <a:ln>
            <a:solidFill>
              <a:schemeClr val="tx1"/>
            </a:solidFill>
          </a:ln>
        </p:spPr>
      </p:pic>
    </p:spTree>
    <p:extLst>
      <p:ext uri="{BB962C8B-B14F-4D97-AF65-F5344CB8AC3E}">
        <p14:creationId xmlns:p14="http://schemas.microsoft.com/office/powerpoint/2010/main" val="167131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0191E-A1AA-D9D9-87E2-FA17BC6B406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64C8E02-CCE1-7048-1355-9B8A0BEABD04}"/>
              </a:ext>
            </a:extLst>
          </p:cNvPr>
          <p:cNvSpPr txBox="1">
            <a:spLocks/>
          </p:cNvSpPr>
          <p:nvPr/>
        </p:nvSpPr>
        <p:spPr>
          <a:xfrm>
            <a:off x="-2" y="959152"/>
            <a:ext cx="3015343" cy="235188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Student is not extracting for a survey format as expected.</a:t>
            </a:r>
          </a:p>
          <a:p>
            <a:endParaRPr lang="en-US" sz="1600" dirty="0"/>
          </a:p>
        </p:txBody>
      </p:sp>
      <p:sp>
        <p:nvSpPr>
          <p:cNvPr id="8" name="TextBox 7">
            <a:extLst>
              <a:ext uri="{FF2B5EF4-FFF2-40B4-BE49-F238E27FC236}">
                <a16:creationId xmlns:a16="http://schemas.microsoft.com/office/drawing/2014/main" id="{8C4EC5AA-0AFA-45FA-74B3-5E1BE7A6752A}"/>
              </a:ext>
            </a:extLst>
          </p:cNvPr>
          <p:cNvSpPr txBox="1"/>
          <p:nvPr/>
        </p:nvSpPr>
        <p:spPr>
          <a:xfrm>
            <a:off x="3158067" y="535435"/>
            <a:ext cx="1385152" cy="1169551"/>
          </a:xfrm>
          <a:prstGeom prst="rect">
            <a:avLst/>
          </a:prstGeom>
          <a:noFill/>
        </p:spPr>
        <p:txBody>
          <a:bodyPr wrap="square" rtlCol="0">
            <a:spAutoFit/>
          </a:bodyPr>
          <a:lstStyle/>
          <a:p>
            <a:r>
              <a:rPr lang="en-US" sz="1400" dirty="0"/>
              <a:t>Open the Survey Skyward Documentation for the Survey being extracted</a:t>
            </a:r>
          </a:p>
        </p:txBody>
      </p:sp>
      <p:sp>
        <p:nvSpPr>
          <p:cNvPr id="5" name="TextBox 4">
            <a:extLst>
              <a:ext uri="{FF2B5EF4-FFF2-40B4-BE49-F238E27FC236}">
                <a16:creationId xmlns:a16="http://schemas.microsoft.com/office/drawing/2014/main" id="{7411C1EA-EB48-E44B-8792-4E8394CB28CD}"/>
              </a:ext>
            </a:extLst>
          </p:cNvPr>
          <p:cNvSpPr txBox="1"/>
          <p:nvPr/>
        </p:nvSpPr>
        <p:spPr>
          <a:xfrm>
            <a:off x="228668" y="4581431"/>
            <a:ext cx="2558005" cy="1477328"/>
          </a:xfrm>
          <a:prstGeom prst="rect">
            <a:avLst/>
          </a:prstGeom>
          <a:noFill/>
        </p:spPr>
        <p:txBody>
          <a:bodyPr wrap="square" rtlCol="0">
            <a:spAutoFit/>
          </a:bodyPr>
          <a:lstStyle/>
          <a:p>
            <a:r>
              <a:rPr lang="en-US" sz="1800" b="1" dirty="0">
                <a:solidFill>
                  <a:schemeClr val="bg1"/>
                </a:solidFill>
                <a:ea typeface="Open Sans" charset="0"/>
                <a:cs typeface="Open Sans" charset="0"/>
              </a:rPr>
              <a:t>Web Student Management &gt; Fed/State Reporting &gt; Florida &gt; FTE Calculator</a:t>
            </a:r>
          </a:p>
          <a:p>
            <a:endParaRPr lang="en-US" dirty="0"/>
          </a:p>
        </p:txBody>
      </p:sp>
      <p:pic>
        <p:nvPicPr>
          <p:cNvPr id="4" name="Picture 3">
            <a:extLst>
              <a:ext uri="{FF2B5EF4-FFF2-40B4-BE49-F238E27FC236}">
                <a16:creationId xmlns:a16="http://schemas.microsoft.com/office/drawing/2014/main" id="{B3CF82FB-2C31-3140-24DC-EA40F1F3BB02}"/>
              </a:ext>
            </a:extLst>
          </p:cNvPr>
          <p:cNvPicPr>
            <a:picLocks noChangeAspect="1"/>
          </p:cNvPicPr>
          <p:nvPr/>
        </p:nvPicPr>
        <p:blipFill>
          <a:blip r:embed="rId3"/>
          <a:stretch>
            <a:fillRect/>
          </a:stretch>
        </p:blipFill>
        <p:spPr>
          <a:xfrm>
            <a:off x="4543219" y="223953"/>
            <a:ext cx="6996848" cy="4598087"/>
          </a:xfrm>
          <a:prstGeom prst="rect">
            <a:avLst/>
          </a:prstGeom>
          <a:ln>
            <a:solidFill>
              <a:schemeClr val="tx1"/>
            </a:solidFill>
          </a:ln>
        </p:spPr>
      </p:pic>
    </p:spTree>
    <p:extLst>
      <p:ext uri="{BB962C8B-B14F-4D97-AF65-F5344CB8AC3E}">
        <p14:creationId xmlns:p14="http://schemas.microsoft.com/office/powerpoint/2010/main" val="4145909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673B-C7E7-33A0-CCF7-B3754C37989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0DA0DCD-09D3-08D0-085F-DB4E6DEDF18F}"/>
              </a:ext>
            </a:extLst>
          </p:cNvPr>
          <p:cNvSpPr txBox="1">
            <a:spLocks/>
          </p:cNvSpPr>
          <p:nvPr/>
        </p:nvSpPr>
        <p:spPr>
          <a:xfrm>
            <a:off x="-2" y="959152"/>
            <a:ext cx="3015343" cy="235188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Student is not extracting for a survey format as expected.</a:t>
            </a:r>
          </a:p>
          <a:p>
            <a:endParaRPr lang="en-US" sz="1600" dirty="0"/>
          </a:p>
        </p:txBody>
      </p:sp>
      <p:sp>
        <p:nvSpPr>
          <p:cNvPr id="8" name="TextBox 7">
            <a:extLst>
              <a:ext uri="{FF2B5EF4-FFF2-40B4-BE49-F238E27FC236}">
                <a16:creationId xmlns:a16="http://schemas.microsoft.com/office/drawing/2014/main" id="{5FFC6AD9-7296-2411-EA98-5E877807A5B5}"/>
              </a:ext>
            </a:extLst>
          </p:cNvPr>
          <p:cNvSpPr txBox="1"/>
          <p:nvPr/>
        </p:nvSpPr>
        <p:spPr>
          <a:xfrm>
            <a:off x="3400039" y="959152"/>
            <a:ext cx="8238066" cy="738664"/>
          </a:xfrm>
          <a:prstGeom prst="rect">
            <a:avLst/>
          </a:prstGeom>
          <a:noFill/>
        </p:spPr>
        <p:txBody>
          <a:bodyPr wrap="square" rtlCol="0">
            <a:spAutoFit/>
          </a:bodyPr>
          <a:lstStyle/>
          <a:p>
            <a:r>
              <a:rPr lang="en-US" sz="1400" dirty="0"/>
              <a:t>Each format will provide rules that are used to determine what students to extract.  The rules are followed by the format layout which provides information for each field.  Use this information to assist in determining why the record is not extracting.</a:t>
            </a:r>
          </a:p>
        </p:txBody>
      </p:sp>
      <p:sp>
        <p:nvSpPr>
          <p:cNvPr id="5" name="TextBox 4">
            <a:extLst>
              <a:ext uri="{FF2B5EF4-FFF2-40B4-BE49-F238E27FC236}">
                <a16:creationId xmlns:a16="http://schemas.microsoft.com/office/drawing/2014/main" id="{ECD74052-5DD9-7280-FEA2-5AFA7980FC4B}"/>
              </a:ext>
            </a:extLst>
          </p:cNvPr>
          <p:cNvSpPr txBox="1"/>
          <p:nvPr/>
        </p:nvSpPr>
        <p:spPr>
          <a:xfrm>
            <a:off x="228668" y="4581431"/>
            <a:ext cx="2558005" cy="1661993"/>
          </a:xfrm>
          <a:prstGeom prst="rect">
            <a:avLst/>
          </a:prstGeom>
          <a:noFill/>
        </p:spPr>
        <p:txBody>
          <a:bodyPr wrap="square" rtlCol="0">
            <a:spAutoFit/>
          </a:bodyPr>
          <a:lstStyle/>
          <a:p>
            <a:r>
              <a:rPr lang="en-US" sz="1800" b="1" dirty="0">
                <a:solidFill>
                  <a:schemeClr val="bg1"/>
                </a:solidFill>
                <a:ea typeface="Open Sans" charset="0"/>
                <a:cs typeface="Open Sans" charset="0"/>
              </a:rPr>
              <a:t>Skyward Documentation – Survey 2 link:</a:t>
            </a:r>
          </a:p>
          <a:p>
            <a:r>
              <a:rPr lang="en-US" sz="1200" b="1" dirty="0">
                <a:solidFill>
                  <a:schemeClr val="bg1"/>
                </a:solidFill>
                <a:ea typeface="Open Sans" charset="0"/>
                <a:cs typeface="Open Sans" charset="0"/>
              </a:rPr>
              <a:t>https://support.skyward.com/DeptDocs/Corporate/Documentation/Public%20Website/Tutorials/Software/2531621_Survey_2_Data_Elements.pdf</a:t>
            </a:r>
          </a:p>
          <a:p>
            <a:endParaRPr lang="en-US" dirty="0"/>
          </a:p>
        </p:txBody>
      </p:sp>
      <p:pic>
        <p:nvPicPr>
          <p:cNvPr id="3" name="Picture 2">
            <a:extLst>
              <a:ext uri="{FF2B5EF4-FFF2-40B4-BE49-F238E27FC236}">
                <a16:creationId xmlns:a16="http://schemas.microsoft.com/office/drawing/2014/main" id="{9BE216F9-FE12-AC45-CFA3-46718C6438EE}"/>
              </a:ext>
            </a:extLst>
          </p:cNvPr>
          <p:cNvPicPr>
            <a:picLocks noChangeAspect="1"/>
          </p:cNvPicPr>
          <p:nvPr/>
        </p:nvPicPr>
        <p:blipFill>
          <a:blip r:embed="rId3"/>
          <a:stretch>
            <a:fillRect/>
          </a:stretch>
        </p:blipFill>
        <p:spPr>
          <a:xfrm>
            <a:off x="3980676" y="1989872"/>
            <a:ext cx="7076792" cy="3751231"/>
          </a:xfrm>
          <a:prstGeom prst="rect">
            <a:avLst/>
          </a:prstGeom>
        </p:spPr>
      </p:pic>
    </p:spTree>
    <p:extLst>
      <p:ext uri="{BB962C8B-B14F-4D97-AF65-F5344CB8AC3E}">
        <p14:creationId xmlns:p14="http://schemas.microsoft.com/office/powerpoint/2010/main" val="2595806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D7CCB-C8FE-25A7-6070-982D25742FB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0FA4A1C-E054-4370-CB4E-97A3461E3317}"/>
              </a:ext>
            </a:extLst>
          </p:cNvPr>
          <p:cNvSpPr txBox="1">
            <a:spLocks/>
          </p:cNvSpPr>
          <p:nvPr/>
        </p:nvSpPr>
        <p:spPr>
          <a:xfrm>
            <a:off x="-2" y="959152"/>
            <a:ext cx="3015343" cy="235188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Student is not extracting for a survey format as expected.</a:t>
            </a:r>
          </a:p>
          <a:p>
            <a:endParaRPr lang="en-US" sz="1600" dirty="0"/>
          </a:p>
        </p:txBody>
      </p:sp>
      <p:sp>
        <p:nvSpPr>
          <p:cNvPr id="8" name="TextBox 7">
            <a:extLst>
              <a:ext uri="{FF2B5EF4-FFF2-40B4-BE49-F238E27FC236}">
                <a16:creationId xmlns:a16="http://schemas.microsoft.com/office/drawing/2014/main" id="{F95A5191-5710-90DB-85F2-80735F82669B}"/>
              </a:ext>
            </a:extLst>
          </p:cNvPr>
          <p:cNvSpPr txBox="1"/>
          <p:nvPr/>
        </p:nvSpPr>
        <p:spPr>
          <a:xfrm>
            <a:off x="3400039" y="599229"/>
            <a:ext cx="8238066" cy="1384995"/>
          </a:xfrm>
          <a:prstGeom prst="rect">
            <a:avLst/>
          </a:prstGeom>
          <a:noFill/>
        </p:spPr>
        <p:txBody>
          <a:bodyPr wrap="square" rtlCol="0">
            <a:spAutoFit/>
          </a:bodyPr>
          <a:lstStyle/>
          <a:p>
            <a:r>
              <a:rPr lang="en-US" sz="1400" dirty="0"/>
              <a:t>The specific field also has additional information which can impact data being extracted.</a:t>
            </a:r>
          </a:p>
          <a:p>
            <a:r>
              <a:rPr lang="en-US" sz="1400" dirty="0"/>
              <a:t>For example:</a:t>
            </a:r>
          </a:p>
          <a:p>
            <a:r>
              <a:rPr lang="en-US" sz="1400" dirty="0"/>
              <a:t>Zoned/School</a:t>
            </a:r>
          </a:p>
          <a:p>
            <a:r>
              <a:rPr lang="en-US" sz="1400" dirty="0"/>
              <a:t>Note: an update is coming for this field to first check if the student has a Primary or Other Exceptionality of ‘M’ and if yes, then report the values.  Currently we are checking the school information first and based on the school settings, the data may not be extracted, even if they have an exceptional of ‘M’.</a:t>
            </a:r>
          </a:p>
        </p:txBody>
      </p:sp>
      <p:sp>
        <p:nvSpPr>
          <p:cNvPr id="5" name="TextBox 4">
            <a:extLst>
              <a:ext uri="{FF2B5EF4-FFF2-40B4-BE49-F238E27FC236}">
                <a16:creationId xmlns:a16="http://schemas.microsoft.com/office/drawing/2014/main" id="{D6E3B52C-5BB4-0DA6-1ACA-883BCA98E6E0}"/>
              </a:ext>
            </a:extLst>
          </p:cNvPr>
          <p:cNvSpPr txBox="1"/>
          <p:nvPr/>
        </p:nvSpPr>
        <p:spPr>
          <a:xfrm>
            <a:off x="228668" y="4581431"/>
            <a:ext cx="2558005" cy="1661993"/>
          </a:xfrm>
          <a:prstGeom prst="rect">
            <a:avLst/>
          </a:prstGeom>
          <a:noFill/>
        </p:spPr>
        <p:txBody>
          <a:bodyPr wrap="square" rtlCol="0">
            <a:spAutoFit/>
          </a:bodyPr>
          <a:lstStyle/>
          <a:p>
            <a:r>
              <a:rPr lang="en-US" sz="1800" b="1" dirty="0">
                <a:solidFill>
                  <a:schemeClr val="bg1"/>
                </a:solidFill>
                <a:ea typeface="Open Sans" charset="0"/>
                <a:cs typeface="Open Sans" charset="0"/>
              </a:rPr>
              <a:t>Skyward Documentation – Survey 2 link:</a:t>
            </a:r>
          </a:p>
          <a:p>
            <a:r>
              <a:rPr lang="en-US" sz="1200" b="1" dirty="0">
                <a:solidFill>
                  <a:schemeClr val="bg1"/>
                </a:solidFill>
                <a:ea typeface="Open Sans" charset="0"/>
                <a:cs typeface="Open Sans" charset="0"/>
              </a:rPr>
              <a:t>https://support.skyward.com/DeptDocs/Corporate/Documentation/Public%20Website/Tutorials/Software/2531621_Survey_2_Data_Elements.pdf</a:t>
            </a:r>
          </a:p>
          <a:p>
            <a:endParaRPr lang="en-US" dirty="0"/>
          </a:p>
        </p:txBody>
      </p:sp>
      <p:pic>
        <p:nvPicPr>
          <p:cNvPr id="4" name="Picture 3">
            <a:extLst>
              <a:ext uri="{FF2B5EF4-FFF2-40B4-BE49-F238E27FC236}">
                <a16:creationId xmlns:a16="http://schemas.microsoft.com/office/drawing/2014/main" id="{CE4DE3F5-A6A2-1DB6-5D43-419A96C27CE7}"/>
              </a:ext>
            </a:extLst>
          </p:cNvPr>
          <p:cNvPicPr>
            <a:picLocks noChangeAspect="1"/>
          </p:cNvPicPr>
          <p:nvPr/>
        </p:nvPicPr>
        <p:blipFill>
          <a:blip r:embed="rId3"/>
          <a:stretch>
            <a:fillRect/>
          </a:stretch>
        </p:blipFill>
        <p:spPr>
          <a:xfrm>
            <a:off x="3400039" y="2432351"/>
            <a:ext cx="6754168" cy="4163006"/>
          </a:xfrm>
          <a:prstGeom prst="rect">
            <a:avLst/>
          </a:prstGeom>
        </p:spPr>
      </p:pic>
    </p:spTree>
    <p:extLst>
      <p:ext uri="{BB962C8B-B14F-4D97-AF65-F5344CB8AC3E}">
        <p14:creationId xmlns:p14="http://schemas.microsoft.com/office/powerpoint/2010/main" val="414524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278BC-CC5A-2373-19DE-FD6D13DE65B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2B2681D-1846-70DF-8127-01ABA81A5FAA}"/>
              </a:ext>
            </a:extLst>
          </p:cNvPr>
          <p:cNvSpPr txBox="1">
            <a:spLocks/>
          </p:cNvSpPr>
          <p:nvPr/>
        </p:nvSpPr>
        <p:spPr>
          <a:xfrm>
            <a:off x="-2" y="959152"/>
            <a:ext cx="3015343" cy="235188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Student is not extracting for a survey format as expected.</a:t>
            </a:r>
          </a:p>
          <a:p>
            <a:endParaRPr lang="en-US" sz="1600" dirty="0"/>
          </a:p>
        </p:txBody>
      </p:sp>
      <p:sp>
        <p:nvSpPr>
          <p:cNvPr id="8" name="TextBox 7">
            <a:extLst>
              <a:ext uri="{FF2B5EF4-FFF2-40B4-BE49-F238E27FC236}">
                <a16:creationId xmlns:a16="http://schemas.microsoft.com/office/drawing/2014/main" id="{3DCD6137-266A-8ACC-133B-6B0DE820DD05}"/>
              </a:ext>
            </a:extLst>
          </p:cNvPr>
          <p:cNvSpPr txBox="1"/>
          <p:nvPr/>
        </p:nvSpPr>
        <p:spPr>
          <a:xfrm>
            <a:off x="3569372" y="1697816"/>
            <a:ext cx="8238066" cy="2246769"/>
          </a:xfrm>
          <a:prstGeom prst="rect">
            <a:avLst/>
          </a:prstGeom>
          <a:noFill/>
        </p:spPr>
        <p:txBody>
          <a:bodyPr wrap="square" rtlCol="0">
            <a:spAutoFit/>
          </a:bodyPr>
          <a:lstStyle/>
          <a:p>
            <a:r>
              <a:rPr lang="en-US" sz="1400" dirty="0"/>
              <a:t>Common issues:</a:t>
            </a:r>
          </a:p>
          <a:p>
            <a:pPr marL="285750" indent="-285750">
              <a:buFont typeface="Arial" panose="020B0604020202020204" pitchFamily="34" charset="0"/>
              <a:buChar char="•"/>
            </a:pPr>
            <a:r>
              <a:rPr lang="en-US" sz="1400" dirty="0"/>
              <a:t>Entry Withdrawal record is not set as default = Yes</a:t>
            </a:r>
          </a:p>
          <a:p>
            <a:pPr marL="285750" indent="-285750">
              <a:buFont typeface="Arial" panose="020B0604020202020204" pitchFamily="34" charset="0"/>
              <a:buChar char="•"/>
            </a:pPr>
            <a:r>
              <a:rPr lang="en-US" sz="1400" dirty="0"/>
              <a:t>Programs such as Special Programs, ELL, or ESE program dates do not overlap the survey</a:t>
            </a:r>
          </a:p>
          <a:p>
            <a:pPr marL="285750" indent="-285750">
              <a:buFont typeface="Arial" panose="020B0604020202020204" pitchFamily="34" charset="0"/>
              <a:buChar char="•"/>
            </a:pPr>
            <a:r>
              <a:rPr lang="en-US" sz="1400" dirty="0"/>
              <a:t>Class Transactions were deleted in error</a:t>
            </a:r>
          </a:p>
          <a:p>
            <a:pPr marL="285750" indent="-285750">
              <a:buFont typeface="Arial" panose="020B0604020202020204" pitchFamily="34" charset="0"/>
              <a:buChar char="•"/>
            </a:pPr>
            <a:r>
              <a:rPr lang="en-US" sz="1400" dirty="0"/>
              <a:t>Class was dropped prior to survey date certain</a:t>
            </a:r>
          </a:p>
          <a:p>
            <a:pPr marL="285750" indent="-285750">
              <a:buFont typeface="Arial" panose="020B0604020202020204" pitchFamily="34" charset="0"/>
              <a:buChar char="•"/>
            </a:pPr>
            <a:r>
              <a:rPr lang="en-US" sz="1400" dirty="0"/>
              <a:t>Local codes not properly linked to state codes</a:t>
            </a:r>
          </a:p>
          <a:p>
            <a:pPr marL="285750" indent="-285750">
              <a:buFont typeface="Arial" panose="020B0604020202020204" pitchFamily="34" charset="0"/>
              <a:buChar char="•"/>
            </a:pPr>
            <a:r>
              <a:rPr lang="en-US" sz="1400" dirty="0"/>
              <a:t>DOE Files such as MSID and CCD have not been imported (these are used for data entry and validations)</a:t>
            </a:r>
          </a:p>
          <a:p>
            <a:pPr marL="285750" indent="-285750">
              <a:buFont typeface="Arial" panose="020B0604020202020204" pitchFamily="34" charset="0"/>
              <a:buChar char="•"/>
            </a:pPr>
            <a:r>
              <a:rPr lang="en-US" sz="1400" dirty="0"/>
              <a:t>After reviewing student records, run the Add Students to Extracted Survey Data in Report Only mode to see if record then extracts or if the values show as being updated.</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647204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BC5B2-4E56-95B7-DDA0-036DAAB80B7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FDEEA7F-C82D-6BD8-6026-B914A5FBFA95}"/>
              </a:ext>
            </a:extLst>
          </p:cNvPr>
          <p:cNvSpPr txBox="1">
            <a:spLocks/>
          </p:cNvSpPr>
          <p:nvPr/>
        </p:nvSpPr>
        <p:spPr>
          <a:xfrm>
            <a:off x="-2" y="959152"/>
            <a:ext cx="3015343" cy="23518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Teacher is not extracting for a survey format as expected.</a:t>
            </a:r>
          </a:p>
          <a:p>
            <a:endParaRPr lang="en-US" sz="1600" dirty="0"/>
          </a:p>
        </p:txBody>
      </p:sp>
      <p:sp>
        <p:nvSpPr>
          <p:cNvPr id="8" name="TextBox 7">
            <a:extLst>
              <a:ext uri="{FF2B5EF4-FFF2-40B4-BE49-F238E27FC236}">
                <a16:creationId xmlns:a16="http://schemas.microsoft.com/office/drawing/2014/main" id="{39FA8E14-152D-5FE2-6B5C-21E1B03EF718}"/>
              </a:ext>
            </a:extLst>
          </p:cNvPr>
          <p:cNvSpPr txBox="1"/>
          <p:nvPr/>
        </p:nvSpPr>
        <p:spPr>
          <a:xfrm>
            <a:off x="3400039" y="599229"/>
            <a:ext cx="8238066" cy="307777"/>
          </a:xfrm>
          <a:prstGeom prst="rect">
            <a:avLst/>
          </a:prstGeom>
          <a:noFill/>
        </p:spPr>
        <p:txBody>
          <a:bodyPr wrap="square" rtlCol="0">
            <a:spAutoFit/>
          </a:bodyPr>
          <a:lstStyle/>
          <a:p>
            <a:r>
              <a:rPr lang="en-US" sz="1400" dirty="0"/>
              <a:t>Check the Teacher Transaction records for the transaction that overlaps survey date certain.</a:t>
            </a:r>
          </a:p>
        </p:txBody>
      </p:sp>
      <p:sp>
        <p:nvSpPr>
          <p:cNvPr id="5" name="TextBox 4">
            <a:extLst>
              <a:ext uri="{FF2B5EF4-FFF2-40B4-BE49-F238E27FC236}">
                <a16:creationId xmlns:a16="http://schemas.microsoft.com/office/drawing/2014/main" id="{D090911E-FF53-4EF4-E933-6FDFFA953806}"/>
              </a:ext>
            </a:extLst>
          </p:cNvPr>
          <p:cNvSpPr txBox="1"/>
          <p:nvPr/>
        </p:nvSpPr>
        <p:spPr>
          <a:xfrm>
            <a:off x="228668" y="4581431"/>
            <a:ext cx="2558005" cy="1661993"/>
          </a:xfrm>
          <a:prstGeom prst="rect">
            <a:avLst/>
          </a:prstGeom>
          <a:noFill/>
        </p:spPr>
        <p:txBody>
          <a:bodyPr wrap="square" rtlCol="0">
            <a:spAutoFit/>
          </a:bodyPr>
          <a:lstStyle/>
          <a:p>
            <a:r>
              <a:rPr lang="en-US" sz="1800" b="1" dirty="0">
                <a:solidFill>
                  <a:schemeClr val="bg1"/>
                </a:solidFill>
                <a:ea typeface="Open Sans" charset="0"/>
                <a:cs typeface="Open Sans" charset="0"/>
              </a:rPr>
              <a:t>Skyward Documentation – Survey 2 link:</a:t>
            </a:r>
          </a:p>
          <a:p>
            <a:r>
              <a:rPr lang="en-US" sz="1200" b="1" dirty="0">
                <a:solidFill>
                  <a:schemeClr val="bg1"/>
                </a:solidFill>
                <a:ea typeface="Open Sans" charset="0"/>
                <a:cs typeface="Open Sans" charset="0"/>
              </a:rPr>
              <a:t>https://support.skyward.com/DeptDocs/Corporate/Documentation/Public%20Website/Tutorials/Software/2531621_Survey_2_Data_Elements.pdf</a:t>
            </a:r>
          </a:p>
          <a:p>
            <a:endParaRPr lang="en-US" dirty="0"/>
          </a:p>
        </p:txBody>
      </p:sp>
      <p:pic>
        <p:nvPicPr>
          <p:cNvPr id="9" name="Picture 8">
            <a:extLst>
              <a:ext uri="{FF2B5EF4-FFF2-40B4-BE49-F238E27FC236}">
                <a16:creationId xmlns:a16="http://schemas.microsoft.com/office/drawing/2014/main" id="{3563EA06-4BAB-0893-E9F3-D5FE15A4C545}"/>
              </a:ext>
            </a:extLst>
          </p:cNvPr>
          <p:cNvPicPr>
            <a:picLocks noChangeAspect="1"/>
          </p:cNvPicPr>
          <p:nvPr/>
        </p:nvPicPr>
        <p:blipFill>
          <a:blip r:embed="rId3"/>
          <a:stretch>
            <a:fillRect/>
          </a:stretch>
        </p:blipFill>
        <p:spPr>
          <a:xfrm>
            <a:off x="3400039" y="2470825"/>
            <a:ext cx="8069197" cy="2001307"/>
          </a:xfrm>
          <a:prstGeom prst="rect">
            <a:avLst/>
          </a:prstGeom>
          <a:ln>
            <a:solidFill>
              <a:schemeClr val="tx1"/>
            </a:solidFill>
          </a:ln>
        </p:spPr>
      </p:pic>
    </p:spTree>
    <p:extLst>
      <p:ext uri="{BB962C8B-B14F-4D97-AF65-F5344CB8AC3E}">
        <p14:creationId xmlns:p14="http://schemas.microsoft.com/office/powerpoint/2010/main" val="258217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Recent Updates</a:t>
            </a:r>
          </a:p>
        </p:txBody>
      </p:sp>
      <p:sp>
        <p:nvSpPr>
          <p:cNvPr id="4" name="TextBox 3">
            <a:extLst>
              <a:ext uri="{FF2B5EF4-FFF2-40B4-BE49-F238E27FC236}">
                <a16:creationId xmlns:a16="http://schemas.microsoft.com/office/drawing/2014/main" id="{0F6DAD17-AD6B-474C-9795-9B151559AA5B}"/>
              </a:ext>
            </a:extLst>
          </p:cNvPr>
          <p:cNvSpPr txBox="1"/>
          <p:nvPr/>
        </p:nvSpPr>
        <p:spPr>
          <a:xfrm>
            <a:off x="81280" y="1570442"/>
            <a:ext cx="11455724" cy="1200329"/>
          </a:xfrm>
          <a:prstGeom prst="rect">
            <a:avLst/>
          </a:prstGeom>
          <a:noFill/>
        </p:spPr>
        <p:txBody>
          <a:bodyPr wrap="square" rtlCol="0">
            <a:spAutoFit/>
          </a:bodyPr>
          <a:lstStyle/>
          <a:p>
            <a:pPr marL="285750" indent="-285750">
              <a:buFont typeface="Arial" panose="020B0604020202020204" pitchFamily="34" charset="0"/>
              <a:buChar char="•"/>
              <a:defRPr/>
            </a:pPr>
            <a:r>
              <a:rPr lang="en-US" sz="2400" dirty="0">
                <a:solidFill>
                  <a:prstClr val="white"/>
                </a:solidFill>
              </a:rPr>
              <a:t>PR 6353675: Update Absence Occurrence Report to use day status and update date range to use -90 days. Oct Add. 06 – 11/24/25</a:t>
            </a:r>
          </a:p>
          <a:p>
            <a:pPr marL="285750" lvl="0" indent="-285750">
              <a:buFont typeface="Arial" panose="020B0604020202020204" pitchFamily="34" charset="0"/>
              <a:buChar char="•"/>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screenshot of a computer&#10;&#10;AI-generated content may be incorrect.">
            <a:extLst>
              <a:ext uri="{FF2B5EF4-FFF2-40B4-BE49-F238E27FC236}">
                <a16:creationId xmlns:a16="http://schemas.microsoft.com/office/drawing/2014/main" id="{FF3E00B4-0641-5156-ECCE-75FFB07C0BAE}"/>
              </a:ext>
            </a:extLst>
          </p:cNvPr>
          <p:cNvPicPr>
            <a:picLocks noChangeAspect="1"/>
          </p:cNvPicPr>
          <p:nvPr/>
        </p:nvPicPr>
        <p:blipFill>
          <a:blip r:embed="rId3"/>
          <a:stretch>
            <a:fillRect/>
          </a:stretch>
        </p:blipFill>
        <p:spPr>
          <a:xfrm>
            <a:off x="155899" y="2449782"/>
            <a:ext cx="6973876" cy="3971338"/>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013C1BBA-0DC8-2CA5-FB26-65FF2AF7151D}"/>
              </a:ext>
            </a:extLst>
          </p:cNvPr>
          <p:cNvPicPr>
            <a:picLocks noChangeAspect="1"/>
          </p:cNvPicPr>
          <p:nvPr/>
        </p:nvPicPr>
        <p:blipFill>
          <a:blip r:embed="rId4"/>
          <a:stretch>
            <a:fillRect/>
          </a:stretch>
        </p:blipFill>
        <p:spPr>
          <a:xfrm>
            <a:off x="7298495" y="2442020"/>
            <a:ext cx="4503810" cy="1760373"/>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E8895FA3-F8A3-FE73-4A58-5D6778D2CEA0}"/>
              </a:ext>
            </a:extLst>
          </p:cNvPr>
          <p:cNvPicPr>
            <a:picLocks noChangeAspect="1"/>
          </p:cNvPicPr>
          <p:nvPr/>
        </p:nvPicPr>
        <p:blipFill>
          <a:blip r:embed="rId5"/>
          <a:stretch>
            <a:fillRect/>
          </a:stretch>
        </p:blipFill>
        <p:spPr>
          <a:xfrm>
            <a:off x="7298495" y="4435451"/>
            <a:ext cx="4503810" cy="1112616"/>
          </a:xfrm>
          <a:prstGeom prst="rect">
            <a:avLst/>
          </a:prstGeom>
        </p:spPr>
      </p:pic>
    </p:spTree>
    <p:extLst>
      <p:ext uri="{BB962C8B-B14F-4D97-AF65-F5344CB8AC3E}">
        <p14:creationId xmlns:p14="http://schemas.microsoft.com/office/powerpoint/2010/main" val="776686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7059C-81D9-4A6C-F328-D0547BEDCC9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DD1FDC0-85D1-8439-BE5C-437B76B5E5AF}"/>
              </a:ext>
            </a:extLst>
          </p:cNvPr>
          <p:cNvSpPr txBox="1">
            <a:spLocks/>
          </p:cNvSpPr>
          <p:nvPr/>
        </p:nvSpPr>
        <p:spPr>
          <a:xfrm>
            <a:off x="-2" y="959152"/>
            <a:ext cx="3015343" cy="23518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Teacher is not extracting for a survey format as expected.</a:t>
            </a:r>
          </a:p>
          <a:p>
            <a:endParaRPr lang="en-US" sz="1600" dirty="0"/>
          </a:p>
        </p:txBody>
      </p:sp>
      <p:sp>
        <p:nvSpPr>
          <p:cNvPr id="8" name="TextBox 7">
            <a:extLst>
              <a:ext uri="{FF2B5EF4-FFF2-40B4-BE49-F238E27FC236}">
                <a16:creationId xmlns:a16="http://schemas.microsoft.com/office/drawing/2014/main" id="{C699776A-6550-463F-E3FB-9D23C5C90ADB}"/>
              </a:ext>
            </a:extLst>
          </p:cNvPr>
          <p:cNvSpPr txBox="1"/>
          <p:nvPr/>
        </p:nvSpPr>
        <p:spPr>
          <a:xfrm>
            <a:off x="3400039" y="599229"/>
            <a:ext cx="8238066" cy="307777"/>
          </a:xfrm>
          <a:prstGeom prst="rect">
            <a:avLst/>
          </a:prstGeom>
          <a:noFill/>
        </p:spPr>
        <p:txBody>
          <a:bodyPr wrap="square" rtlCol="0">
            <a:spAutoFit/>
          </a:bodyPr>
          <a:lstStyle/>
          <a:p>
            <a:r>
              <a:rPr lang="en-US" sz="1400" dirty="0"/>
              <a:t>Check the Teacher Transaction records for the transaction that overlaps survey date certain.</a:t>
            </a:r>
          </a:p>
        </p:txBody>
      </p:sp>
      <p:pic>
        <p:nvPicPr>
          <p:cNvPr id="7" name="Picture 6" descr="A screenshot of a computer&#10;&#10;AI-generated content may be incorrect.">
            <a:extLst>
              <a:ext uri="{FF2B5EF4-FFF2-40B4-BE49-F238E27FC236}">
                <a16:creationId xmlns:a16="http://schemas.microsoft.com/office/drawing/2014/main" id="{C17A863D-266C-06F7-3CC4-459E6DDFFAB2}"/>
              </a:ext>
            </a:extLst>
          </p:cNvPr>
          <p:cNvPicPr>
            <a:picLocks noChangeAspect="1"/>
          </p:cNvPicPr>
          <p:nvPr/>
        </p:nvPicPr>
        <p:blipFill>
          <a:blip r:embed="rId3"/>
          <a:stretch>
            <a:fillRect/>
          </a:stretch>
        </p:blipFill>
        <p:spPr>
          <a:xfrm>
            <a:off x="3459916" y="1101983"/>
            <a:ext cx="8382439" cy="4654034"/>
          </a:xfrm>
          <a:prstGeom prst="rect">
            <a:avLst/>
          </a:prstGeom>
          <a:ln>
            <a:solidFill>
              <a:schemeClr val="tx1"/>
            </a:solidFill>
          </a:ln>
        </p:spPr>
      </p:pic>
    </p:spTree>
    <p:extLst>
      <p:ext uri="{BB962C8B-B14F-4D97-AF65-F5344CB8AC3E}">
        <p14:creationId xmlns:p14="http://schemas.microsoft.com/office/powerpoint/2010/main" val="248416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9E9-2903-C9B5-4D5C-EE86FC1DFE8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95747ED-1244-793E-B18A-26AF5FB0CECF}"/>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499240-0217-DC73-8CB4-632063595028}"/>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Upcoming Updates</a:t>
            </a:r>
          </a:p>
        </p:txBody>
      </p:sp>
      <p:sp>
        <p:nvSpPr>
          <p:cNvPr id="4" name="TextBox 3">
            <a:extLst>
              <a:ext uri="{FF2B5EF4-FFF2-40B4-BE49-F238E27FC236}">
                <a16:creationId xmlns:a16="http://schemas.microsoft.com/office/drawing/2014/main" id="{D6C6AF35-A68A-C1EF-FDAE-E2E0FA8F248E}"/>
              </a:ext>
            </a:extLst>
          </p:cNvPr>
          <p:cNvSpPr txBox="1"/>
          <p:nvPr/>
        </p:nvSpPr>
        <p:spPr>
          <a:xfrm>
            <a:off x="1018986" y="1720840"/>
            <a:ext cx="8849957" cy="4524315"/>
          </a:xfrm>
          <a:prstGeom prst="rect">
            <a:avLst/>
          </a:prstGeom>
          <a:noFill/>
        </p:spPr>
        <p:txBody>
          <a:bodyPr wrap="square" rtlCol="0">
            <a:spAutoFit/>
          </a:bodyPr>
          <a:lstStyle/>
          <a:p>
            <a:pPr marL="285750" lvl="0" indent="-285750">
              <a:buFont typeface="Arial" panose="020B0604020202020204" pitchFamily="34" charset="0"/>
              <a:buChar char="•"/>
              <a:defRPr/>
            </a:pPr>
            <a:r>
              <a:rPr lang="en-US" sz="2400" dirty="0">
                <a:solidFill>
                  <a:prstClr val="white"/>
                </a:solidFill>
              </a:rPr>
              <a:t>PR 6409989 - The Apprenticeship Sponsor codes were updated to the latest copy of DOE Appendix O. Oct. Addendum 07 – 12/22/25</a:t>
            </a:r>
          </a:p>
          <a:p>
            <a:pPr marL="285750" indent="-285750">
              <a:buFont typeface="Arial" panose="020B0604020202020204" pitchFamily="34" charset="0"/>
              <a:buChar char="•"/>
              <a:defRPr/>
            </a:pPr>
            <a:r>
              <a:rPr lang="en-US" sz="2400" dirty="0">
                <a:solidFill>
                  <a:prstClr val="white"/>
                </a:solidFill>
              </a:rPr>
              <a:t>PR 6366726 - The FES process has been updated for the new EO and UA layouts. Oct. Addendum 07 – 12/22/25</a:t>
            </a:r>
          </a:p>
          <a:p>
            <a:pPr marL="285750" indent="-285750">
              <a:buFont typeface="Arial" panose="020B0604020202020204" pitchFamily="34" charset="0"/>
              <a:buChar char="•"/>
              <a:defRPr/>
            </a:pPr>
            <a:r>
              <a:rPr lang="en-US" sz="2400" dirty="0">
                <a:solidFill>
                  <a:prstClr val="white"/>
                </a:solidFill>
              </a:rPr>
              <a:t>PR 6354930 – Weekly Updates 10/3/2025 – edit updates for Prior Sch, Student Course, Demographic, Teacher Course, CTE Teacher Course. Estimated 1/5/2026</a:t>
            </a:r>
          </a:p>
          <a:p>
            <a:pPr marL="285750" indent="-285750">
              <a:buFont typeface="Arial" panose="020B0604020202020204" pitchFamily="34" charset="0"/>
              <a:buChar char="•"/>
              <a:defRPr/>
            </a:pPr>
            <a:r>
              <a:rPr lang="en-US" sz="2400" dirty="0">
                <a:solidFill>
                  <a:prstClr val="white"/>
                </a:solidFill>
              </a:rPr>
              <a:t>PR 6366981 – Update Demographic Zoned District/school based on Demographic edit 5C. Estimated 1/5/2026</a:t>
            </a:r>
          </a:p>
          <a:p>
            <a:pPr marL="285750" lvl="0" indent="-285750">
              <a:buFont typeface="Arial" panose="020B0604020202020204" pitchFamily="34" charset="0"/>
              <a:buChar char="•"/>
              <a:defRPr/>
            </a:pPr>
            <a:r>
              <a:rPr lang="en-US" sz="2400" dirty="0">
                <a:solidFill>
                  <a:prstClr val="white"/>
                </a:solidFill>
              </a:rPr>
              <a:t>PR 6411741 – Update FES process to add files for FTC/PEP and Private Student list layouts. Estimate Oct. Addendum 08 1/12/26</a:t>
            </a:r>
          </a:p>
          <a:p>
            <a:pPr marL="285750" lvl="0" indent="-285750">
              <a:buFont typeface="Arial" panose="020B0604020202020204" pitchFamily="34" charset="0"/>
              <a:buChar char="•"/>
              <a:defRPr/>
            </a:pPr>
            <a:r>
              <a:rPr lang="en-US" sz="2400" dirty="0">
                <a:solidFill>
                  <a:prstClr val="white"/>
                </a:solidFill>
              </a:rPr>
              <a:t>PR 6416221 – Weekly Updates 12/5/2025 – estimated 1/19/2026</a:t>
            </a:r>
          </a:p>
        </p:txBody>
      </p:sp>
    </p:spTree>
    <p:extLst>
      <p:ext uri="{BB962C8B-B14F-4D97-AF65-F5344CB8AC3E}">
        <p14:creationId xmlns:p14="http://schemas.microsoft.com/office/powerpoint/2010/main" val="992664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Questions</a:t>
            </a:r>
          </a:p>
        </p:txBody>
      </p:sp>
    </p:spTree>
    <p:extLst>
      <p:ext uri="{BB962C8B-B14F-4D97-AF65-F5344CB8AC3E}">
        <p14:creationId xmlns:p14="http://schemas.microsoft.com/office/powerpoint/2010/main" val="389950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50DC3-6C59-FD49-EE62-F28D2832C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09E1C-0CA7-37BC-E14B-77365819A3EA}"/>
              </a:ext>
            </a:extLst>
          </p:cNvPr>
          <p:cNvSpPr>
            <a:spLocks noGrp="1"/>
          </p:cNvSpPr>
          <p:nvPr>
            <p:ph type="ctrTitle"/>
          </p:nvPr>
        </p:nvSpPr>
        <p:spPr/>
        <p:txBody>
          <a:bodyPr>
            <a:normAutofit fontScale="90000"/>
          </a:bodyPr>
          <a:lstStyle/>
          <a:p>
            <a:r>
              <a:rPr lang="en-US"/>
              <a:t>Thank You!</a:t>
            </a:r>
            <a:endParaRPr lang="en-US" dirty="0"/>
          </a:p>
        </p:txBody>
      </p:sp>
    </p:spTree>
    <p:extLst>
      <p:ext uri="{BB962C8B-B14F-4D97-AF65-F5344CB8AC3E}">
        <p14:creationId xmlns:p14="http://schemas.microsoft.com/office/powerpoint/2010/main" val="21711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88A31-B0B1-90DF-8867-E9DA198F799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275836C-1F3E-60BA-7B05-5DE8E7F6268F}"/>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85CD82-2E66-2399-B5E2-E2732E02610A}"/>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Recent Updates</a:t>
            </a:r>
          </a:p>
        </p:txBody>
      </p:sp>
      <p:sp>
        <p:nvSpPr>
          <p:cNvPr id="4" name="TextBox 3">
            <a:extLst>
              <a:ext uri="{FF2B5EF4-FFF2-40B4-BE49-F238E27FC236}">
                <a16:creationId xmlns:a16="http://schemas.microsoft.com/office/drawing/2014/main" id="{1BE393CE-6563-8FA0-B699-BDCF79A2B6D7}"/>
              </a:ext>
            </a:extLst>
          </p:cNvPr>
          <p:cNvSpPr txBox="1"/>
          <p:nvPr/>
        </p:nvSpPr>
        <p:spPr>
          <a:xfrm>
            <a:off x="0" y="1570442"/>
            <a:ext cx="11537004" cy="4936223"/>
          </a:xfrm>
          <a:prstGeom prst="rect">
            <a:avLst/>
          </a:prstGeom>
          <a:noFill/>
        </p:spPr>
        <p:txBody>
          <a:bodyPr wrap="square" rtlCol="0">
            <a:spAutoFit/>
          </a:bodyPr>
          <a:lstStyle/>
          <a:p>
            <a:pPr marL="342900" marR="0" indent="-342900">
              <a:lnSpc>
                <a:spcPct val="107000"/>
              </a:lnSpc>
              <a:spcAft>
                <a:spcPts val="800"/>
              </a:spcAft>
              <a:buFont typeface="Arial" panose="020B0604020202020204" pitchFamily="34" charset="0"/>
              <a:buChar char="•"/>
            </a:pPr>
            <a:r>
              <a:rPr lang="en-US" sz="2400" dirty="0">
                <a:solidFill>
                  <a:prstClr val="white"/>
                </a:solidFill>
              </a:rPr>
              <a:t>PR 6367729 - Student's reporting schools 3450 and 3950 on the Surveys Student Course Format will now report an FEFP of 999 and a FTE value of 0000. Students enrolled in schools 3450 and 3950 will now report a Grad Option of Z (Demographic Edit #31). June Rel Add 04 – 11/10/2025</a:t>
            </a:r>
          </a:p>
          <a:p>
            <a:pPr marL="800100" lvl="1" indent="-342900">
              <a:lnSpc>
                <a:spcPct val="107000"/>
              </a:lnSpc>
              <a:spcAft>
                <a:spcPts val="800"/>
              </a:spcAft>
              <a:buFont typeface="Arial" panose="020B0604020202020204" pitchFamily="34" charset="0"/>
              <a:buChar char="•"/>
            </a:pPr>
            <a:r>
              <a:rPr lang="en-US" sz="2400" dirty="0">
                <a:solidFill>
                  <a:prstClr val="white"/>
                </a:solidFill>
              </a:rPr>
              <a:t>Note: We are aware of an issue with the FEFP for students dual enrolling into a virtual school (7004 for example) where it is not reporting the FEFP as 999. This was due to Student Course edit 5Q which has been updated by the state and the edits are getting updated in SMS with PR 6354930.</a:t>
            </a:r>
          </a:p>
          <a:p>
            <a:pPr marL="342900" indent="-342900">
              <a:buFont typeface="Arial" panose="020B0604020202020204" pitchFamily="34" charset="0"/>
              <a:buChar char="•"/>
            </a:pPr>
            <a:r>
              <a:rPr lang="en-US" sz="2400" dirty="0">
                <a:solidFill>
                  <a:prstClr val="white"/>
                </a:solidFill>
              </a:rPr>
              <a:t>PR 6366571 – The Withdrawal Reason, Industry Certification IDs, and CTE Program/Course Code Combinations File (F61730) were updated for 2026.  Additionally, Surveys ESE Student Edits #2B, 2C, and 2F were updated.  Oct Add. 06 - 11/24/25</a:t>
            </a:r>
          </a:p>
          <a:p>
            <a:pPr marL="285750" lvl="0" indent="-285750">
              <a:buFont typeface="Arial" panose="020B0604020202020204" pitchFamily="34" charset="0"/>
              <a:buChar char="•"/>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04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D3B7E-43E0-BA4C-DB20-23EDDCC946D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262559A-FA9B-92BC-BF45-0DF0B79E35D9}"/>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AA0C9F-0781-7754-EE07-DEBFABAC13AC}"/>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Survey Edits Troubleshooting</a:t>
            </a:r>
          </a:p>
        </p:txBody>
      </p:sp>
    </p:spTree>
    <p:extLst>
      <p:ext uri="{BB962C8B-B14F-4D97-AF65-F5344CB8AC3E}">
        <p14:creationId xmlns:p14="http://schemas.microsoft.com/office/powerpoint/2010/main" val="370758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7CFB8-74C0-D4F7-0D0E-E36C4445B53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ECB9D54-F22C-2993-6A2E-CA2884EBF1B5}"/>
              </a:ext>
            </a:extLst>
          </p:cNvPr>
          <p:cNvSpPr txBox="1">
            <a:spLocks/>
          </p:cNvSpPr>
          <p:nvPr/>
        </p:nvSpPr>
        <p:spPr>
          <a:xfrm>
            <a:off x="-1" y="1514636"/>
            <a:ext cx="3374571"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800" dirty="0"/>
              <a:t>Survey Edits Documentation</a:t>
            </a:r>
          </a:p>
        </p:txBody>
      </p:sp>
      <p:sp>
        <p:nvSpPr>
          <p:cNvPr id="8" name="TextBox 7">
            <a:extLst>
              <a:ext uri="{FF2B5EF4-FFF2-40B4-BE49-F238E27FC236}">
                <a16:creationId xmlns:a16="http://schemas.microsoft.com/office/drawing/2014/main" id="{3E4E6820-7B3B-EEB6-4891-F27A9F9217F7}"/>
              </a:ext>
            </a:extLst>
          </p:cNvPr>
          <p:cNvSpPr txBox="1"/>
          <p:nvPr/>
        </p:nvSpPr>
        <p:spPr>
          <a:xfrm>
            <a:off x="106326" y="5811820"/>
            <a:ext cx="2955851" cy="461665"/>
          </a:xfrm>
          <a:prstGeom prst="rect">
            <a:avLst/>
          </a:prstGeom>
          <a:noFill/>
        </p:spPr>
        <p:txBody>
          <a:bodyPr wrap="square" rtlCol="0">
            <a:spAutoFit/>
          </a:bodyPr>
          <a:lstStyle/>
          <a:p>
            <a:r>
              <a:rPr lang="en-US" sz="1200" b="1" dirty="0">
                <a:solidFill>
                  <a:schemeClr val="bg1"/>
                </a:solidFill>
                <a:ea typeface="Open Sans" charset="0"/>
                <a:cs typeface="Open Sans" charset="0"/>
              </a:rPr>
              <a:t>https://skydoc.skyward.com/Default.aspx?MenuPath=WS*ST*TB*SC*CS*CS</a:t>
            </a:r>
          </a:p>
        </p:txBody>
      </p:sp>
      <p:pic>
        <p:nvPicPr>
          <p:cNvPr id="3" name="Picture 2">
            <a:extLst>
              <a:ext uri="{FF2B5EF4-FFF2-40B4-BE49-F238E27FC236}">
                <a16:creationId xmlns:a16="http://schemas.microsoft.com/office/drawing/2014/main" id="{711FF8FB-16E1-9305-202D-20B397AFC4CD}"/>
              </a:ext>
            </a:extLst>
          </p:cNvPr>
          <p:cNvPicPr>
            <a:picLocks noChangeAspect="1"/>
          </p:cNvPicPr>
          <p:nvPr/>
        </p:nvPicPr>
        <p:blipFill>
          <a:blip r:embed="rId3"/>
          <a:stretch>
            <a:fillRect/>
          </a:stretch>
        </p:blipFill>
        <p:spPr>
          <a:xfrm>
            <a:off x="3738004" y="697767"/>
            <a:ext cx="7873950" cy="5246914"/>
          </a:xfrm>
          <a:prstGeom prst="rect">
            <a:avLst/>
          </a:prstGeom>
          <a:ln>
            <a:solidFill>
              <a:schemeClr val="tx1"/>
            </a:solidFill>
          </a:ln>
        </p:spPr>
      </p:pic>
    </p:spTree>
    <p:extLst>
      <p:ext uri="{BB962C8B-B14F-4D97-AF65-F5344CB8AC3E}">
        <p14:creationId xmlns:p14="http://schemas.microsoft.com/office/powerpoint/2010/main" val="342568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E2182-45EE-623A-0F21-4442A519184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EC0FDB2-B9F8-2537-72AF-EF9E00FF87DB}"/>
              </a:ext>
            </a:extLst>
          </p:cNvPr>
          <p:cNvSpPr txBox="1">
            <a:spLocks/>
          </p:cNvSpPr>
          <p:nvPr/>
        </p:nvSpPr>
        <p:spPr>
          <a:xfrm>
            <a:off x="-1" y="1514636"/>
            <a:ext cx="3374571"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800" dirty="0"/>
              <a:t>Survey Edits Documentation</a:t>
            </a:r>
          </a:p>
        </p:txBody>
      </p:sp>
      <p:sp>
        <p:nvSpPr>
          <p:cNvPr id="8" name="TextBox 7">
            <a:extLst>
              <a:ext uri="{FF2B5EF4-FFF2-40B4-BE49-F238E27FC236}">
                <a16:creationId xmlns:a16="http://schemas.microsoft.com/office/drawing/2014/main" id="{F0993FC3-48CC-7DE1-03C2-CE971393DB92}"/>
              </a:ext>
            </a:extLst>
          </p:cNvPr>
          <p:cNvSpPr txBox="1"/>
          <p:nvPr/>
        </p:nvSpPr>
        <p:spPr>
          <a:xfrm>
            <a:off x="106326" y="5811820"/>
            <a:ext cx="2955851" cy="461665"/>
          </a:xfrm>
          <a:prstGeom prst="rect">
            <a:avLst/>
          </a:prstGeom>
          <a:noFill/>
        </p:spPr>
        <p:txBody>
          <a:bodyPr wrap="square" rtlCol="0">
            <a:spAutoFit/>
          </a:bodyPr>
          <a:lstStyle/>
          <a:p>
            <a:r>
              <a:rPr lang="en-US" sz="1200" b="1" dirty="0">
                <a:solidFill>
                  <a:schemeClr val="bg1"/>
                </a:solidFill>
                <a:ea typeface="Open Sans" charset="0"/>
                <a:cs typeface="Open Sans" charset="0"/>
              </a:rPr>
              <a:t>https://skydoc.skyward.com/Default.aspx?MenuPath=WS*ST*TB*SC*CS*CS</a:t>
            </a:r>
          </a:p>
        </p:txBody>
      </p:sp>
      <p:sp>
        <p:nvSpPr>
          <p:cNvPr id="5" name="TextBox 4">
            <a:extLst>
              <a:ext uri="{FF2B5EF4-FFF2-40B4-BE49-F238E27FC236}">
                <a16:creationId xmlns:a16="http://schemas.microsoft.com/office/drawing/2014/main" id="{CBB8371D-6450-F1FA-A9C8-A70925FF1140}"/>
              </a:ext>
            </a:extLst>
          </p:cNvPr>
          <p:cNvSpPr txBox="1"/>
          <p:nvPr/>
        </p:nvSpPr>
        <p:spPr>
          <a:xfrm>
            <a:off x="3445601" y="698641"/>
            <a:ext cx="8364243" cy="923330"/>
          </a:xfrm>
          <a:prstGeom prst="rect">
            <a:avLst/>
          </a:prstGeom>
          <a:noFill/>
        </p:spPr>
        <p:txBody>
          <a:bodyPr wrap="square" rtlCol="0">
            <a:spAutoFit/>
          </a:bodyPr>
          <a:lstStyle/>
          <a:p>
            <a:r>
              <a:rPr lang="en-US" dirty="0"/>
              <a:t>This excel document has a tab for each form and identifies the edits that Skyward has programmed. It indicates if any DOE files need to be imported. It also provides areas to review to assist in resolving the edit.</a:t>
            </a:r>
          </a:p>
        </p:txBody>
      </p:sp>
      <p:pic>
        <p:nvPicPr>
          <p:cNvPr id="3" name="Picture 2">
            <a:extLst>
              <a:ext uri="{FF2B5EF4-FFF2-40B4-BE49-F238E27FC236}">
                <a16:creationId xmlns:a16="http://schemas.microsoft.com/office/drawing/2014/main" id="{4AE837EB-744E-E65A-B046-4469B2A4950C}"/>
              </a:ext>
            </a:extLst>
          </p:cNvPr>
          <p:cNvPicPr>
            <a:picLocks noChangeAspect="1"/>
          </p:cNvPicPr>
          <p:nvPr/>
        </p:nvPicPr>
        <p:blipFill>
          <a:blip r:embed="rId3"/>
          <a:stretch>
            <a:fillRect/>
          </a:stretch>
        </p:blipFill>
        <p:spPr>
          <a:xfrm>
            <a:off x="3445601" y="1946617"/>
            <a:ext cx="8220930" cy="3352224"/>
          </a:xfrm>
          <a:prstGeom prst="rect">
            <a:avLst/>
          </a:prstGeom>
          <a:ln>
            <a:solidFill>
              <a:schemeClr val="tx1"/>
            </a:solidFill>
          </a:ln>
        </p:spPr>
      </p:pic>
    </p:spTree>
    <p:extLst>
      <p:ext uri="{BB962C8B-B14F-4D97-AF65-F5344CB8AC3E}">
        <p14:creationId xmlns:p14="http://schemas.microsoft.com/office/powerpoint/2010/main" val="1896468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2E1EF-45B1-83CD-401A-07F6CCC9AE4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A5CD1FA-CDA3-F5D9-D41B-B3B3661E01EA}"/>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1EEC57-8CE4-EBAB-8364-C55F196A111D}"/>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Survey Troubleshooting</a:t>
            </a:r>
          </a:p>
        </p:txBody>
      </p:sp>
    </p:spTree>
    <p:extLst>
      <p:ext uri="{BB962C8B-B14F-4D97-AF65-F5344CB8AC3E}">
        <p14:creationId xmlns:p14="http://schemas.microsoft.com/office/powerpoint/2010/main" val="57349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F79D9-7A0D-039E-2179-CE576ABEE81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E21CAA9-D3CE-C100-EE7A-B84160F3E02F}"/>
              </a:ext>
            </a:extLst>
          </p:cNvPr>
          <p:cNvSpPr txBox="1">
            <a:spLocks/>
          </p:cNvSpPr>
          <p:nvPr/>
        </p:nvSpPr>
        <p:spPr>
          <a:xfrm>
            <a:off x="0" y="1611086"/>
            <a:ext cx="3015343" cy="235188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FEFP is not reporting as expected</a:t>
            </a:r>
          </a:p>
          <a:p>
            <a:endParaRPr lang="en-US" sz="2400" dirty="0"/>
          </a:p>
          <a:p>
            <a:r>
              <a:rPr lang="en-US" sz="2400" dirty="0"/>
              <a:t>1. Verify the student class override FEFP value</a:t>
            </a:r>
          </a:p>
          <a:p>
            <a:endParaRPr lang="en-US" sz="1600" dirty="0"/>
          </a:p>
        </p:txBody>
      </p:sp>
      <p:sp>
        <p:nvSpPr>
          <p:cNvPr id="4" name="TextBox 3">
            <a:extLst>
              <a:ext uri="{FF2B5EF4-FFF2-40B4-BE49-F238E27FC236}">
                <a16:creationId xmlns:a16="http://schemas.microsoft.com/office/drawing/2014/main" id="{0D595426-B9D1-D024-BC42-89263D67F009}"/>
              </a:ext>
            </a:extLst>
          </p:cNvPr>
          <p:cNvSpPr txBox="1"/>
          <p:nvPr/>
        </p:nvSpPr>
        <p:spPr>
          <a:xfrm>
            <a:off x="3396343" y="604049"/>
            <a:ext cx="2220686" cy="2585323"/>
          </a:xfrm>
          <a:prstGeom prst="rect">
            <a:avLst/>
          </a:prstGeom>
          <a:noFill/>
        </p:spPr>
        <p:txBody>
          <a:bodyPr wrap="square" rtlCol="0">
            <a:spAutoFit/>
          </a:bodyPr>
          <a:lstStyle/>
          <a:p>
            <a:r>
              <a:rPr lang="en-US" dirty="0"/>
              <a:t>Example: Student is taking a course with FEFP = 300 but Survey 2 is reporting it as 113.</a:t>
            </a:r>
          </a:p>
          <a:p>
            <a:endParaRPr lang="en-US" dirty="0"/>
          </a:p>
          <a:p>
            <a:r>
              <a:rPr lang="en-US" dirty="0"/>
              <a:t>1. Verify the student class section override FEFP value</a:t>
            </a:r>
          </a:p>
        </p:txBody>
      </p:sp>
      <p:pic>
        <p:nvPicPr>
          <p:cNvPr id="5" name="Picture 4">
            <a:extLst>
              <a:ext uri="{FF2B5EF4-FFF2-40B4-BE49-F238E27FC236}">
                <a16:creationId xmlns:a16="http://schemas.microsoft.com/office/drawing/2014/main" id="{BA05A139-7DE7-7972-2D0A-0D2A638C6EF2}"/>
              </a:ext>
            </a:extLst>
          </p:cNvPr>
          <p:cNvPicPr>
            <a:picLocks noChangeAspect="1"/>
          </p:cNvPicPr>
          <p:nvPr/>
        </p:nvPicPr>
        <p:blipFill>
          <a:blip r:embed="rId3"/>
          <a:stretch>
            <a:fillRect/>
          </a:stretch>
        </p:blipFill>
        <p:spPr>
          <a:xfrm>
            <a:off x="6249791" y="358028"/>
            <a:ext cx="5242547" cy="5501438"/>
          </a:xfrm>
          <a:prstGeom prst="rect">
            <a:avLst/>
          </a:prstGeom>
          <a:ln>
            <a:solidFill>
              <a:schemeClr val="tx1"/>
            </a:solidFill>
          </a:ln>
        </p:spPr>
      </p:pic>
      <p:sp>
        <p:nvSpPr>
          <p:cNvPr id="3" name="TextBox 2">
            <a:extLst>
              <a:ext uri="{FF2B5EF4-FFF2-40B4-BE49-F238E27FC236}">
                <a16:creationId xmlns:a16="http://schemas.microsoft.com/office/drawing/2014/main" id="{3FA28F3E-E8FF-353F-F211-AF99903312C5}"/>
              </a:ext>
            </a:extLst>
          </p:cNvPr>
          <p:cNvSpPr txBox="1"/>
          <p:nvPr/>
        </p:nvSpPr>
        <p:spPr>
          <a:xfrm>
            <a:off x="0" y="4877582"/>
            <a:ext cx="3015343" cy="738664"/>
          </a:xfrm>
          <a:prstGeom prst="rect">
            <a:avLst/>
          </a:prstGeom>
          <a:noFill/>
        </p:spPr>
        <p:txBody>
          <a:bodyPr wrap="square">
            <a:spAutoFit/>
          </a:bodyPr>
          <a:lstStyle/>
          <a:p>
            <a:r>
              <a:rPr lang="en-US" sz="1400" b="1" dirty="0">
                <a:solidFill>
                  <a:schemeClr val="bg1"/>
                </a:solidFill>
                <a:ea typeface="Open Sans" charset="0"/>
                <a:cs typeface="Open Sans" charset="0"/>
              </a:rPr>
              <a:t>WEB STUDENT MANAGEMENT &gt; STUDENTS &gt; STUDENT PROFILE &gt; SCHEDULING TAB</a:t>
            </a:r>
          </a:p>
        </p:txBody>
      </p:sp>
    </p:spTree>
    <p:extLst>
      <p:ext uri="{BB962C8B-B14F-4D97-AF65-F5344CB8AC3E}">
        <p14:creationId xmlns:p14="http://schemas.microsoft.com/office/powerpoint/2010/main" val="149151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SharedWithUsers>
    <lcf76f155ced4ddcb4097134ff3c332f xmlns="42a7207b-7133-445a-a506-606f615b7eeb">
      <Terms xmlns="http://schemas.microsoft.com/office/infopath/2007/PartnerControls"/>
    </lcf76f155ced4ddcb4097134ff3c332f>
    <TaxCatchAll xmlns="3f3073f3-9a20-481c-ba9a-d77d18817a94" xsi:nil="true"/>
    <Comments xmlns="42a7207b-7133-445a-a506-606f615b7eeb" xsi:nil="true"/>
    <hyperlink xmlns="42a7207b-7133-445a-a506-606f615b7eeb">
      <Url xsi:nil="true"/>
      <Description xsi:nil="true"/>
    </hyperlink>
    <DocumentDate xmlns="42a7207b-7133-445a-a506-606f615b7eeb" xsi:nil="true"/>
    <DateandTime xmlns="42a7207b-7133-445a-a506-606f615b7ee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29" ma:contentTypeDescription="Create a new document." ma:contentTypeScope="" ma:versionID="6aba6e9472464a147adf4faf86891d10">
  <xsd:schema xmlns:xsd="http://www.w3.org/2001/XMLSchema" xmlns:xs="http://www.w3.org/2001/XMLSchema" xmlns:p="http://schemas.microsoft.com/office/2006/metadata/properties" xmlns:ns2="42a7207b-7133-445a-a506-606f615b7eeb" xmlns:ns3="3f3073f3-9a20-481c-ba9a-d77d18817a94" targetNamespace="http://schemas.microsoft.com/office/2006/metadata/properties" ma:root="true" ma:fieldsID="627c45ae3ba1d91d28d4186f86c43215" ns2:_="" ns3:_="">
    <xsd:import namespace="42a7207b-7133-445a-a506-606f615b7eeb"/>
    <xsd:import namespace="3f3073f3-9a20-481c-ba9a-d77d18817a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AutoTags" minOccurs="0"/>
                <xsd:element ref="ns2:MediaServiceOCR" minOccurs="0"/>
                <xsd:element ref="ns2:MediaLengthInSeconds" minOccurs="0"/>
                <xsd:element ref="ns2:lcf76f155ced4ddcb4097134ff3c332f" minOccurs="0"/>
                <xsd:element ref="ns3:TaxCatchAll" minOccurs="0"/>
                <xsd:element ref="ns2:hyperlink" minOccurs="0"/>
                <xsd:element ref="ns2:MediaServiceObjectDetectorVersions" minOccurs="0"/>
                <xsd:element ref="ns2:DocumentDate" minOccurs="0"/>
                <xsd:element ref="ns2:Comments" minOccurs="0"/>
                <xsd:element ref="ns2:MediaServiceSearchProperties" minOccurs="0"/>
                <xsd:element ref="ns2:DateandTim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4826e2-df0f-4cbe-ad54-8f56e580bb7e" ma:termSetId="09814cd3-568e-fe90-9814-8d621ff8fb84" ma:anchorId="fba54fb3-c3e1-fe81-a776-ca4b69148c4d" ma:open="true" ma:isKeyword="false">
      <xsd:complexType>
        <xsd:sequence>
          <xsd:element ref="pc:Terms" minOccurs="0" maxOccurs="1"/>
        </xsd:sequence>
      </xsd:complex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ocumentDate" ma:index="25" nillable="true" ma:displayName="Document Date" ma:format="DateOnly" ma:internalName="DocumentDate">
      <xsd:simpleType>
        <xsd:restriction base="dms:DateTime"/>
      </xsd:simpleType>
    </xsd:element>
    <xsd:element name="Comments" ma:index="26" nillable="true" ma:displayName="Comments" ma:format="Dropdown" ma:internalName="Comments">
      <xsd:simpleType>
        <xsd:restriction base="dms:Text">
          <xsd:maxLength value="255"/>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DateandTime" ma:index="28" nillable="true" ma:displayName="Date and Time" ma:format="DateOnly" ma:internalName="DateandTime">
      <xsd:simpleType>
        <xsd:restriction base="dms:DateTim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af314be9-a611-4754-8114-beeb47761b8a}" ma:internalName="TaxCatchAll" ma:showField="CatchAllData" ma:web="3f3073f3-9a20-481c-ba9a-d77d18817a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89937-285E-458F-A6E3-EB25D144B7F4}">
  <ds:schemaRefs>
    <ds:schemaRef ds:uri="http://purl.org/dc/terms/"/>
    <ds:schemaRef ds:uri="http://schemas.microsoft.com/office/2006/documentManagement/types"/>
    <ds:schemaRef ds:uri="42a7207b-7133-445a-a506-606f615b7eeb"/>
    <ds:schemaRef ds:uri="3f3073f3-9a20-481c-ba9a-d77d18817a9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3.xml><?xml version="1.0" encoding="utf-8"?>
<ds:datastoreItem xmlns:ds="http://schemas.openxmlformats.org/officeDocument/2006/customXml" ds:itemID="{EDF50AB3-405A-44CE-AD59-AF1BFFF0F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7207b-7133-445a-a506-606f615b7eeb"/>
    <ds:schemaRef ds:uri="3f3073f3-9a20-481c-ba9a-d77d18817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d0a3e6f-bd2e-4a2b-9745-4a2001b3ad94}" enabled="1" method="Privileged" siteId="{833b2b67-7fd5-4644-a0a2-4b89f0bebe77}" contentBits="0" removed="0"/>
</clbl:labelList>
</file>

<file path=docProps/app.xml><?xml version="1.0" encoding="utf-8"?>
<Properties xmlns="http://schemas.openxmlformats.org/officeDocument/2006/extended-properties" xmlns:vt="http://schemas.openxmlformats.org/officeDocument/2006/docPropsVTypes">
  <TotalTime>32664</TotalTime>
  <Words>2957</Words>
  <Application>Microsoft Office PowerPoint</Application>
  <PresentationFormat>Widescreen</PresentationFormat>
  <Paragraphs>313</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Arial</vt:lpstr>
      <vt:lpstr>Calibri</vt:lpstr>
      <vt:lpstr>Open Sans</vt:lpstr>
      <vt:lpstr>Office Theme</vt:lpstr>
      <vt:lpstr>Survey Processing Trouble-shooting Errors </vt:lpstr>
      <vt:lpstr>Agenda</vt:lpstr>
      <vt:lpstr>Recent Updates</vt:lpstr>
      <vt:lpstr>Recent Updates</vt:lpstr>
      <vt:lpstr>Survey Edits Troubleshooting</vt:lpstr>
      <vt:lpstr>PowerPoint Presentation</vt:lpstr>
      <vt:lpstr>PowerPoint Presentation</vt:lpstr>
      <vt:lpstr>Survey Troubleshooting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Updates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Renee King</cp:lastModifiedBy>
  <cp:revision>139</cp:revision>
  <dcterms:created xsi:type="dcterms:W3CDTF">2017-04-06T16:25:10Z</dcterms:created>
  <dcterms:modified xsi:type="dcterms:W3CDTF">2025-12-09T12:20:22Z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y fmtid="{D5CDD505-2E9C-101B-9397-08002B2CF9AE}" pid="3" name="MediaServiceImageTags">
    <vt:lpwstr/>
  </property>
</Properties>
</file>