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13" r:id="rId5"/>
    <p:sldId id="315" r:id="rId6"/>
    <p:sldId id="316" r:id="rId7"/>
    <p:sldId id="261" r:id="rId8"/>
    <p:sldId id="262" r:id="rId9"/>
    <p:sldId id="263" r:id="rId10"/>
    <p:sldId id="264" r:id="rId11"/>
    <p:sldId id="265" r:id="rId12"/>
    <p:sldId id="317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31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3B7"/>
    <a:srgbClr val="7CF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4"/>
    <p:restoredTop sz="96224" autoAdjust="0"/>
  </p:normalViewPr>
  <p:slideViewPr>
    <p:cSldViewPr snapToGrid="0" snapToObjects="1">
      <p:cViewPr varScale="1">
        <p:scale>
          <a:sx n="108" d="100"/>
          <a:sy n="108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477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D7F21-15FE-40DF-A814-8407B565D2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B8C3D1-B977-4F5E-A638-071879CDEB15}">
      <dgm:prSet/>
      <dgm:spPr/>
      <dgm:t>
        <a:bodyPr/>
        <a:lstStyle/>
        <a:p>
          <a:r>
            <a:rPr lang="en-US" dirty="0"/>
            <a:t>Menu Path: Office &gt; Future Scheduling &gt; Request Processing &gt; Entry By Student</a:t>
          </a:r>
        </a:p>
      </dgm:t>
    </dgm:pt>
    <dgm:pt modelId="{67638996-9ADF-41E5-B0D7-4FBADFC77AF5}" type="parTrans" cxnId="{BF61B35B-A28D-4959-938C-599F80C0E183}">
      <dgm:prSet/>
      <dgm:spPr/>
      <dgm:t>
        <a:bodyPr/>
        <a:lstStyle/>
        <a:p>
          <a:endParaRPr lang="en-US"/>
        </a:p>
      </dgm:t>
    </dgm:pt>
    <dgm:pt modelId="{6C063844-7E68-426D-A424-E268B9055133}" type="sibTrans" cxnId="{BF61B35B-A28D-4959-938C-599F80C0E183}">
      <dgm:prSet/>
      <dgm:spPr/>
      <dgm:t>
        <a:bodyPr/>
        <a:lstStyle/>
        <a:p>
          <a:endParaRPr lang="en-US"/>
        </a:p>
      </dgm:t>
    </dgm:pt>
    <dgm:pt modelId="{D9B462FC-E37A-441C-BB22-5B90EBE9B85E}">
      <dgm:prSet/>
      <dgm:spPr/>
      <dgm:t>
        <a:bodyPr/>
        <a:lstStyle/>
        <a:p>
          <a:r>
            <a:rPr lang="en-US"/>
            <a:t>Browse screen of students</a:t>
          </a:r>
        </a:p>
      </dgm:t>
    </dgm:pt>
    <dgm:pt modelId="{07335B6F-AD19-44BA-9B4A-8EA94B59BB73}" type="parTrans" cxnId="{48B89E21-7FB7-457F-998A-AE68ECD39D89}">
      <dgm:prSet/>
      <dgm:spPr/>
      <dgm:t>
        <a:bodyPr/>
        <a:lstStyle/>
        <a:p>
          <a:endParaRPr lang="en-US"/>
        </a:p>
      </dgm:t>
    </dgm:pt>
    <dgm:pt modelId="{80A2DCF3-C3F1-4621-A5FB-BAFE6E2FCC79}" type="sibTrans" cxnId="{48B89E21-7FB7-457F-998A-AE68ECD39D89}">
      <dgm:prSet/>
      <dgm:spPr/>
      <dgm:t>
        <a:bodyPr/>
        <a:lstStyle/>
        <a:p>
          <a:endParaRPr lang="en-US"/>
        </a:p>
      </dgm:t>
    </dgm:pt>
    <dgm:pt modelId="{B9995672-1031-4C82-A7F2-609C9EFBD4EB}">
      <dgm:prSet/>
      <dgm:spPr/>
      <dgm:t>
        <a:bodyPr/>
        <a:lstStyle/>
        <a:p>
          <a:r>
            <a:rPr lang="en-US" dirty="0"/>
            <a:t>Expand the record for a student</a:t>
          </a:r>
        </a:p>
      </dgm:t>
    </dgm:pt>
    <dgm:pt modelId="{C2060ADB-56F0-417C-B273-3C1DAA6D82D3}" type="parTrans" cxnId="{44036A55-7AAD-4873-AB89-539C14A251C9}">
      <dgm:prSet/>
      <dgm:spPr/>
      <dgm:t>
        <a:bodyPr/>
        <a:lstStyle/>
        <a:p>
          <a:endParaRPr lang="en-US"/>
        </a:p>
      </dgm:t>
    </dgm:pt>
    <dgm:pt modelId="{4FE78A9E-0159-47DE-8221-ACCEF7087492}" type="sibTrans" cxnId="{44036A55-7AAD-4873-AB89-539C14A251C9}">
      <dgm:prSet/>
      <dgm:spPr/>
      <dgm:t>
        <a:bodyPr/>
        <a:lstStyle/>
        <a:p>
          <a:endParaRPr lang="en-US"/>
        </a:p>
      </dgm:t>
    </dgm:pt>
    <dgm:pt modelId="{E8FA8D0B-5821-49A3-855E-00D78CFFCFA9}">
      <dgm:prSet/>
      <dgm:spPr/>
      <dgm:t>
        <a:bodyPr/>
        <a:lstStyle/>
        <a:p>
          <a:r>
            <a:rPr lang="en-US" dirty="0"/>
            <a:t>Add by Course &gt; Request button</a:t>
          </a:r>
        </a:p>
      </dgm:t>
    </dgm:pt>
    <dgm:pt modelId="{1F63EC76-CC44-494E-980F-3EA34D71A738}" type="parTrans" cxnId="{BCB68016-4389-4819-837C-E6ECFD983973}">
      <dgm:prSet/>
      <dgm:spPr/>
      <dgm:t>
        <a:bodyPr/>
        <a:lstStyle/>
        <a:p>
          <a:endParaRPr lang="en-US"/>
        </a:p>
      </dgm:t>
    </dgm:pt>
    <dgm:pt modelId="{88C819DA-3B78-4855-8711-8F0C680D4B22}" type="sibTrans" cxnId="{BCB68016-4389-4819-837C-E6ECFD983973}">
      <dgm:prSet/>
      <dgm:spPr/>
      <dgm:t>
        <a:bodyPr/>
        <a:lstStyle/>
        <a:p>
          <a:endParaRPr lang="en-US"/>
        </a:p>
      </dgm:t>
    </dgm:pt>
    <dgm:pt modelId="{FC459A38-A164-4297-86A9-E9E5A5EB8351}">
      <dgm:prSet/>
      <dgm:spPr/>
      <dgm:t>
        <a:bodyPr/>
        <a:lstStyle/>
        <a:p>
          <a:r>
            <a:rPr lang="en-US" dirty="0"/>
            <a:t>Menu Path: Office &gt; Future Scheduling &gt; Request Processing &gt; Quick Entry</a:t>
          </a:r>
        </a:p>
      </dgm:t>
    </dgm:pt>
    <dgm:pt modelId="{19FB9B28-C220-45CF-A2DA-D975F546AC6D}" type="parTrans" cxnId="{64AF5B83-B1B4-454D-91D8-EBED57D32543}">
      <dgm:prSet/>
      <dgm:spPr/>
      <dgm:t>
        <a:bodyPr/>
        <a:lstStyle/>
        <a:p>
          <a:endParaRPr lang="en-US"/>
        </a:p>
      </dgm:t>
    </dgm:pt>
    <dgm:pt modelId="{6A01096A-FCCA-426A-A37E-154596D2CEBA}" type="sibTrans" cxnId="{64AF5B83-B1B4-454D-91D8-EBED57D32543}">
      <dgm:prSet/>
      <dgm:spPr/>
      <dgm:t>
        <a:bodyPr/>
        <a:lstStyle/>
        <a:p>
          <a:endParaRPr lang="en-US"/>
        </a:p>
      </dgm:t>
    </dgm:pt>
    <dgm:pt modelId="{E9DC3786-4472-40A6-8E2A-C869DF7BEBA5}">
      <dgm:prSet/>
      <dgm:spPr/>
      <dgm:t>
        <a:bodyPr/>
        <a:lstStyle/>
        <a:p>
          <a:r>
            <a:rPr lang="en-US"/>
            <a:t>Student by student</a:t>
          </a:r>
        </a:p>
      </dgm:t>
    </dgm:pt>
    <dgm:pt modelId="{505E0008-9B26-47B8-A1E7-612A7DE6CFC3}" type="parTrans" cxnId="{06E0BB43-EA31-42AA-ADEA-F48E2E7329E1}">
      <dgm:prSet/>
      <dgm:spPr/>
      <dgm:t>
        <a:bodyPr/>
        <a:lstStyle/>
        <a:p>
          <a:endParaRPr lang="en-US"/>
        </a:p>
      </dgm:t>
    </dgm:pt>
    <dgm:pt modelId="{E762DA7F-4E79-4EBB-A0FA-DCFB8E17413B}" type="sibTrans" cxnId="{06E0BB43-EA31-42AA-ADEA-F48E2E7329E1}">
      <dgm:prSet/>
      <dgm:spPr/>
      <dgm:t>
        <a:bodyPr/>
        <a:lstStyle/>
        <a:p>
          <a:endParaRPr lang="en-US"/>
        </a:p>
      </dgm:t>
    </dgm:pt>
    <dgm:pt modelId="{AF1F0894-FCCD-40C1-BD0C-D641B9639155}">
      <dgm:prSet/>
      <dgm:spPr/>
      <dgm:t>
        <a:bodyPr/>
        <a:lstStyle/>
        <a:p>
          <a:r>
            <a:rPr lang="en-US"/>
            <a:t>Type in each course key </a:t>
          </a:r>
        </a:p>
      </dgm:t>
    </dgm:pt>
    <dgm:pt modelId="{BA111694-DF42-4901-8C83-122237344689}" type="parTrans" cxnId="{BD1A2E0E-5721-49E2-B133-96DD75357592}">
      <dgm:prSet/>
      <dgm:spPr/>
      <dgm:t>
        <a:bodyPr/>
        <a:lstStyle/>
        <a:p>
          <a:endParaRPr lang="en-US"/>
        </a:p>
      </dgm:t>
    </dgm:pt>
    <dgm:pt modelId="{1F6BA6CA-E47A-4FC6-B982-A802099663E7}" type="sibTrans" cxnId="{BD1A2E0E-5721-49E2-B133-96DD75357592}">
      <dgm:prSet/>
      <dgm:spPr/>
      <dgm:t>
        <a:bodyPr/>
        <a:lstStyle/>
        <a:p>
          <a:endParaRPr lang="en-US"/>
        </a:p>
      </dgm:t>
    </dgm:pt>
    <dgm:pt modelId="{5E811EE9-A0F6-4F76-AED2-B2E6D76A9446}">
      <dgm:prSet/>
      <dgm:spPr/>
      <dgm:t>
        <a:bodyPr/>
        <a:lstStyle/>
        <a:p>
          <a:r>
            <a:rPr lang="en-US" dirty="0"/>
            <a:t>Menu Path: Students &gt; Student Profile &gt; Scheduling &gt; Future</a:t>
          </a:r>
        </a:p>
      </dgm:t>
    </dgm:pt>
    <dgm:pt modelId="{E73F7EAF-C354-4D9A-8519-361AE75F6A3E}" type="parTrans" cxnId="{8BAFBB15-0E6D-437E-AC79-5CD77AEEBCD1}">
      <dgm:prSet/>
      <dgm:spPr/>
      <dgm:t>
        <a:bodyPr/>
        <a:lstStyle/>
        <a:p>
          <a:endParaRPr lang="en-US"/>
        </a:p>
      </dgm:t>
    </dgm:pt>
    <dgm:pt modelId="{5293769A-ECCD-4223-BDBC-CBFCB45BAB5A}" type="sibTrans" cxnId="{8BAFBB15-0E6D-437E-AC79-5CD77AEEBCD1}">
      <dgm:prSet/>
      <dgm:spPr/>
      <dgm:t>
        <a:bodyPr/>
        <a:lstStyle/>
        <a:p>
          <a:endParaRPr lang="en-US"/>
        </a:p>
      </dgm:t>
    </dgm:pt>
    <dgm:pt modelId="{7EBE230D-5FBC-4A70-8237-5118B548F4ED}">
      <dgm:prSet/>
      <dgm:spPr/>
      <dgm:t>
        <a:bodyPr/>
        <a:lstStyle/>
        <a:p>
          <a:r>
            <a:rPr lang="en-US" dirty="0"/>
            <a:t>Add Course</a:t>
          </a:r>
        </a:p>
      </dgm:t>
    </dgm:pt>
    <dgm:pt modelId="{EC1B6225-F298-4FFC-8CE6-3506BCD9C8CF}" type="parTrans" cxnId="{B53FFE36-BB5E-443F-BA5F-E3E2B7C561B8}">
      <dgm:prSet/>
      <dgm:spPr/>
      <dgm:t>
        <a:bodyPr/>
        <a:lstStyle/>
        <a:p>
          <a:endParaRPr lang="en-US"/>
        </a:p>
      </dgm:t>
    </dgm:pt>
    <dgm:pt modelId="{48396B3B-CE02-4FE2-B15B-4704D4C023CA}" type="sibTrans" cxnId="{B53FFE36-BB5E-443F-BA5F-E3E2B7C561B8}">
      <dgm:prSet/>
      <dgm:spPr/>
      <dgm:t>
        <a:bodyPr/>
        <a:lstStyle/>
        <a:p>
          <a:endParaRPr lang="en-US"/>
        </a:p>
      </dgm:t>
    </dgm:pt>
    <dgm:pt modelId="{43021556-5622-41F2-BE73-FFB07683DC6E}">
      <dgm:prSet/>
      <dgm:spPr/>
      <dgm:t>
        <a:bodyPr/>
        <a:lstStyle/>
        <a:p>
          <a:r>
            <a:rPr lang="en-US" dirty="0"/>
            <a:t>Request Quick Entry</a:t>
          </a:r>
        </a:p>
      </dgm:t>
    </dgm:pt>
    <dgm:pt modelId="{B02C443E-DE82-4D22-AECB-505F825DA3CB}" type="parTrans" cxnId="{C7B786F0-A62A-415F-AB4C-CC6C5DB10A8D}">
      <dgm:prSet/>
      <dgm:spPr/>
      <dgm:t>
        <a:bodyPr/>
        <a:lstStyle/>
        <a:p>
          <a:endParaRPr lang="en-US"/>
        </a:p>
      </dgm:t>
    </dgm:pt>
    <dgm:pt modelId="{2289A9BD-5FE8-434E-A099-AE8EA93099C4}" type="sibTrans" cxnId="{C7B786F0-A62A-415F-AB4C-CC6C5DB10A8D}">
      <dgm:prSet/>
      <dgm:spPr/>
      <dgm:t>
        <a:bodyPr/>
        <a:lstStyle/>
        <a:p>
          <a:endParaRPr lang="en-US"/>
        </a:p>
      </dgm:t>
    </dgm:pt>
    <dgm:pt modelId="{F9A58A33-09EF-47FE-B347-A903BE713DB0}" type="pres">
      <dgm:prSet presAssocID="{568D7F21-15FE-40DF-A814-8407B565D23B}" presName="linear" presStyleCnt="0">
        <dgm:presLayoutVars>
          <dgm:animLvl val="lvl"/>
          <dgm:resizeHandles val="exact"/>
        </dgm:presLayoutVars>
      </dgm:prSet>
      <dgm:spPr/>
    </dgm:pt>
    <dgm:pt modelId="{65141E67-8C58-412A-8218-ED681153F9B9}" type="pres">
      <dgm:prSet presAssocID="{D5B8C3D1-B977-4F5E-A638-071879CDEB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F7FAAB-4CB8-42AF-B867-7281FDB0CDB2}" type="pres">
      <dgm:prSet presAssocID="{D5B8C3D1-B977-4F5E-A638-071879CDEB15}" presName="childText" presStyleLbl="revTx" presStyleIdx="0" presStyleCnt="3">
        <dgm:presLayoutVars>
          <dgm:bulletEnabled val="1"/>
        </dgm:presLayoutVars>
      </dgm:prSet>
      <dgm:spPr/>
    </dgm:pt>
    <dgm:pt modelId="{4AC9413D-FA4B-4E76-9460-8D3FC4416B9F}" type="pres">
      <dgm:prSet presAssocID="{FC459A38-A164-4297-86A9-E9E5A5EB8351}" presName="parentText" presStyleLbl="node1" presStyleIdx="1" presStyleCnt="3" custLinFactNeighborY="3699">
        <dgm:presLayoutVars>
          <dgm:chMax val="0"/>
          <dgm:bulletEnabled val="1"/>
        </dgm:presLayoutVars>
      </dgm:prSet>
      <dgm:spPr/>
    </dgm:pt>
    <dgm:pt modelId="{4A9E1DE8-2244-47E1-85CA-A78B86D57494}" type="pres">
      <dgm:prSet presAssocID="{FC459A38-A164-4297-86A9-E9E5A5EB8351}" presName="childText" presStyleLbl="revTx" presStyleIdx="1" presStyleCnt="3">
        <dgm:presLayoutVars>
          <dgm:bulletEnabled val="1"/>
        </dgm:presLayoutVars>
      </dgm:prSet>
      <dgm:spPr/>
    </dgm:pt>
    <dgm:pt modelId="{5F7B68D4-0FF9-4B9D-B4D8-9A3164752911}" type="pres">
      <dgm:prSet presAssocID="{5E811EE9-A0F6-4F76-AED2-B2E6D76A944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15A4DB2-2C75-4370-9915-20404ABDB59F}" type="pres">
      <dgm:prSet presAssocID="{5E811EE9-A0F6-4F76-AED2-B2E6D76A944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D1A2E0E-5721-49E2-B133-96DD75357592}" srcId="{FC459A38-A164-4297-86A9-E9E5A5EB8351}" destId="{AF1F0894-FCCD-40C1-BD0C-D641B9639155}" srcOrd="1" destOrd="0" parTransId="{BA111694-DF42-4901-8C83-122237344689}" sibTransId="{1F6BA6CA-E47A-4FC6-B982-A802099663E7}"/>
    <dgm:cxn modelId="{8BAFBB15-0E6D-437E-AC79-5CD77AEEBCD1}" srcId="{568D7F21-15FE-40DF-A814-8407B565D23B}" destId="{5E811EE9-A0F6-4F76-AED2-B2E6D76A9446}" srcOrd="2" destOrd="0" parTransId="{E73F7EAF-C354-4D9A-8519-361AE75F6A3E}" sibTransId="{5293769A-ECCD-4223-BDBC-CBFCB45BAB5A}"/>
    <dgm:cxn modelId="{BCB68016-4389-4819-837C-E6ECFD983973}" srcId="{D5B8C3D1-B977-4F5E-A638-071879CDEB15}" destId="{E8FA8D0B-5821-49A3-855E-00D78CFFCFA9}" srcOrd="2" destOrd="0" parTransId="{1F63EC76-CC44-494E-980F-3EA34D71A738}" sibTransId="{88C819DA-3B78-4855-8711-8F0C680D4B22}"/>
    <dgm:cxn modelId="{8AA88116-3B23-45AB-88E2-443D9FB9B61C}" type="presOf" srcId="{7EBE230D-5FBC-4A70-8237-5118B548F4ED}" destId="{C15A4DB2-2C75-4370-9915-20404ABDB59F}" srcOrd="0" destOrd="0" presId="urn:microsoft.com/office/officeart/2005/8/layout/vList2"/>
    <dgm:cxn modelId="{48B89E21-7FB7-457F-998A-AE68ECD39D89}" srcId="{D5B8C3D1-B977-4F5E-A638-071879CDEB15}" destId="{D9B462FC-E37A-441C-BB22-5B90EBE9B85E}" srcOrd="0" destOrd="0" parTransId="{07335B6F-AD19-44BA-9B4A-8EA94B59BB73}" sibTransId="{80A2DCF3-C3F1-4621-A5FB-BAFE6E2FCC79}"/>
    <dgm:cxn modelId="{B53FFE36-BB5E-443F-BA5F-E3E2B7C561B8}" srcId="{5E811EE9-A0F6-4F76-AED2-B2E6D76A9446}" destId="{7EBE230D-5FBC-4A70-8237-5118B548F4ED}" srcOrd="0" destOrd="0" parTransId="{EC1B6225-F298-4FFC-8CE6-3506BCD9C8CF}" sibTransId="{48396B3B-CE02-4FE2-B15B-4704D4C023CA}"/>
    <dgm:cxn modelId="{BF61B35B-A28D-4959-938C-599F80C0E183}" srcId="{568D7F21-15FE-40DF-A814-8407B565D23B}" destId="{D5B8C3D1-B977-4F5E-A638-071879CDEB15}" srcOrd="0" destOrd="0" parTransId="{67638996-9ADF-41E5-B0D7-4FBADFC77AF5}" sibTransId="{6C063844-7E68-426D-A424-E268B9055133}"/>
    <dgm:cxn modelId="{06E0BB43-EA31-42AA-ADEA-F48E2E7329E1}" srcId="{FC459A38-A164-4297-86A9-E9E5A5EB8351}" destId="{E9DC3786-4472-40A6-8E2A-C869DF7BEBA5}" srcOrd="0" destOrd="0" parTransId="{505E0008-9B26-47B8-A1E7-612A7DE6CFC3}" sibTransId="{E762DA7F-4E79-4EBB-A0FA-DCFB8E17413B}"/>
    <dgm:cxn modelId="{30901466-55C5-4142-B5D3-17F037211FDB}" type="presOf" srcId="{5E811EE9-A0F6-4F76-AED2-B2E6D76A9446}" destId="{5F7B68D4-0FF9-4B9D-B4D8-9A3164752911}" srcOrd="0" destOrd="0" presId="urn:microsoft.com/office/officeart/2005/8/layout/vList2"/>
    <dgm:cxn modelId="{C92E5D49-23A5-4E08-8C51-D1497B0DCACF}" type="presOf" srcId="{568D7F21-15FE-40DF-A814-8407B565D23B}" destId="{F9A58A33-09EF-47FE-B347-A903BE713DB0}" srcOrd="0" destOrd="0" presId="urn:microsoft.com/office/officeart/2005/8/layout/vList2"/>
    <dgm:cxn modelId="{1C523C4A-3963-4596-9B93-A0DE1797352E}" type="presOf" srcId="{D5B8C3D1-B977-4F5E-A638-071879CDEB15}" destId="{65141E67-8C58-412A-8218-ED681153F9B9}" srcOrd="0" destOrd="0" presId="urn:microsoft.com/office/officeart/2005/8/layout/vList2"/>
    <dgm:cxn modelId="{F242BD4E-065E-4320-8CE4-C5DC7083F853}" type="presOf" srcId="{AF1F0894-FCCD-40C1-BD0C-D641B9639155}" destId="{4A9E1DE8-2244-47E1-85CA-A78B86D57494}" srcOrd="0" destOrd="1" presId="urn:microsoft.com/office/officeart/2005/8/layout/vList2"/>
    <dgm:cxn modelId="{44036A55-7AAD-4873-AB89-539C14A251C9}" srcId="{D5B8C3D1-B977-4F5E-A638-071879CDEB15}" destId="{B9995672-1031-4C82-A7F2-609C9EFBD4EB}" srcOrd="1" destOrd="0" parTransId="{C2060ADB-56F0-417C-B273-3C1DAA6D82D3}" sibTransId="{4FE78A9E-0159-47DE-8221-ACCEF7087492}"/>
    <dgm:cxn modelId="{64AF5B83-B1B4-454D-91D8-EBED57D32543}" srcId="{568D7F21-15FE-40DF-A814-8407B565D23B}" destId="{FC459A38-A164-4297-86A9-E9E5A5EB8351}" srcOrd="1" destOrd="0" parTransId="{19FB9B28-C220-45CF-A2DA-D975F546AC6D}" sibTransId="{6A01096A-FCCA-426A-A37E-154596D2CEBA}"/>
    <dgm:cxn modelId="{174C0489-5D15-49B7-9DE4-A034F355F47C}" type="presOf" srcId="{43021556-5622-41F2-BE73-FFB07683DC6E}" destId="{C15A4DB2-2C75-4370-9915-20404ABDB59F}" srcOrd="0" destOrd="1" presId="urn:microsoft.com/office/officeart/2005/8/layout/vList2"/>
    <dgm:cxn modelId="{2D854B89-33E1-4535-A903-4CC1C687A98A}" type="presOf" srcId="{E8FA8D0B-5821-49A3-855E-00D78CFFCFA9}" destId="{24F7FAAB-4CB8-42AF-B867-7281FDB0CDB2}" srcOrd="0" destOrd="2" presId="urn:microsoft.com/office/officeart/2005/8/layout/vList2"/>
    <dgm:cxn modelId="{E7B932C9-5701-4A37-BD20-1F5B92101F6F}" type="presOf" srcId="{B9995672-1031-4C82-A7F2-609C9EFBD4EB}" destId="{24F7FAAB-4CB8-42AF-B867-7281FDB0CDB2}" srcOrd="0" destOrd="1" presId="urn:microsoft.com/office/officeart/2005/8/layout/vList2"/>
    <dgm:cxn modelId="{6C64DBCE-1FC5-4243-9E41-DB71007A51C5}" type="presOf" srcId="{E9DC3786-4472-40A6-8E2A-C869DF7BEBA5}" destId="{4A9E1DE8-2244-47E1-85CA-A78B86D57494}" srcOrd="0" destOrd="0" presId="urn:microsoft.com/office/officeart/2005/8/layout/vList2"/>
    <dgm:cxn modelId="{4EC801E6-7BB2-443E-BD2B-F1686C68A896}" type="presOf" srcId="{FC459A38-A164-4297-86A9-E9E5A5EB8351}" destId="{4AC9413D-FA4B-4E76-9460-8D3FC4416B9F}" srcOrd="0" destOrd="0" presId="urn:microsoft.com/office/officeart/2005/8/layout/vList2"/>
    <dgm:cxn modelId="{C7B786F0-A62A-415F-AB4C-CC6C5DB10A8D}" srcId="{5E811EE9-A0F6-4F76-AED2-B2E6D76A9446}" destId="{43021556-5622-41F2-BE73-FFB07683DC6E}" srcOrd="1" destOrd="0" parTransId="{B02C443E-DE82-4D22-AECB-505F825DA3CB}" sibTransId="{2289A9BD-5FE8-434E-A099-AE8EA93099C4}"/>
    <dgm:cxn modelId="{B7AD97FC-50F4-47C4-912E-291C481496E8}" type="presOf" srcId="{D9B462FC-E37A-441C-BB22-5B90EBE9B85E}" destId="{24F7FAAB-4CB8-42AF-B867-7281FDB0CDB2}" srcOrd="0" destOrd="0" presId="urn:microsoft.com/office/officeart/2005/8/layout/vList2"/>
    <dgm:cxn modelId="{F8C62F9F-8AC5-4EB2-B5EA-09E1EC0A69FA}" type="presParOf" srcId="{F9A58A33-09EF-47FE-B347-A903BE713DB0}" destId="{65141E67-8C58-412A-8218-ED681153F9B9}" srcOrd="0" destOrd="0" presId="urn:microsoft.com/office/officeart/2005/8/layout/vList2"/>
    <dgm:cxn modelId="{E758002D-9C0A-4185-B3AC-853EB1EC3EA6}" type="presParOf" srcId="{F9A58A33-09EF-47FE-B347-A903BE713DB0}" destId="{24F7FAAB-4CB8-42AF-B867-7281FDB0CDB2}" srcOrd="1" destOrd="0" presId="urn:microsoft.com/office/officeart/2005/8/layout/vList2"/>
    <dgm:cxn modelId="{553C9E3D-4877-42A8-A421-045AD79410E4}" type="presParOf" srcId="{F9A58A33-09EF-47FE-B347-A903BE713DB0}" destId="{4AC9413D-FA4B-4E76-9460-8D3FC4416B9F}" srcOrd="2" destOrd="0" presId="urn:microsoft.com/office/officeart/2005/8/layout/vList2"/>
    <dgm:cxn modelId="{300C9141-5A62-4199-AFE0-7511D19E584F}" type="presParOf" srcId="{F9A58A33-09EF-47FE-B347-A903BE713DB0}" destId="{4A9E1DE8-2244-47E1-85CA-A78B86D57494}" srcOrd="3" destOrd="0" presId="urn:microsoft.com/office/officeart/2005/8/layout/vList2"/>
    <dgm:cxn modelId="{53AC5CA2-697A-4379-98DE-7FE570308EEA}" type="presParOf" srcId="{F9A58A33-09EF-47FE-B347-A903BE713DB0}" destId="{5F7B68D4-0FF9-4B9D-B4D8-9A3164752911}" srcOrd="4" destOrd="0" presId="urn:microsoft.com/office/officeart/2005/8/layout/vList2"/>
    <dgm:cxn modelId="{C8799438-59F4-4CB2-9CDE-EFFDD4B4C495}" type="presParOf" srcId="{F9A58A33-09EF-47FE-B347-A903BE713DB0}" destId="{C15A4DB2-2C75-4370-9915-20404ABDB59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41E67-8C58-412A-8218-ED681153F9B9}">
      <dsp:nvSpPr>
        <dsp:cNvPr id="0" name=""/>
        <dsp:cNvSpPr/>
      </dsp:nvSpPr>
      <dsp:spPr>
        <a:xfrm>
          <a:off x="0" y="42834"/>
          <a:ext cx="8656187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Menu Path: Office &gt; Future Scheduling &gt; Request Processing &gt; Entry By Student</a:t>
          </a:r>
        </a:p>
      </dsp:txBody>
      <dsp:txXfrm>
        <a:off x="50489" y="93323"/>
        <a:ext cx="8555209" cy="933302"/>
      </dsp:txXfrm>
    </dsp:sp>
    <dsp:sp modelId="{24F7FAAB-4CB8-42AF-B867-7281FDB0CDB2}">
      <dsp:nvSpPr>
        <dsp:cNvPr id="0" name=""/>
        <dsp:cNvSpPr/>
      </dsp:nvSpPr>
      <dsp:spPr>
        <a:xfrm>
          <a:off x="0" y="1077114"/>
          <a:ext cx="8656187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83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Browse screen of students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Expand the record for a student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Add by Course &gt; Request button</a:t>
          </a:r>
        </a:p>
      </dsp:txBody>
      <dsp:txXfrm>
        <a:off x="0" y="1077114"/>
        <a:ext cx="8656187" cy="1049490"/>
      </dsp:txXfrm>
    </dsp:sp>
    <dsp:sp modelId="{4AC9413D-FA4B-4E76-9460-8D3FC4416B9F}">
      <dsp:nvSpPr>
        <dsp:cNvPr id="0" name=""/>
        <dsp:cNvSpPr/>
      </dsp:nvSpPr>
      <dsp:spPr>
        <a:xfrm>
          <a:off x="0" y="2152485"/>
          <a:ext cx="8656187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Menu Path: Office &gt; Future Scheduling &gt; Request Processing &gt; Quick Entry</a:t>
          </a:r>
        </a:p>
      </dsp:txBody>
      <dsp:txXfrm>
        <a:off x="50489" y="2202974"/>
        <a:ext cx="8555209" cy="933302"/>
      </dsp:txXfrm>
    </dsp:sp>
    <dsp:sp modelId="{4A9E1DE8-2244-47E1-85CA-A78B86D57494}">
      <dsp:nvSpPr>
        <dsp:cNvPr id="0" name=""/>
        <dsp:cNvSpPr/>
      </dsp:nvSpPr>
      <dsp:spPr>
        <a:xfrm>
          <a:off x="0" y="3160885"/>
          <a:ext cx="8656187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83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Student by student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Type in each course key </a:t>
          </a:r>
        </a:p>
      </dsp:txBody>
      <dsp:txXfrm>
        <a:off x="0" y="3160885"/>
        <a:ext cx="8656187" cy="699660"/>
      </dsp:txXfrm>
    </dsp:sp>
    <dsp:sp modelId="{5F7B68D4-0FF9-4B9D-B4D8-9A3164752911}">
      <dsp:nvSpPr>
        <dsp:cNvPr id="0" name=""/>
        <dsp:cNvSpPr/>
      </dsp:nvSpPr>
      <dsp:spPr>
        <a:xfrm>
          <a:off x="0" y="3860545"/>
          <a:ext cx="8656187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Menu Path: Students &gt; Student Profile &gt; Scheduling &gt; Future</a:t>
          </a:r>
        </a:p>
      </dsp:txBody>
      <dsp:txXfrm>
        <a:off x="50489" y="3911034"/>
        <a:ext cx="8555209" cy="933302"/>
      </dsp:txXfrm>
    </dsp:sp>
    <dsp:sp modelId="{C15A4DB2-2C75-4370-9915-20404ABDB59F}">
      <dsp:nvSpPr>
        <dsp:cNvPr id="0" name=""/>
        <dsp:cNvSpPr/>
      </dsp:nvSpPr>
      <dsp:spPr>
        <a:xfrm>
          <a:off x="0" y="4894825"/>
          <a:ext cx="8656187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83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Add Course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Request Quick Entry</a:t>
          </a:r>
        </a:p>
      </dsp:txBody>
      <dsp:txXfrm>
        <a:off x="0" y="4894825"/>
        <a:ext cx="8656187" cy="699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213E-55A0-D942-8B07-35DF0D7BC38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8204-9DC6-F747-B52E-F95383972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9812-FB23-4349-9083-A634014472C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D7F4-8612-364C-AE21-34A5B49E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0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D22A-E5EB-5B4C-90C9-E80A6B20BDC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638" y="4302246"/>
            <a:ext cx="6544407" cy="1861161"/>
          </a:xfrm>
        </p:spPr>
        <p:txBody>
          <a:bodyPr anchor="b">
            <a:normAutofit/>
          </a:bodyPr>
          <a:lstStyle>
            <a:lvl1pPr algn="r">
              <a:defRPr sz="54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2414955" y="6031523"/>
            <a:ext cx="9144000" cy="37110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36420" y="4583151"/>
            <a:ext cx="0" cy="190685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5992" y="2642000"/>
            <a:ext cx="6544407" cy="1861161"/>
          </a:xfrm>
        </p:spPr>
        <p:txBody>
          <a:bodyPr anchor="b">
            <a:normAutofit/>
          </a:bodyPr>
          <a:lstStyle>
            <a:lvl1pPr algn="r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991" y="4406449"/>
            <a:ext cx="6544407" cy="366273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3467190"/>
            <a:ext cx="2031879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5231639"/>
            <a:ext cx="2455627" cy="120261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6962" y="836419"/>
            <a:ext cx="5564187" cy="4059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1147737"/>
            <a:ext cx="6544407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2912186"/>
            <a:ext cx="6544407" cy="36627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7727" y="364081"/>
            <a:ext cx="4899102" cy="827384"/>
          </a:xfrm>
        </p:spPr>
        <p:txBody>
          <a:bodyPr anchor="b"/>
          <a:lstStyle>
            <a:lvl1pPr algn="l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727" y="957290"/>
            <a:ext cx="4899102" cy="6596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906588"/>
            <a:ext cx="12192000" cy="29559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00333" y="364081"/>
            <a:ext cx="2676525" cy="1288181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bullet point 1</a:t>
            </a:r>
          </a:p>
          <a:p>
            <a:r>
              <a:rPr lang="en-US" sz="1200" dirty="0">
                <a:solidFill>
                  <a:schemeClr val="tx1"/>
                </a:solidFill>
              </a:rPr>
              <a:t>bullet point 2</a:t>
            </a:r>
          </a:p>
          <a:p>
            <a:r>
              <a:rPr lang="en-US" sz="1200" baseline="0" dirty="0">
                <a:solidFill>
                  <a:schemeClr val="tx1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ullet point</a:t>
            </a:r>
            <a:r>
              <a:rPr lang="en-US" sz="1200" baseline="0" dirty="0">
                <a:solidFill>
                  <a:schemeClr val="tx1"/>
                </a:solidFill>
              </a:rPr>
              <a:t> 3</a:t>
            </a:r>
            <a:r>
              <a:rPr lang="en-US" dirty="0"/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5095875"/>
            <a:ext cx="8285163" cy="137160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Text box</a:t>
            </a:r>
            <a:r>
              <a:rPr lang="mr-IN" dirty="0"/>
              <a:t>…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  <p:extLst>
      <p:ext uri="{BB962C8B-B14F-4D97-AF65-F5344CB8AC3E}">
        <p14:creationId xmlns:p14="http://schemas.microsoft.com/office/powerpoint/2010/main" val="117818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8262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D22A-E5EB-5B4C-90C9-E80A6B20BDC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2" r:id="rId4"/>
    <p:sldLayoutId id="2147483671" r:id="rId5"/>
    <p:sldLayoutId id="2147483673" r:id="rId6"/>
    <p:sldLayoutId id="2147483655" r:id="rId7"/>
    <p:sldLayoutId id="2147483656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173D18-7188-4776-A292-814A48E6A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38" y="4302247"/>
            <a:ext cx="6544407" cy="1456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dirty="0"/>
              <a:t>Future Scheduling Prep through Completion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FABD7EE-B698-4AE4-AA32-7A7A9B1F5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639" y="6031523"/>
            <a:ext cx="6267406" cy="63560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Session 1</a:t>
            </a:r>
          </a:p>
          <a:p>
            <a:r>
              <a:rPr lang="en-US" b="1" dirty="0"/>
              <a:t>Liz Kelley Vang – Customer Success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60BDFB61-0D2D-1351-08B8-EF1A3D467C3A}"/>
              </a:ext>
            </a:extLst>
          </p:cNvPr>
          <p:cNvSpPr txBox="1">
            <a:spLocks/>
          </p:cNvSpPr>
          <p:nvPr/>
        </p:nvSpPr>
        <p:spPr>
          <a:xfrm>
            <a:off x="7288568" y="4429957"/>
            <a:ext cx="3613211" cy="2116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-15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200" dirty="0" err="1"/>
              <a:t>Wifi</a:t>
            </a:r>
            <a:r>
              <a:rPr lang="en-US" sz="4200" dirty="0"/>
              <a:t>:</a:t>
            </a:r>
          </a:p>
          <a:p>
            <a:pPr algn="l">
              <a:lnSpc>
                <a:spcPct val="100000"/>
              </a:lnSpc>
            </a:pPr>
            <a:r>
              <a:rPr lang="en-US" sz="4200" dirty="0"/>
              <a:t>Skyward</a:t>
            </a:r>
          </a:p>
          <a:p>
            <a:pPr algn="l">
              <a:lnSpc>
                <a:spcPct val="100000"/>
              </a:lnSpc>
            </a:pPr>
            <a:r>
              <a:rPr lang="en-US" sz="4200" dirty="0"/>
              <a:t>Putnam25!</a:t>
            </a:r>
          </a:p>
        </p:txBody>
      </p:sp>
    </p:spTree>
    <p:extLst>
      <p:ext uri="{BB962C8B-B14F-4D97-AF65-F5344CB8AC3E}">
        <p14:creationId xmlns:p14="http://schemas.microsoft.com/office/powerpoint/2010/main" val="2385724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8714C3-08E6-16CA-F3C4-41D40C23A893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3263B42B-E3B8-611D-D23F-65FA3B11901A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CA2F9059-5075-36A4-A0F3-8F9063852FDC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519A67-0CB3-46CF-BEE6-F9FC7117E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50925"/>
            <a:ext cx="3096285" cy="1170970"/>
          </a:xfrm>
        </p:spPr>
        <p:txBody>
          <a:bodyPr>
            <a:normAutofit/>
          </a:bodyPr>
          <a:lstStyle/>
          <a:p>
            <a:r>
              <a:rPr lang="en-US" sz="3200" dirty="0"/>
              <a:t>Build Master Schedule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554BD-5E9E-40E4-A04E-F001A3244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9676" y="327631"/>
            <a:ext cx="8647110" cy="63591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000" b="1" dirty="0"/>
              <a:t>Menu Path: Office &gt; Future Scheduling &gt; Build Master Schedule &gt; Setup &gt; Utilities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Create a Schedule Master Save Point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Recommend creating save points throughout scheduling process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These only capture specific settings on the sections and meets- no information about student schedules is stored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Update Estimated Number of Sections</a:t>
            </a:r>
            <a:r>
              <a:rPr lang="en-US" b="1" dirty="0"/>
              <a:t>*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Skyward can help to anticipate how many sections to offer for each course based on the existing course requests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Initialize Class Meet Details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Places all Sections in Period 00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OPTIONAL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Create Course Conflict Matrix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Helps determine best possible period to schedule a class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Required for analysis tools to function properly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Update Estimated Class Counts by Grade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Updates Est. Number of Students column when analyzing classes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/>
              <a:t>*Menu Path: Office &gt; Future Scheduling &gt; Build Course Schedule &gt; Setup &gt; Utilities</a:t>
            </a:r>
            <a:endParaRPr lang="en-US" dirty="0"/>
          </a:p>
          <a:p>
            <a:pPr lvl="2">
              <a:lnSpc>
                <a:spcPct val="110000"/>
              </a:lnSpc>
            </a:pP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53B87-E062-553E-6ACF-B1347643E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31" y="6231834"/>
            <a:ext cx="2973622" cy="504549"/>
          </a:xfrm>
        </p:spPr>
        <p:txBody>
          <a:bodyPr>
            <a:normAutofit/>
          </a:bodyPr>
          <a:lstStyle/>
          <a:p>
            <a:r>
              <a:rPr lang="en-US" sz="2000" dirty="0"/>
              <a:t>Prep</a:t>
            </a:r>
          </a:p>
        </p:txBody>
      </p:sp>
    </p:spTree>
    <p:extLst>
      <p:ext uri="{BB962C8B-B14F-4D97-AF65-F5344CB8AC3E}">
        <p14:creationId xmlns:p14="http://schemas.microsoft.com/office/powerpoint/2010/main" val="269532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0B71664-4806-4CFD-3270-125A133EF55B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2F0F7B7F-88E5-8189-BF07-43016110AA1F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93292671-A568-8303-4FB4-734ACA8971ED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4F2EE7-BAED-4E70-AE4C-5024D8FCB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335064"/>
            <a:ext cx="3051018" cy="1629493"/>
          </a:xfrm>
        </p:spPr>
        <p:txBody>
          <a:bodyPr>
            <a:normAutofit/>
          </a:bodyPr>
          <a:lstStyle/>
          <a:p>
            <a:r>
              <a:rPr lang="en-US" sz="3200" dirty="0"/>
              <a:t>Build Master Schedule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517B9-79E3-44F5-8014-9411C768E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99" y="5951973"/>
            <a:ext cx="2973622" cy="62274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Interactive Master Scheduling 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DB01F-C9DD-4A08-88E6-F339DACD5C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5291" y="301839"/>
            <a:ext cx="8673554" cy="253625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4000" b="1" dirty="0"/>
              <a:t>Menu Path: Office &gt; Future Scheduling &gt; Build Master Schedule &gt; Interactive Scheduling Board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Change Views: Courses, Teachers, Departments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Move “chips” to make changes in real time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Analyze classes for placement recommendations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Export to Excel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F46ED-C897-4F04-9061-E7B8075D8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971" y="2392648"/>
            <a:ext cx="6639750" cy="41946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31E202C-4931-D7BE-2913-52830CA62359}"/>
              </a:ext>
            </a:extLst>
          </p:cNvPr>
          <p:cNvSpPr txBox="1">
            <a:spLocks/>
          </p:cNvSpPr>
          <p:nvPr/>
        </p:nvSpPr>
        <p:spPr>
          <a:xfrm>
            <a:off x="10610561" y="3176801"/>
            <a:ext cx="1486437" cy="960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rgbClr val="7CFF7C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Save your settings!</a:t>
            </a:r>
          </a:p>
        </p:txBody>
      </p:sp>
    </p:spTree>
    <p:extLst>
      <p:ext uri="{BB962C8B-B14F-4D97-AF65-F5344CB8AC3E}">
        <p14:creationId xmlns:p14="http://schemas.microsoft.com/office/powerpoint/2010/main" val="267257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B5A66BB-5AE9-01DB-126F-93AA78BB4CE7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5B9B628C-EB89-3DE6-9E89-3E54C88F1728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B4ADECD4-A065-12DB-9C78-5136ABFF3C1D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F0334-1651-4355-99FF-FC84570A7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2842" y="302546"/>
            <a:ext cx="9183757" cy="32084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/>
              <a:t>Menu Path: Office &gt; Future Scheduling &gt; Build Master Schedule &gt; Master Schedule Builder &gt; Interactive Master Schedule Builder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Analyze each class individually to see potential conflicts and then lock in the details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version can be accessed from the Interactive Master Scheduling Board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Efficient for placing multiple sections of same course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1D7D8-B22F-468A-BFB2-BB0341BA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889" y="3155108"/>
            <a:ext cx="6130839" cy="3549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A3223B5-8441-3B15-CD27-ABD652BC8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335064"/>
            <a:ext cx="3051018" cy="1629493"/>
          </a:xfrm>
        </p:spPr>
        <p:txBody>
          <a:bodyPr>
            <a:normAutofit/>
          </a:bodyPr>
          <a:lstStyle/>
          <a:p>
            <a:r>
              <a:rPr lang="en-US" sz="3200" dirty="0"/>
              <a:t>Build Master Schedule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264C22A-A2FD-6935-22C8-C635BBBF2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99" y="5951973"/>
            <a:ext cx="2973622" cy="62274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Interactive Master Schedule Builder</a:t>
            </a:r>
          </a:p>
        </p:txBody>
      </p:sp>
    </p:spTree>
    <p:extLst>
      <p:ext uri="{BB962C8B-B14F-4D97-AF65-F5344CB8AC3E}">
        <p14:creationId xmlns:p14="http://schemas.microsoft.com/office/powerpoint/2010/main" val="18076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D5A844E-3B53-0FD5-299B-BF3189D8AA2B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E545DA16-12FB-D7E9-C030-B7FFC62DE655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112DEA83-54F9-E250-D1B5-A25076308BBE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61404-66F4-4ECC-A15D-538CE56CF4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674" y="517585"/>
            <a:ext cx="8975326" cy="51154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Menu Path: Office &gt; Future Scheduling &gt; Build Master Schedule &gt; Master Schedule Builder &gt; Automated Master Schedule Builder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700" b="1" dirty="0"/>
          </a:p>
          <a:p>
            <a:pPr lvl="1">
              <a:lnSpc>
                <a:spcPct val="100000"/>
              </a:lnSpc>
            </a:pPr>
            <a:r>
              <a:rPr lang="en-US" dirty="0"/>
              <a:t>Same logic as the Interactive Master Schedule Builder, but Skyward chooses the top-ranked values for you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Analyzes conflicts and places classes into the period with the lowest degree of conflict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Typically used AFTER placing Gotta-Be’s and Singletons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Efficient way to place classes without needing to touch each one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 Tip: Create a save point before running!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D3643C-2E5B-AB55-C5F9-D10DE9182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335064"/>
            <a:ext cx="3051018" cy="1629493"/>
          </a:xfrm>
        </p:spPr>
        <p:txBody>
          <a:bodyPr>
            <a:normAutofit/>
          </a:bodyPr>
          <a:lstStyle/>
          <a:p>
            <a:r>
              <a:rPr lang="en-US" sz="3200" dirty="0"/>
              <a:t>Build Master Schedule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C04AC43-E0FE-2C13-D1A1-10F50440B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99" y="5951973"/>
            <a:ext cx="2973622" cy="62274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Automated Master Schedule Builder</a:t>
            </a:r>
          </a:p>
        </p:txBody>
      </p:sp>
    </p:spTree>
    <p:extLst>
      <p:ext uri="{BB962C8B-B14F-4D97-AF65-F5344CB8AC3E}">
        <p14:creationId xmlns:p14="http://schemas.microsoft.com/office/powerpoint/2010/main" val="140367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ECF60-462A-64C6-DA0C-EBA09D174917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D59EB38D-2CC1-23A5-904C-1A511629C84A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F2BB466B-C9C1-AACD-42EB-826B8EE6C315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71AC94-E84A-4533-96C2-4D5D68E3A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78712"/>
            <a:ext cx="3218563" cy="1768405"/>
          </a:xfrm>
        </p:spPr>
        <p:txBody>
          <a:bodyPr>
            <a:normAutofit/>
          </a:bodyPr>
          <a:lstStyle/>
          <a:p>
            <a:r>
              <a:rPr lang="en-US" sz="3200" dirty="0"/>
              <a:t>Auto Scheduler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A9135-AEC4-43D7-815E-3BCF93DFA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837" y="6047117"/>
            <a:ext cx="3061252" cy="60850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Generate Student Schedules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AC817-63BA-4102-AEF3-9259372436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8563" y="538262"/>
            <a:ext cx="8585083" cy="56641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000" b="1" dirty="0"/>
              <a:t>Menu Path: Office &gt; Future Scheduling &gt; Student Schedule Generation &gt; Auto Scheduler &gt; Generate Student Schedules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100" b="1" dirty="0"/>
          </a:p>
          <a:p>
            <a:pPr lvl="1">
              <a:lnSpc>
                <a:spcPct val="110000"/>
              </a:lnSpc>
            </a:pPr>
            <a:r>
              <a:rPr lang="en-US" dirty="0"/>
              <a:t>Create NEW templates each year, but templates can be reused within a given year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Grade Ranges to Process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Close Sections when Filled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Create Student Conflict Detail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Scheduling Run to Perform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Actual (multiple runs)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Imperative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Pseudo***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Do NOT complete more than one actual run in a row for the same students without </a:t>
            </a:r>
            <a:r>
              <a:rPr lang="en-US" dirty="0" err="1"/>
              <a:t>unscheduling</a:t>
            </a:r>
            <a:r>
              <a:rPr lang="en-US" dirty="0"/>
              <a:t> first (or consulting with Skyward)</a:t>
            </a:r>
          </a:p>
        </p:txBody>
      </p:sp>
    </p:spTree>
    <p:extLst>
      <p:ext uri="{BB962C8B-B14F-4D97-AF65-F5344CB8AC3E}">
        <p14:creationId xmlns:p14="http://schemas.microsoft.com/office/powerpoint/2010/main" val="6913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08C9A4F-74E6-6023-3A90-B8920CD7037B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8630804A-6CCD-3353-27E6-D79377A0A276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51F2E8CC-8397-4216-C202-8A3566F35879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02188-BB72-465E-BCE9-27884772B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6521" y="469605"/>
            <a:ext cx="9115476" cy="25399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Menu Path: Office &gt; Future Scheduling &gt; Student Schedule Generation &gt; Auto Scheduler &gt; Scheduling Run Analysis</a:t>
            </a:r>
          </a:p>
          <a:p>
            <a:pPr lvl="1"/>
            <a:r>
              <a:rPr lang="en-US" dirty="0"/>
              <a:t>Conflict Percentage</a:t>
            </a:r>
          </a:p>
          <a:p>
            <a:pPr lvl="1"/>
            <a:r>
              <a:rPr lang="en-US" dirty="0"/>
              <a:t>Course Conflict Report</a:t>
            </a:r>
          </a:p>
          <a:p>
            <a:pPr lvl="1"/>
            <a:r>
              <a:rPr lang="en-US" dirty="0"/>
              <a:t>Student Conflict Detail Report</a:t>
            </a:r>
          </a:p>
          <a:p>
            <a:pPr lvl="1"/>
            <a:r>
              <a:rPr lang="en-US" dirty="0"/>
              <a:t>Free Period Matrix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6F617C-3E6D-95C6-043E-3C1BCA334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851" y="3009530"/>
            <a:ext cx="5303572" cy="35808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BDEBED7-4030-5FF9-1EDC-AA63EED89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94938"/>
            <a:ext cx="3218563" cy="1768405"/>
          </a:xfrm>
        </p:spPr>
        <p:txBody>
          <a:bodyPr>
            <a:normAutofit/>
          </a:bodyPr>
          <a:lstStyle/>
          <a:p>
            <a:r>
              <a:rPr lang="en-US" sz="3200" dirty="0"/>
              <a:t>Auto Scheduler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2C92E75-E704-9A22-1076-4BC88E515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837" y="6263343"/>
            <a:ext cx="3061252" cy="392282"/>
          </a:xfrm>
        </p:spPr>
        <p:txBody>
          <a:bodyPr>
            <a:normAutofit/>
          </a:bodyPr>
          <a:lstStyle/>
          <a:p>
            <a:r>
              <a:rPr lang="en-US" sz="2000" dirty="0"/>
              <a:t>Scheduling Run Analysis</a:t>
            </a:r>
          </a:p>
        </p:txBody>
      </p:sp>
    </p:spTree>
    <p:extLst>
      <p:ext uri="{BB962C8B-B14F-4D97-AF65-F5344CB8AC3E}">
        <p14:creationId xmlns:p14="http://schemas.microsoft.com/office/powerpoint/2010/main" val="162635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B2A88B5-AB4C-34ED-E1BC-A8848509FDAE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C74D48A9-929A-3F82-A116-1E2EE84BDA41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0317E6F2-4266-0539-69B7-ADB88071138C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ED94D6-6818-4525-B201-AD71CCF25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2145" y="5137092"/>
            <a:ext cx="3294003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Conflict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F4D01-8D63-462D-9B4A-E511CEDEBF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4003" y="327804"/>
            <a:ext cx="8808857" cy="26051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+mn-lt"/>
                <a:ea typeface="+mn-ea"/>
                <a:cs typeface="+mn-cs"/>
              </a:rPr>
              <a:t>Menu Path: Office &gt; Future Scheduling &gt; Student Schedule Generation &gt; Auto Scheduler &gt; Scheduling Run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Print both Courses &amp; Classes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Review number of conflicts for each course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Verify period/teacher/class sizes and other meet details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See how balanced the sections are for each course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D40F8-8B70-2D7C-F99D-86E500DD0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282" y="2708118"/>
            <a:ext cx="7506748" cy="37152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0811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1CB4F91-FD98-CA9E-F6A0-104C04657552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24DA2CA3-C3F8-B043-48B2-80002479B3A5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33ACA6B9-3FF4-FA63-8836-4D4DAC229B7C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33ACE3-F732-41E6-B516-C03C67674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19709"/>
            <a:ext cx="3269974" cy="16429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Conflict Detail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68DB9-06BD-4056-A60C-A4C3828237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9974" y="279464"/>
            <a:ext cx="8781127" cy="226842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b="1" dirty="0">
                <a:latin typeface="+mn-lt"/>
                <a:ea typeface="+mn-ea"/>
                <a:cs typeface="+mn-cs"/>
              </a:rPr>
              <a:t>Menu Path: Office &gt; Future Scheduling &gt; Student Schedule Generation &gt; Auto Scheduler &gt; Scheduling Run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Recommended settings: Landscape and 1 conflict per page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Helps to diagnose scheduling issues for those students with conflicts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Classes with an Asterisk * are in conflict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4D849-BBA5-EEFD-5046-244BD15FB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736" y="2745766"/>
            <a:ext cx="6874929" cy="38327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7850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8D830BC-8FDC-5EDF-B51D-06F9743BC94F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C6A06B21-DC32-E272-DC3C-220532E2A8C9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CBEB6B27-1CB6-B019-28DB-4BAA6DD21D9F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646914-20E4-4F9F-AACD-53E30B1ED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02677"/>
            <a:ext cx="2821258" cy="1255131"/>
          </a:xfrm>
        </p:spPr>
        <p:txBody>
          <a:bodyPr>
            <a:normAutofit/>
          </a:bodyPr>
          <a:lstStyle/>
          <a:p>
            <a:r>
              <a:rPr lang="en-US" sz="3200" dirty="0"/>
              <a:t>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FD34A-B195-4AC7-876D-575C487C3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50" y="5555411"/>
            <a:ext cx="3111624" cy="111557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Student Conflict Report</a:t>
            </a:r>
          </a:p>
          <a:p>
            <a:r>
              <a:rPr lang="en-US" sz="2000" dirty="0"/>
              <a:t>Free Period Report</a:t>
            </a:r>
          </a:p>
          <a:p>
            <a:r>
              <a:rPr lang="en-US" sz="2000" dirty="0"/>
              <a:t>Student Schedules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9E2F1-13C2-4D65-B5E9-92263074E0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1574" y="470443"/>
            <a:ext cx="8817271" cy="5917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Menu Path: Office &gt; Future Scheduling &gt; Student Schedule Generation &gt; Reports</a:t>
            </a:r>
          </a:p>
          <a:p>
            <a:pPr lvl="1"/>
            <a:r>
              <a:rPr lang="en-US" dirty="0"/>
              <a:t>Student Conflict Report</a:t>
            </a:r>
          </a:p>
          <a:p>
            <a:pPr lvl="2"/>
            <a:r>
              <a:rPr lang="en-US" dirty="0"/>
              <a:t>Only works after an Actual run has been completed</a:t>
            </a:r>
          </a:p>
          <a:p>
            <a:pPr lvl="2"/>
            <a:r>
              <a:rPr lang="en-US" dirty="0"/>
              <a:t>Find remaining students with conflicts so you can resolve them manually</a:t>
            </a:r>
          </a:p>
          <a:p>
            <a:pPr lvl="1"/>
            <a:r>
              <a:rPr lang="en-US" dirty="0"/>
              <a:t>Free Period Report</a:t>
            </a:r>
          </a:p>
          <a:p>
            <a:pPr lvl="2"/>
            <a:r>
              <a:rPr lang="en-US" dirty="0"/>
              <a:t>Used to determine which students aren’t scheduled during a given term/period so that you can ensure that they get a class and are accounted for every period of the day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 algn="ctr">
              <a:buNone/>
            </a:pPr>
            <a:r>
              <a:rPr lang="en-US" b="1" dirty="0"/>
              <a:t>Menu Path: Office &gt; Future Scheduling &gt; Reports</a:t>
            </a:r>
          </a:p>
          <a:p>
            <a:pPr lvl="1"/>
            <a:r>
              <a:rPr lang="en-US" dirty="0"/>
              <a:t>Student Schedules Report</a:t>
            </a:r>
          </a:p>
          <a:p>
            <a:pPr lvl="2"/>
            <a:r>
              <a:rPr lang="en-US" dirty="0"/>
              <a:t>Print List or Matrix View</a:t>
            </a:r>
          </a:p>
          <a:p>
            <a:pPr lvl="2"/>
            <a:r>
              <a:rPr lang="en-US" dirty="0"/>
              <a:t>Sorting options if printing for distributing to students</a:t>
            </a:r>
          </a:p>
        </p:txBody>
      </p:sp>
    </p:spTree>
    <p:extLst>
      <p:ext uri="{BB962C8B-B14F-4D97-AF65-F5344CB8AC3E}">
        <p14:creationId xmlns:p14="http://schemas.microsoft.com/office/powerpoint/2010/main" val="180675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39F04CE-DE0E-BAA4-ACD1-51D545E8099C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FD275939-8F23-62BE-3FC2-52B5422330F8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A398A00D-D5B2-862A-BF47-7F062A142900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44F4A-C97C-4C6C-B696-EBD15AF7FF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8822" y="499491"/>
            <a:ext cx="7515232" cy="60140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for attending!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FF56AE-7F21-01FA-074E-B230A49F8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051" y="1046699"/>
            <a:ext cx="8843372" cy="4929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459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B8710DC-954F-AF48-8ACD-50378AAF4E92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3" name="L-Shape 2">
              <a:extLst>
                <a:ext uri="{FF2B5EF4-FFF2-40B4-BE49-F238E27FC236}">
                  <a16:creationId xmlns:a16="http://schemas.microsoft.com/office/drawing/2014/main" id="{DA09DB88-EF2B-29D8-912D-27CFB2714E7E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31B1C434-A75D-06FA-F3E6-74BE31162E51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7802" y="461639"/>
            <a:ext cx="8353887" cy="5801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Future Scheduling Prep through Completion</a:t>
            </a:r>
          </a:p>
          <a:p>
            <a:pPr marL="0" indent="0" algn="ctr">
              <a:buNone/>
            </a:pPr>
            <a:endParaRPr lang="en-US" dirty="0">
              <a:latin typeface="Open Sans"/>
            </a:endParaRPr>
          </a:p>
          <a:p>
            <a:r>
              <a:rPr lang="en-US" dirty="0">
                <a:latin typeface="Open Sans"/>
              </a:rPr>
              <a:t>Future Scheduling Utilities</a:t>
            </a:r>
          </a:p>
          <a:p>
            <a:r>
              <a:rPr lang="en-US" dirty="0">
                <a:latin typeface="Open Sans"/>
              </a:rPr>
              <a:t>Course Master Clean-up</a:t>
            </a:r>
          </a:p>
          <a:p>
            <a:r>
              <a:rPr lang="en-US" dirty="0">
                <a:latin typeface="Open Sans"/>
              </a:rPr>
              <a:t>Staff Maintenance </a:t>
            </a:r>
          </a:p>
          <a:p>
            <a:r>
              <a:rPr lang="en-US" dirty="0">
                <a:latin typeface="Open Sans"/>
              </a:rPr>
              <a:t>Course Request Entry</a:t>
            </a:r>
          </a:p>
          <a:p>
            <a:r>
              <a:rPr lang="en-US" dirty="0">
                <a:latin typeface="Open Sans"/>
              </a:rPr>
              <a:t>Building the Master Schedule </a:t>
            </a:r>
          </a:p>
          <a:p>
            <a:r>
              <a:rPr lang="en-US" dirty="0">
                <a:latin typeface="Open Sans"/>
              </a:rPr>
              <a:t>Auto Scheduler</a:t>
            </a:r>
          </a:p>
          <a:p>
            <a:r>
              <a:rPr lang="en-US" dirty="0">
                <a:latin typeface="Open Sans"/>
              </a:rPr>
              <a:t>Reports</a:t>
            </a:r>
          </a:p>
          <a:p>
            <a:pPr marL="0" indent="0" algn="ctr">
              <a:buNone/>
            </a:pPr>
            <a:endParaRPr lang="en-US" sz="2000" dirty="0">
              <a:latin typeface="Open Sans"/>
            </a:endParaRPr>
          </a:p>
          <a:p>
            <a:pPr marL="0" indent="0" algn="ctr">
              <a:buNone/>
            </a:pPr>
            <a:endParaRPr lang="en-US" sz="2000" dirty="0">
              <a:latin typeface="Open Sans"/>
            </a:endParaRPr>
          </a:p>
          <a:p>
            <a:pPr marL="0" indent="0" algn="ctr">
              <a:buNone/>
            </a:pPr>
            <a:endParaRPr lang="en-US" sz="2000" dirty="0">
              <a:latin typeface="Open Sans"/>
            </a:endParaRPr>
          </a:p>
          <a:p>
            <a:pPr marL="0" indent="0" algn="ctr">
              <a:buNone/>
            </a:pPr>
            <a:endParaRPr lang="en-US" sz="1400" dirty="0">
              <a:latin typeface="Open Sans"/>
            </a:endParaRPr>
          </a:p>
          <a:p>
            <a:pPr marL="0" indent="0" algn="ctr">
              <a:buNone/>
            </a:pPr>
            <a:endParaRPr lang="en-US" sz="1400" dirty="0">
              <a:latin typeface="Open San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C976DC-D05C-4C36-9B32-70809FBDC2D1}"/>
              </a:ext>
            </a:extLst>
          </p:cNvPr>
          <p:cNvSpPr txBox="1">
            <a:spLocks/>
          </p:cNvSpPr>
          <p:nvPr/>
        </p:nvSpPr>
        <p:spPr>
          <a:xfrm flipV="1">
            <a:off x="3222594" y="6396360"/>
            <a:ext cx="1438183" cy="45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836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43B2-D5BD-40AE-9168-E186987F9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95" y="4620693"/>
            <a:ext cx="2572470" cy="1976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 Scheduling Utilities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32B12-2382-41FD-B43B-07A0AFD71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8898" y="229059"/>
            <a:ext cx="8629947" cy="2246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  <a:ea typeface="+mn-ea"/>
                <a:cs typeface="+mn-cs"/>
              </a:rPr>
              <a:t>Menu Path: Office &gt; Future Scheduling &gt; Setup &gt; Utilities</a:t>
            </a:r>
          </a:p>
          <a:p>
            <a:pPr marL="0" indent="0">
              <a:buNone/>
            </a:pPr>
            <a:endParaRPr lang="en-US" sz="400" b="1" dirty="0">
              <a:latin typeface="+mn-lt"/>
              <a:ea typeface="+mn-ea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Clone Entity Year and Term Definitions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Clone Calendar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Clone Schedule Master Files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3E651-A43A-43D9-927A-E4A389EA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30" y="2195198"/>
            <a:ext cx="6405239" cy="286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7200BCB-CFC2-370E-E1B0-AC9F3A273B0F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7B64A79A-115D-82F3-54F2-59E33E21A107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7821331D-7635-AED3-7AEF-6480D3FBE685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60D188D-F018-135A-F65E-E424BEC0C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5141855" cy="286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918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14B4-5D0F-4E14-9A43-912940F8D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59" y="4858070"/>
            <a:ext cx="2809145" cy="1713600"/>
          </a:xfrm>
        </p:spPr>
        <p:txBody>
          <a:bodyPr>
            <a:normAutofit/>
          </a:bodyPr>
          <a:lstStyle/>
          <a:p>
            <a:r>
              <a:rPr lang="en-US" sz="3200" dirty="0"/>
              <a:t>Course Master Clean-Up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6CFE6-24BF-4180-B423-34F0BCE4A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3312" y="353683"/>
            <a:ext cx="8302129" cy="59096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000" b="1" dirty="0"/>
              <a:t>Menu Path: Office &gt; Current Scheduling &gt; Build Course Master &gt; Course Master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Course Keys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Course Length Sets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Course Status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Schedule Type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Normal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Manually Scheduled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Special 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Dropped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Scheduling Priority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/>
              <a:t>Grade Ranges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/>
              <a:t>Team Scheduling Priority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/>
              <a:t>Available to Online Scheduling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/>
              <a:t>State Reporting Fields</a:t>
            </a:r>
            <a:endParaRPr lang="en-US" sz="2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27A062-6394-E175-FF9D-D140B59B8F93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4289A934-8A56-DFF6-2CE8-1E311C4784F4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9C776F41-FDA5-49D2-2588-57802A1DA8EC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223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8458-84AF-4365-ACD1-F577D765E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" y="5207219"/>
            <a:ext cx="2871959" cy="1429912"/>
          </a:xfrm>
        </p:spPr>
        <p:txBody>
          <a:bodyPr>
            <a:normAutofit/>
          </a:bodyPr>
          <a:lstStyle/>
          <a:p>
            <a:r>
              <a:rPr lang="en-US" sz="3200" dirty="0"/>
              <a:t>Staff Maintenance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FC15E-4975-4189-BC76-B2AB4E7BC5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8939" y="533820"/>
            <a:ext cx="8507895" cy="29333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dirty="0"/>
              <a:t>Menu Path: Staff &gt; Staff &gt; Staff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Check NY Status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Default Building/Room Number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Do Not Schedule Times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Schedule &gt; View Schedule Matrix for Current/Next Year and Edit ‘Do Not Schedule’ Time</a:t>
            </a:r>
          </a:p>
          <a:p>
            <a:pPr lvl="2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0FEF0-4FE1-C3A5-8108-C1FB49593D2E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4CD329CB-55C3-B0D6-D543-E80080260FA2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F0F47746-98FA-7CEE-3032-1147D1AB5EE2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4563DC7-70D0-4BE9-825F-0A280098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777" y="3467134"/>
            <a:ext cx="6575740" cy="2857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750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2812-61F2-47AE-B99C-8409476C9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85" y="4452895"/>
            <a:ext cx="3027285" cy="1378671"/>
          </a:xfrm>
        </p:spPr>
        <p:txBody>
          <a:bodyPr>
            <a:normAutofit/>
          </a:bodyPr>
          <a:lstStyle/>
          <a:p>
            <a:r>
              <a:rPr lang="en-US" sz="3200" dirty="0"/>
              <a:t>Course Requests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BE48A-923B-4A1B-AB97-9B981143D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8301" y="396815"/>
            <a:ext cx="8033570" cy="32421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300" b="1" dirty="0"/>
              <a:t>Menu Path: Office &gt; Future Scheduling &gt; Request Processing &gt; Setup &gt; Utilities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Mass Add/Change/Delete Student Requests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Create NEW Templates EVERY Year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Process By: Individual, Multiple Students, Range, Course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Process Type: Add, Change, Delete, Mass Delete All Requests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Course Requests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Scheduled Classes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3468C9-B1FF-B2E3-043B-F9A1DA16A4B3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8823920F-DC80-BCFE-6854-CE960B0AC8EF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49FB2102-FF75-7F9C-3A68-C72EF9D0B395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2E00CB7-E0C9-402B-8C96-87C0724E2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19" y="3820085"/>
            <a:ext cx="3029893" cy="2192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D1A0BB-584E-4B2E-B4A9-32D1B4242800}"/>
              </a:ext>
            </a:extLst>
          </p:cNvPr>
          <p:cNvSpPr txBox="1"/>
          <p:nvPr/>
        </p:nvSpPr>
        <p:spPr>
          <a:xfrm>
            <a:off x="47539" y="5842566"/>
            <a:ext cx="245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CFF7C"/>
                </a:solidFill>
              </a:rPr>
              <a:t>Adding Course Requests in Mass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4DFD1-2C46-77E0-E63A-29F4FF967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782" y="3820085"/>
            <a:ext cx="3037583" cy="2192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02F959-8B9B-7B50-3F5F-95703CE8D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766" y="3800170"/>
            <a:ext cx="2357104" cy="22125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471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65D7-3C9B-4F7F-9586-3B6C36D9B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43" y="4343867"/>
            <a:ext cx="3062796" cy="1233986"/>
          </a:xfrm>
        </p:spPr>
        <p:txBody>
          <a:bodyPr>
            <a:normAutofit/>
          </a:bodyPr>
          <a:lstStyle/>
          <a:p>
            <a:r>
              <a:rPr lang="en-US" sz="3200" dirty="0"/>
              <a:t>Course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EA1FA-8215-4E1A-A918-5E9C609F8EBD}"/>
              </a:ext>
            </a:extLst>
          </p:cNvPr>
          <p:cNvSpPr txBox="1"/>
          <p:nvPr/>
        </p:nvSpPr>
        <p:spPr>
          <a:xfrm>
            <a:off x="78643" y="5577853"/>
            <a:ext cx="2556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CFF7C"/>
                </a:solidFill>
              </a:rPr>
              <a:t>Adding Course Requests through Family/Student Access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441529-8581-0766-4CDA-8F97812A9633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87F31D38-3F30-C53E-4508-D1CCCF5B1BA0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-Shape 12">
              <a:extLst>
                <a:ext uri="{FF2B5EF4-FFF2-40B4-BE49-F238E27FC236}">
                  <a16:creationId xmlns:a16="http://schemas.microsoft.com/office/drawing/2014/main" id="{D6E69A8D-6EA7-762D-9ADF-F862A4E5A770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4F80A4-3410-B3CB-0FE7-3D8C21BB7F94}"/>
              </a:ext>
            </a:extLst>
          </p:cNvPr>
          <p:cNvGrpSpPr/>
          <p:nvPr/>
        </p:nvGrpSpPr>
        <p:grpSpPr>
          <a:xfrm>
            <a:off x="3306141" y="259370"/>
            <a:ext cx="8615746" cy="3250020"/>
            <a:chOff x="3541194" y="270262"/>
            <a:chExt cx="8233077" cy="30449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03F2A81-6C48-7C48-88BE-E4966F06DF2C}"/>
                </a:ext>
              </a:extLst>
            </p:cNvPr>
            <p:cNvSpPr/>
            <p:nvPr/>
          </p:nvSpPr>
          <p:spPr>
            <a:xfrm>
              <a:off x="7725843" y="270262"/>
              <a:ext cx="4037454" cy="1226038"/>
            </a:xfrm>
            <a:custGeom>
              <a:avLst/>
              <a:gdLst>
                <a:gd name="connsiteX0" fmla="*/ 0 w 4187458"/>
                <a:gd name="connsiteY0" fmla="*/ 0 h 1226038"/>
                <a:gd name="connsiteX1" fmla="*/ 4187458 w 4187458"/>
                <a:gd name="connsiteY1" fmla="*/ 0 h 1226038"/>
                <a:gd name="connsiteX2" fmla="*/ 4187458 w 4187458"/>
                <a:gd name="connsiteY2" fmla="*/ 1226038 h 1226038"/>
                <a:gd name="connsiteX3" fmla="*/ 0 w 4187458"/>
                <a:gd name="connsiteY3" fmla="*/ 1226038 h 1226038"/>
                <a:gd name="connsiteX4" fmla="*/ 0 w 4187458"/>
                <a:gd name="connsiteY4" fmla="*/ 0 h 1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7458" h="1226038">
                  <a:moveTo>
                    <a:pt x="0" y="0"/>
                  </a:moveTo>
                  <a:lnTo>
                    <a:pt x="4187458" y="0"/>
                  </a:lnTo>
                  <a:lnTo>
                    <a:pt x="4187458" y="1226038"/>
                  </a:lnTo>
                  <a:lnTo>
                    <a:pt x="0" y="12260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 dirty="0"/>
                <a:t>Menu Path: Office &gt; Future Scheduling &gt; Request Processing &gt; Setup &gt; Codes &gt; Course Wish Group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82C0A59-645C-3947-9712-7CC6F0921955}"/>
                </a:ext>
              </a:extLst>
            </p:cNvPr>
            <p:cNvSpPr/>
            <p:nvPr/>
          </p:nvSpPr>
          <p:spPr>
            <a:xfrm>
              <a:off x="7725842" y="1685903"/>
              <a:ext cx="4048429" cy="1629288"/>
            </a:xfrm>
            <a:custGeom>
              <a:avLst/>
              <a:gdLst>
                <a:gd name="connsiteX0" fmla="*/ 0 w 4293928"/>
                <a:gd name="connsiteY0" fmla="*/ 0 h 1512216"/>
                <a:gd name="connsiteX1" fmla="*/ 4293928 w 4293928"/>
                <a:gd name="connsiteY1" fmla="*/ 0 h 1512216"/>
                <a:gd name="connsiteX2" fmla="*/ 4293928 w 4293928"/>
                <a:gd name="connsiteY2" fmla="*/ 1512216 h 1512216"/>
                <a:gd name="connsiteX3" fmla="*/ 0 w 4293928"/>
                <a:gd name="connsiteY3" fmla="*/ 1512216 h 1512216"/>
                <a:gd name="connsiteX4" fmla="*/ 0 w 4293928"/>
                <a:gd name="connsiteY4" fmla="*/ 0 h 151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3928" h="1512216">
                  <a:moveTo>
                    <a:pt x="0" y="0"/>
                  </a:moveTo>
                  <a:lnTo>
                    <a:pt x="4293928" y="0"/>
                  </a:lnTo>
                  <a:lnTo>
                    <a:pt x="4293928" y="1512216"/>
                  </a:lnTo>
                  <a:lnTo>
                    <a:pt x="0" y="1512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Only ONE Wish Group can be used at a time, so most schools should only have one code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900" kern="1200" dirty="0"/>
                <a:t>Check Box: Use This Course Availability List in Family/Student Access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2DB989-0441-2356-525A-270537D269AB}"/>
                </a:ext>
              </a:extLst>
            </p:cNvPr>
            <p:cNvSpPr/>
            <p:nvPr/>
          </p:nvSpPr>
          <p:spPr>
            <a:xfrm>
              <a:off x="3541195" y="270262"/>
              <a:ext cx="4042930" cy="1226038"/>
            </a:xfrm>
            <a:custGeom>
              <a:avLst/>
              <a:gdLst>
                <a:gd name="connsiteX0" fmla="*/ 0 w 3989157"/>
                <a:gd name="connsiteY0" fmla="*/ 0 h 1226038"/>
                <a:gd name="connsiteX1" fmla="*/ 3989157 w 3989157"/>
                <a:gd name="connsiteY1" fmla="*/ 0 h 1226038"/>
                <a:gd name="connsiteX2" fmla="*/ 3989157 w 3989157"/>
                <a:gd name="connsiteY2" fmla="*/ 1226038 h 1226038"/>
                <a:gd name="connsiteX3" fmla="*/ 0 w 3989157"/>
                <a:gd name="connsiteY3" fmla="*/ 1226038 h 1226038"/>
                <a:gd name="connsiteX4" fmla="*/ 0 w 3989157"/>
                <a:gd name="connsiteY4" fmla="*/ 0 h 1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157" h="1226038">
                  <a:moveTo>
                    <a:pt x="0" y="0"/>
                  </a:moveTo>
                  <a:lnTo>
                    <a:pt x="3989157" y="0"/>
                  </a:lnTo>
                  <a:lnTo>
                    <a:pt x="3989157" y="1226038"/>
                  </a:lnTo>
                  <a:lnTo>
                    <a:pt x="0" y="12260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 dirty="0"/>
                <a:t>Menu Path: Office &gt; Future Scheduling &gt; Request Processing &gt; Setup &gt; Utilities &gt; Create Course Availability List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82C327C-397E-4AB4-A3D4-2DF6AB0CADFF}"/>
                </a:ext>
              </a:extLst>
            </p:cNvPr>
            <p:cNvSpPr/>
            <p:nvPr/>
          </p:nvSpPr>
          <p:spPr>
            <a:xfrm>
              <a:off x="3541194" y="1685903"/>
              <a:ext cx="4048428" cy="1543767"/>
            </a:xfrm>
            <a:custGeom>
              <a:avLst/>
              <a:gdLst>
                <a:gd name="connsiteX0" fmla="*/ 0 w 3994582"/>
                <a:gd name="connsiteY0" fmla="*/ 0 h 1464944"/>
                <a:gd name="connsiteX1" fmla="*/ 3994582 w 3994582"/>
                <a:gd name="connsiteY1" fmla="*/ 0 h 1464944"/>
                <a:gd name="connsiteX2" fmla="*/ 3994582 w 3994582"/>
                <a:gd name="connsiteY2" fmla="*/ 1464944 h 1464944"/>
                <a:gd name="connsiteX3" fmla="*/ 0 w 3994582"/>
                <a:gd name="connsiteY3" fmla="*/ 1464944 h 1464944"/>
                <a:gd name="connsiteX4" fmla="*/ 0 w 3994582"/>
                <a:gd name="connsiteY4" fmla="*/ 0 h 146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582" h="1464944">
                  <a:moveTo>
                    <a:pt x="0" y="0"/>
                  </a:moveTo>
                  <a:lnTo>
                    <a:pt x="3994582" y="0"/>
                  </a:lnTo>
                  <a:lnTo>
                    <a:pt x="3994582" y="1464944"/>
                  </a:lnTo>
                  <a:lnTo>
                    <a:pt x="0" y="14649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Process Type: Create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Grade Ranges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Electives or Electives/Required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3096D4-7DF1-EBCB-5446-E57C35624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547" y="3553958"/>
            <a:ext cx="3387604" cy="3044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7ECC47-FB50-C69A-D7FF-2130F8DB5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552" y="3666655"/>
            <a:ext cx="4049309" cy="1631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806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0301E41-9E09-5980-10B1-C71ADF7C08E0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6CA0600B-504B-8097-9820-02CDB30DAC53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CDC1AFAE-51B8-3853-AEC9-811FBB07F65E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7E3A4-4FC8-47E6-8F0D-4F25741C44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6445" y="436361"/>
            <a:ext cx="8480109" cy="194939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000" b="1" dirty="0"/>
              <a:t>Menu Path: Students &gt; Student Access &gt; Setup &gt; Configuration &gt; Entity Configuration</a:t>
            </a:r>
          </a:p>
          <a:p>
            <a:pPr lvl="1">
              <a:lnSpc>
                <a:spcPct val="120000"/>
              </a:lnSpc>
            </a:pPr>
            <a:r>
              <a:rPr lang="en-US" sz="2300" dirty="0"/>
              <a:t>Course Requests</a:t>
            </a:r>
          </a:p>
          <a:p>
            <a:pPr lvl="1">
              <a:lnSpc>
                <a:spcPct val="120000"/>
              </a:lnSpc>
            </a:pPr>
            <a:r>
              <a:rPr lang="en-US" sz="2300" dirty="0"/>
              <a:t>Enable Alternate, Available, Selected, and Update Selected for future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EF0E5-ECF4-2AFA-36B8-F064A1C06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581" y="2129365"/>
            <a:ext cx="4292320" cy="1949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20AB37-97B4-D8F4-52A0-DF813BBF5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334" y="2129365"/>
            <a:ext cx="4355221" cy="1949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978FC6-A695-AEA5-AC85-07180CE02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581" y="4147298"/>
            <a:ext cx="4292320" cy="1899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A2496B-0DB6-D506-C6F1-7BAB40D26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333" y="4147298"/>
            <a:ext cx="4355221" cy="2245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D9073D-EB5B-EAA5-817F-A896717A6068}"/>
              </a:ext>
            </a:extLst>
          </p:cNvPr>
          <p:cNvSpPr txBox="1"/>
          <p:nvPr/>
        </p:nvSpPr>
        <p:spPr>
          <a:xfrm>
            <a:off x="78643" y="5577853"/>
            <a:ext cx="2556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CFF7C"/>
                </a:solidFill>
              </a:rPr>
              <a:t>Adding Course Requests through Family/Student Access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F59A372-B38F-1346-42BC-CBFC06614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43" y="4343867"/>
            <a:ext cx="3062796" cy="1233986"/>
          </a:xfrm>
        </p:spPr>
        <p:txBody>
          <a:bodyPr>
            <a:normAutofit/>
          </a:bodyPr>
          <a:lstStyle/>
          <a:p>
            <a:r>
              <a:rPr lang="en-US" sz="3200" dirty="0"/>
              <a:t>Course Requests</a:t>
            </a:r>
          </a:p>
        </p:txBody>
      </p:sp>
    </p:spTree>
    <p:extLst>
      <p:ext uri="{BB962C8B-B14F-4D97-AF65-F5344CB8AC3E}">
        <p14:creationId xmlns:p14="http://schemas.microsoft.com/office/powerpoint/2010/main" val="82832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237FED-11E8-6259-E36E-363F3879F901}"/>
              </a:ext>
            </a:extLst>
          </p:cNvPr>
          <p:cNvGrpSpPr/>
          <p:nvPr/>
        </p:nvGrpSpPr>
        <p:grpSpPr>
          <a:xfrm>
            <a:off x="8615491" y="4699301"/>
            <a:ext cx="3576509" cy="1987525"/>
            <a:chOff x="8615491" y="4699301"/>
            <a:chExt cx="3576509" cy="1987525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6AE324CC-D09E-8C63-C09A-1AA70ACEB446}"/>
                </a:ext>
              </a:extLst>
            </p:cNvPr>
            <p:cNvSpPr/>
            <p:nvPr/>
          </p:nvSpPr>
          <p:spPr>
            <a:xfrm rot="5400000">
              <a:off x="9409982" y="3904810"/>
              <a:ext cx="1987523" cy="3576506"/>
            </a:xfrm>
            <a:prstGeom prst="corner">
              <a:avLst>
                <a:gd name="adj1" fmla="val 130391"/>
                <a:gd name="adj2" fmla="val 78513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CCFB8CC0-CBE0-A61A-89F5-2C21A15DB451}"/>
                </a:ext>
              </a:extLst>
            </p:cNvPr>
            <p:cNvSpPr/>
            <p:nvPr/>
          </p:nvSpPr>
          <p:spPr>
            <a:xfrm rot="5400000">
              <a:off x="11868682" y="6363507"/>
              <a:ext cx="423482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E8EDF28F-63A6-ED3C-AF14-83151F784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163135"/>
              </p:ext>
            </p:extLst>
          </p:nvPr>
        </p:nvGraphicFramePr>
        <p:xfrm>
          <a:off x="3345140" y="448364"/>
          <a:ext cx="8656187" cy="563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6738D8B-279A-D200-BFCB-698D038F8E56}"/>
              </a:ext>
            </a:extLst>
          </p:cNvPr>
          <p:cNvSpPr txBox="1">
            <a:spLocks/>
          </p:cNvSpPr>
          <p:nvPr/>
        </p:nvSpPr>
        <p:spPr>
          <a:xfrm>
            <a:off x="78643" y="4343867"/>
            <a:ext cx="3062796" cy="1233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3200"/>
              <a:t>Course Requests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26680-7B19-9533-0843-226A318EC165}"/>
              </a:ext>
            </a:extLst>
          </p:cNvPr>
          <p:cNvSpPr txBox="1"/>
          <p:nvPr/>
        </p:nvSpPr>
        <p:spPr>
          <a:xfrm>
            <a:off x="78643" y="5577853"/>
            <a:ext cx="2556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CFF7C"/>
                </a:solidFill>
              </a:rPr>
              <a:t>Entry by Student </a:t>
            </a:r>
          </a:p>
          <a:p>
            <a:r>
              <a:rPr lang="en-US" sz="2000" dirty="0">
                <a:solidFill>
                  <a:srgbClr val="7CFF7C"/>
                </a:solidFill>
              </a:rPr>
              <a:t>Quick Entry </a:t>
            </a:r>
          </a:p>
          <a:p>
            <a:r>
              <a:rPr lang="en-US" sz="2000" dirty="0">
                <a:solidFill>
                  <a:srgbClr val="7CFF7C"/>
                </a:solidFill>
              </a:rPr>
              <a:t>Manual Adds</a:t>
            </a:r>
          </a:p>
        </p:txBody>
      </p:sp>
    </p:spTree>
    <p:extLst>
      <p:ext uri="{BB962C8B-B14F-4D97-AF65-F5344CB8AC3E}">
        <p14:creationId xmlns:p14="http://schemas.microsoft.com/office/powerpoint/2010/main" val="1530630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f3073f3-9a20-481c-ba9a-d77d18817a94">
      <UserInfo>
        <DisplayName>Joe Battaglia</DisplayName>
        <AccountId>115</AccountId>
        <AccountType/>
      </UserInfo>
      <UserInfo>
        <DisplayName>Tim Casey</DisplayName>
        <AccountId>147</AccountId>
        <AccountType/>
      </UserInfo>
      <UserInfo>
        <DisplayName>Jenny Staples</DisplayName>
        <AccountId>97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5D197E973384187645406A0610E8A" ma:contentTypeVersion="11" ma:contentTypeDescription="Create a new document." ma:contentTypeScope="" ma:versionID="bd942f66a40b818c4ededf9e4b5c539d">
  <xsd:schema xmlns:xsd="http://www.w3.org/2001/XMLSchema" xmlns:xs="http://www.w3.org/2001/XMLSchema" xmlns:p="http://schemas.microsoft.com/office/2006/metadata/properties" xmlns:ns2="3f3073f3-9a20-481c-ba9a-d77d18817a94" xmlns:ns3="42a7207b-7133-445a-a506-606f615b7eeb" targetNamespace="http://schemas.microsoft.com/office/2006/metadata/properties" ma:root="true" ma:fieldsID="86f22ea5b2b38546f606502c775a45d2" ns2:_="" ns3:_="">
    <xsd:import namespace="3f3073f3-9a20-481c-ba9a-d77d18817a94"/>
    <xsd:import namespace="42a7207b-7133-445a-a506-606f615b7e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073f3-9a20-481c-ba9a-d77d18817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7207b-7133-445a-a506-606f615b7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589937-285E-458F-A6E3-EB25D144B7F4}">
  <ds:schemaRefs>
    <ds:schemaRef ds:uri="http://schemas.microsoft.com/office/2006/metadata/properties"/>
    <ds:schemaRef ds:uri="http://schemas.microsoft.com/office/infopath/2007/PartnerControls"/>
    <ds:schemaRef ds:uri="3f3073f3-9a20-481c-ba9a-d77d18817a94"/>
  </ds:schemaRefs>
</ds:datastoreItem>
</file>

<file path=customXml/itemProps2.xml><?xml version="1.0" encoding="utf-8"?>
<ds:datastoreItem xmlns:ds="http://schemas.openxmlformats.org/officeDocument/2006/customXml" ds:itemID="{041138F1-44AF-4403-90C0-094BAF1EC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3073f3-9a20-481c-ba9a-d77d18817a94"/>
    <ds:schemaRef ds:uri="42a7207b-7133-445a-a506-606f615b7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949000-6F41-4353-A46B-250BE57DF8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11602</TotalTime>
  <Words>1090</Words>
  <Application>Microsoft Office PowerPoint</Application>
  <PresentationFormat>Widescreen</PresentationFormat>
  <Paragraphs>174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Open Sans</vt:lpstr>
      <vt:lpstr>Office Theme</vt:lpstr>
      <vt:lpstr>Future Scheduling Prep through Completion</vt:lpstr>
      <vt:lpstr>PowerPoint Presentation</vt:lpstr>
      <vt:lpstr>Future Scheduling Utilities</vt:lpstr>
      <vt:lpstr>Course Master Clean-Up</vt:lpstr>
      <vt:lpstr>Staff Maintenance </vt:lpstr>
      <vt:lpstr>Course Requests</vt:lpstr>
      <vt:lpstr>Course Requests</vt:lpstr>
      <vt:lpstr>Course Requests</vt:lpstr>
      <vt:lpstr>PowerPoint Presentation</vt:lpstr>
      <vt:lpstr>Build Master Schedule</vt:lpstr>
      <vt:lpstr>Build Master Schedule</vt:lpstr>
      <vt:lpstr>Build Master Schedule</vt:lpstr>
      <vt:lpstr>Build Master Schedule</vt:lpstr>
      <vt:lpstr>Auto Scheduler</vt:lpstr>
      <vt:lpstr>Auto Scheduler</vt:lpstr>
      <vt:lpstr>Course Conflict Report</vt:lpstr>
      <vt:lpstr>Student Conflict Detail Report</vt:lpstr>
      <vt:lpstr>Reports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Foua Khang</dc:creator>
  <cp:lastModifiedBy>Liz Kelley Vang</cp:lastModifiedBy>
  <cp:revision>197</cp:revision>
  <dcterms:created xsi:type="dcterms:W3CDTF">2017-04-06T16:25:10Z</dcterms:created>
  <dcterms:modified xsi:type="dcterms:W3CDTF">2025-12-09T13:38:35Z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0x0101005815D197E973384187645406A0610E8A</vt:lpwstr>
  </property>
</Properties>
</file>