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9" r:id="rId5"/>
    <p:sldId id="260" r:id="rId6"/>
    <p:sldId id="261" r:id="rId7"/>
    <p:sldId id="272" r:id="rId8"/>
    <p:sldId id="264" r:id="rId9"/>
    <p:sldId id="265" r:id="rId10"/>
    <p:sldId id="266" r:id="rId11"/>
    <p:sldId id="273"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4"/>
    <p:restoredTop sz="94061" autoAdjust="0"/>
  </p:normalViewPr>
  <p:slideViewPr>
    <p:cSldViewPr snapToGrid="0" snapToObjects="1">
      <p:cViewPr varScale="1">
        <p:scale>
          <a:sx n="65" d="100"/>
          <a:sy n="65" d="100"/>
        </p:scale>
        <p:origin x="996"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yla Thomas" userId="413b74ce-4112-4d0e-b918-c18b91a92d32" providerId="ADAL" clId="{CBD0990A-E849-47AF-9DBF-F03EA67CCD3D}"/>
    <pc:docChg chg="undo custSel addSld modSld">
      <pc:chgData name="Makayla Thomas" userId="413b74ce-4112-4d0e-b918-c18b91a92d32" providerId="ADAL" clId="{CBD0990A-E849-47AF-9DBF-F03EA67CCD3D}" dt="2025-01-16T14:51:38.815" v="2080" actId="20577"/>
      <pc:docMkLst>
        <pc:docMk/>
      </pc:docMkLst>
      <pc:sldChg chg="modNotesTx">
        <pc:chgData name="Makayla Thomas" userId="413b74ce-4112-4d0e-b918-c18b91a92d32" providerId="ADAL" clId="{CBD0990A-E849-47AF-9DBF-F03EA67CCD3D}" dt="2025-01-16T14:30:27.299" v="1087"/>
        <pc:sldMkLst>
          <pc:docMk/>
          <pc:sldMk cId="1330535562" sldId="260"/>
        </pc:sldMkLst>
      </pc:sldChg>
      <pc:sldChg chg="modNotesTx">
        <pc:chgData name="Makayla Thomas" userId="413b74ce-4112-4d0e-b918-c18b91a92d32" providerId="ADAL" clId="{CBD0990A-E849-47AF-9DBF-F03EA67CCD3D}" dt="2025-01-16T14:33:55.321" v="1456" actId="20577"/>
        <pc:sldMkLst>
          <pc:docMk/>
          <pc:sldMk cId="868168781" sldId="261"/>
        </pc:sldMkLst>
      </pc:sldChg>
      <pc:sldChg chg="modNotesTx">
        <pc:chgData name="Makayla Thomas" userId="413b74ce-4112-4d0e-b918-c18b91a92d32" providerId="ADAL" clId="{CBD0990A-E849-47AF-9DBF-F03EA67CCD3D}" dt="2025-01-16T14:35:57.731" v="1801" actId="20577"/>
        <pc:sldMkLst>
          <pc:docMk/>
          <pc:sldMk cId="4103752963" sldId="264"/>
        </pc:sldMkLst>
      </pc:sldChg>
      <pc:sldChg chg="modNotesTx">
        <pc:chgData name="Makayla Thomas" userId="413b74ce-4112-4d0e-b918-c18b91a92d32" providerId="ADAL" clId="{CBD0990A-E849-47AF-9DBF-F03EA67CCD3D}" dt="2025-01-16T14:36:39.325" v="2003" actId="20577"/>
        <pc:sldMkLst>
          <pc:docMk/>
          <pc:sldMk cId="2562917624" sldId="265"/>
        </pc:sldMkLst>
      </pc:sldChg>
      <pc:sldChg chg="modSp mod">
        <pc:chgData name="Makayla Thomas" userId="413b74ce-4112-4d0e-b918-c18b91a92d32" providerId="ADAL" clId="{CBD0990A-E849-47AF-9DBF-F03EA67CCD3D}" dt="2025-01-16T14:47:29.900" v="2013" actId="20577"/>
        <pc:sldMkLst>
          <pc:docMk/>
          <pc:sldMk cId="299629627" sldId="266"/>
        </pc:sldMkLst>
        <pc:spChg chg="mod">
          <ac:chgData name="Makayla Thomas" userId="413b74ce-4112-4d0e-b918-c18b91a92d32" providerId="ADAL" clId="{CBD0990A-E849-47AF-9DBF-F03EA67CCD3D}" dt="2025-01-16T14:47:29.900" v="2013" actId="20577"/>
          <ac:spMkLst>
            <pc:docMk/>
            <pc:sldMk cId="299629627" sldId="266"/>
            <ac:spMk id="2" creationId="{842F63B1-9503-70C7-6938-D8378A7496AF}"/>
          </ac:spMkLst>
        </pc:spChg>
      </pc:sldChg>
      <pc:sldChg chg="modSp mod">
        <pc:chgData name="Makayla Thomas" userId="413b74ce-4112-4d0e-b918-c18b91a92d32" providerId="ADAL" clId="{CBD0990A-E849-47AF-9DBF-F03EA67CCD3D}" dt="2025-01-16T14:48:20.271" v="2035" actId="20577"/>
        <pc:sldMkLst>
          <pc:docMk/>
          <pc:sldMk cId="3484281188" sldId="268"/>
        </pc:sldMkLst>
        <pc:spChg chg="mod">
          <ac:chgData name="Makayla Thomas" userId="413b74ce-4112-4d0e-b918-c18b91a92d32" providerId="ADAL" clId="{CBD0990A-E849-47AF-9DBF-F03EA67CCD3D}" dt="2025-01-16T14:48:20.271" v="2035" actId="20577"/>
          <ac:spMkLst>
            <pc:docMk/>
            <pc:sldMk cId="3484281188" sldId="268"/>
            <ac:spMk id="2" creationId="{73423D13-8BC9-4A72-E959-32BEF4B7FD1D}"/>
          </ac:spMkLst>
        </pc:spChg>
      </pc:sldChg>
      <pc:sldChg chg="modSp mod">
        <pc:chgData name="Makayla Thomas" userId="413b74ce-4112-4d0e-b918-c18b91a92d32" providerId="ADAL" clId="{CBD0990A-E849-47AF-9DBF-F03EA67CCD3D}" dt="2025-01-16T14:51:38.815" v="2080" actId="20577"/>
        <pc:sldMkLst>
          <pc:docMk/>
          <pc:sldMk cId="2681141214" sldId="270"/>
        </pc:sldMkLst>
        <pc:spChg chg="mod">
          <ac:chgData name="Makayla Thomas" userId="413b74ce-4112-4d0e-b918-c18b91a92d32" providerId="ADAL" clId="{CBD0990A-E849-47AF-9DBF-F03EA67CCD3D}" dt="2025-01-16T14:51:38.815" v="2080" actId="20577"/>
          <ac:spMkLst>
            <pc:docMk/>
            <pc:sldMk cId="2681141214" sldId="270"/>
            <ac:spMk id="2" creationId="{25965C65-FF61-5969-B1C3-1C6CC389ED70}"/>
          </ac:spMkLst>
        </pc:spChg>
      </pc:sldChg>
      <pc:sldChg chg="modNotesTx">
        <pc:chgData name="Makayla Thomas" userId="413b74ce-4112-4d0e-b918-c18b91a92d32" providerId="ADAL" clId="{CBD0990A-E849-47AF-9DBF-F03EA67CCD3D}" dt="2025-01-16T14:34:56.084" v="1623" actId="20577"/>
        <pc:sldMkLst>
          <pc:docMk/>
          <pc:sldMk cId="2632907265" sldId="272"/>
        </pc:sldMkLst>
      </pc:sldChg>
      <pc:sldChg chg="modSp add mod">
        <pc:chgData name="Makayla Thomas" userId="413b74ce-4112-4d0e-b918-c18b91a92d32" providerId="ADAL" clId="{CBD0990A-E849-47AF-9DBF-F03EA67CCD3D}" dt="2025-01-16T14:47:36.659" v="2016"/>
        <pc:sldMkLst>
          <pc:docMk/>
          <pc:sldMk cId="632025849" sldId="273"/>
        </pc:sldMkLst>
        <pc:spChg chg="mod">
          <ac:chgData name="Makayla Thomas" userId="413b74ce-4112-4d0e-b918-c18b91a92d32" providerId="ADAL" clId="{CBD0990A-E849-47AF-9DBF-F03EA67CCD3D}" dt="2025-01-16T14:47:36.659" v="2016"/>
          <ac:spMkLst>
            <pc:docMk/>
            <pc:sldMk cId="632025849" sldId="273"/>
            <ac:spMk id="2" creationId="{BF95B489-63E6-B2DA-476F-8E89C64C8C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1/16/2025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Threshold Code determines the number of absences a student must miss during a specific time frame before an attendance letter is generated. </a:t>
            </a:r>
          </a:p>
          <a:p>
            <a:pPr marL="171450" indent="-171450">
              <a:buFontTx/>
              <a:buChar char="-"/>
            </a:pPr>
            <a:r>
              <a:rPr lang="en-US" dirty="0"/>
              <a:t>A Letter Attendance Type Code defines which specific absence codes will be counted during the Attendance Letter Process. </a:t>
            </a:r>
          </a:p>
        </p:txBody>
      </p:sp>
      <p:sp>
        <p:nvSpPr>
          <p:cNvPr id="4" name="Slide Number Placeholder 3"/>
          <p:cNvSpPr>
            <a:spLocks noGrp="1"/>
          </p:cNvSpPr>
          <p:nvPr>
            <p:ph type="sldNum" sz="quarter" idx="5"/>
          </p:nvPr>
        </p:nvSpPr>
        <p:spPr/>
        <p:txBody>
          <a:bodyPr/>
          <a:lstStyle/>
          <a:p>
            <a:fld id="{59C1D7F4-8612-364C-AE21-34A5B49E53B3}" type="slidenum">
              <a:rPr lang="en-US" smtClean="0"/>
              <a:t>2</a:t>
            </a:fld>
            <a:endParaRPr lang="en-US"/>
          </a:p>
        </p:txBody>
      </p:sp>
    </p:spTree>
    <p:extLst>
      <p:ext uri="{BB962C8B-B14F-4D97-AF65-F5344CB8AC3E}">
        <p14:creationId xmlns:p14="http://schemas.microsoft.com/office/powerpoint/2010/main" val="130623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options are located in Office &gt; Attendance &gt; Attendance Letters &gt; Schedule Letters</a:t>
            </a:r>
          </a:p>
          <a:p>
            <a:pPr marL="171450" indent="-171450">
              <a:buFontTx/>
              <a:buChar char="-"/>
            </a:pPr>
            <a:r>
              <a:rPr lang="en-US" dirty="0"/>
              <a:t>Scheduling Params is used to create the Scheduled Task that runs the Attendance letters</a:t>
            </a:r>
          </a:p>
          <a:p>
            <a:pPr marL="171450" indent="-171450">
              <a:buFontTx/>
              <a:buChar char="-"/>
            </a:pPr>
            <a:r>
              <a:rPr lang="en-US" dirty="0"/>
              <a:t>Update Params is where we define which attendance letter we are create, includes Student Ranges, Letter type, attendance type, and date ranges</a:t>
            </a:r>
          </a:p>
        </p:txBody>
      </p:sp>
      <p:sp>
        <p:nvSpPr>
          <p:cNvPr id="4" name="Slide Number Placeholder 3"/>
          <p:cNvSpPr>
            <a:spLocks noGrp="1"/>
          </p:cNvSpPr>
          <p:nvPr>
            <p:ph type="sldNum" sz="quarter" idx="5"/>
          </p:nvPr>
        </p:nvSpPr>
        <p:spPr/>
        <p:txBody>
          <a:bodyPr/>
          <a:lstStyle/>
          <a:p>
            <a:fld id="{59C1D7F4-8612-364C-AE21-34A5B49E53B3}" type="slidenum">
              <a:rPr lang="en-US" smtClean="0"/>
              <a:t>3</a:t>
            </a:fld>
            <a:endParaRPr lang="en-US"/>
          </a:p>
        </p:txBody>
      </p:sp>
    </p:spTree>
    <p:extLst>
      <p:ext uri="{BB962C8B-B14F-4D97-AF65-F5344CB8AC3E}">
        <p14:creationId xmlns:p14="http://schemas.microsoft.com/office/powerpoint/2010/main" val="149642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 Params have options related to the actual letter that is sent out</a:t>
            </a:r>
          </a:p>
          <a:p>
            <a:r>
              <a:rPr lang="en-US" dirty="0"/>
              <a:t>- Includes how it is sent. Print to family access, mail merge letter, etc. </a:t>
            </a:r>
          </a:p>
        </p:txBody>
      </p:sp>
      <p:sp>
        <p:nvSpPr>
          <p:cNvPr id="4" name="Slide Number Placeholder 3"/>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188196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View letters from the tab on the Scheduled Letters</a:t>
            </a:r>
          </a:p>
          <a:p>
            <a:pPr marL="171450" indent="-171450">
              <a:buFontTx/>
              <a:buChar char="-"/>
            </a:pPr>
            <a:r>
              <a:rPr lang="en-US" dirty="0"/>
              <a:t>In the Schedule Params there was the option to email the results to an individual</a:t>
            </a:r>
          </a:p>
          <a:p>
            <a:pPr marL="171450" indent="-171450">
              <a:buFontTx/>
              <a:buChar char="-"/>
            </a:pPr>
            <a:r>
              <a:rPr lang="en-US" dirty="0"/>
              <a:t>Student profile attendance tab</a:t>
            </a:r>
          </a:p>
        </p:txBody>
      </p:sp>
      <p:sp>
        <p:nvSpPr>
          <p:cNvPr id="4" name="Slide Number Placeholder 3"/>
          <p:cNvSpPr>
            <a:spLocks noGrp="1"/>
          </p:cNvSpPr>
          <p:nvPr>
            <p:ph type="sldNum" sz="quarter" idx="5"/>
          </p:nvPr>
        </p:nvSpPr>
        <p:spPr/>
        <p:txBody>
          <a:bodyPr/>
          <a:lstStyle/>
          <a:p>
            <a:fld id="{59C1D7F4-8612-364C-AE21-34A5B49E53B3}" type="slidenum">
              <a:rPr lang="en-US" smtClean="0"/>
              <a:t>5</a:t>
            </a:fld>
            <a:endParaRPr lang="en-US"/>
          </a:p>
        </p:txBody>
      </p:sp>
    </p:spTree>
    <p:extLst>
      <p:ext uri="{BB962C8B-B14F-4D97-AF65-F5344CB8AC3E}">
        <p14:creationId xmlns:p14="http://schemas.microsoft.com/office/powerpoint/2010/main" val="276786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families, we can display this in Family Access</a:t>
            </a:r>
          </a:p>
          <a:p>
            <a:pPr marL="171450" indent="-171450">
              <a:buFontTx/>
              <a:buChar char="-"/>
            </a:pPr>
            <a:r>
              <a:rPr lang="en-US" dirty="0"/>
              <a:t>Can send Automated Emails – will go to Family Access to view the letter</a:t>
            </a:r>
          </a:p>
          <a:p>
            <a:pPr marL="171450" indent="-171450">
              <a:buFontTx/>
              <a:buChar char="-"/>
            </a:pPr>
            <a:r>
              <a:rPr lang="en-US" dirty="0"/>
              <a:t>Also the option in </a:t>
            </a:r>
            <a:r>
              <a:rPr lang="en-US" dirty="0" err="1"/>
              <a:t>Skylert</a:t>
            </a:r>
            <a:r>
              <a:rPr lang="en-US" dirty="0"/>
              <a:t>, if using School </a:t>
            </a:r>
            <a:r>
              <a:rPr lang="en-US" dirty="0" err="1"/>
              <a:t>Messneger</a:t>
            </a:r>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273517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138146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0FC95-A116-92B1-8868-CA0FA045F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A2AD-EA8B-3748-53E9-EB11124B4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8B33E-E231-D1E8-E796-0A3BCBF11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94A0DE-E293-6380-4B96-C9DF3A0A73DC}"/>
              </a:ext>
            </a:extLst>
          </p:cNvPr>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268466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skyward.com/DeptDocs/Corporate/Documentation/Public%20Website/Tutorials/Software/WS_OF_AT_AL_SL_5006784_Attendance_Letter_Guide.pd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575" y="2021122"/>
            <a:ext cx="2583402" cy="2568633"/>
          </a:xfrm>
        </p:spPr>
        <p:txBody>
          <a:bodyPr>
            <a:normAutofit/>
          </a:bodyPr>
          <a:lstStyle/>
          <a:p>
            <a:pPr algn="ctr"/>
            <a:r>
              <a:rPr lang="en-US" sz="3900" dirty="0">
                <a:latin typeface="Open Sans"/>
              </a:rPr>
              <a:t>Welcome to Florida User Group</a:t>
            </a:r>
            <a:endParaRPr lang="en-US" sz="3900" dirty="0"/>
          </a:p>
        </p:txBody>
      </p:sp>
      <p:sp>
        <p:nvSpPr>
          <p:cNvPr id="4" name="Text Placeholder 3"/>
          <p:cNvSpPr>
            <a:spLocks noGrp="1"/>
          </p:cNvSpPr>
          <p:nvPr>
            <p:ph type="body" sz="quarter" idx="10"/>
          </p:nvPr>
        </p:nvSpPr>
        <p:spPr>
          <a:xfrm>
            <a:off x="3497802" y="461639"/>
            <a:ext cx="7865615" cy="4643021"/>
          </a:xfrm>
        </p:spPr>
        <p:txBody>
          <a:bodyPr vert="horz" lIns="91440" tIns="45720" rIns="91440" bIns="45720" rtlCol="0" anchor="t">
            <a:normAutofit/>
          </a:bodyPr>
          <a:lstStyle/>
          <a:p>
            <a:pPr marL="0" indent="0" algn="ctr">
              <a:buNone/>
            </a:pPr>
            <a:endParaRPr lang="en-US" sz="900" dirty="0"/>
          </a:p>
          <a:p>
            <a:pPr marL="0" indent="0" algn="ctr">
              <a:buNone/>
            </a:pPr>
            <a:r>
              <a:rPr lang="en-US" b="1" dirty="0">
                <a:solidFill>
                  <a:schemeClr val="accent5">
                    <a:lumMod val="50000"/>
                  </a:schemeClr>
                </a:solidFill>
                <a:latin typeface="Open Sans"/>
              </a:rPr>
              <a:t>Attendance Letters</a:t>
            </a:r>
          </a:p>
          <a:p>
            <a:pPr marL="0" indent="0" algn="ctr">
              <a:buNone/>
            </a:pPr>
            <a:endParaRPr lang="en-US" dirty="0">
              <a:latin typeface="Open Sans"/>
            </a:endParaRPr>
          </a:p>
          <a:p>
            <a:r>
              <a:rPr lang="en-US" sz="2000" dirty="0">
                <a:latin typeface="Open Sans"/>
              </a:rPr>
              <a:t>Setup of Attendance Letters</a:t>
            </a:r>
          </a:p>
          <a:p>
            <a:r>
              <a:rPr lang="en-US" sz="2000" dirty="0">
                <a:latin typeface="Open Sans"/>
              </a:rPr>
              <a:t>Viewing and Reporting Attendance Letters</a:t>
            </a:r>
          </a:p>
          <a:p>
            <a:r>
              <a:rPr lang="en-US" sz="2000" dirty="0">
                <a:latin typeface="Open Sans"/>
              </a:rPr>
              <a:t>Troubleshooting</a:t>
            </a:r>
          </a:p>
          <a:p>
            <a:pPr lvl="1"/>
            <a:r>
              <a:rPr lang="en-US" sz="1600" dirty="0">
                <a:latin typeface="Open Sans"/>
              </a:rPr>
              <a:t>Student is not generating a letter</a:t>
            </a:r>
          </a:p>
          <a:p>
            <a:pPr lvl="1"/>
            <a:r>
              <a:rPr lang="en-US" sz="1600" dirty="0">
                <a:latin typeface="Open Sans"/>
              </a:rPr>
              <a:t>Student is generating the same letter repeatedly</a:t>
            </a:r>
          </a:p>
          <a:p>
            <a:pPr lvl="1"/>
            <a:r>
              <a:rPr lang="en-US" sz="1600" dirty="0">
                <a:latin typeface="Open Sans"/>
              </a:rPr>
              <a:t>Student is generating a letter incorrectly</a:t>
            </a:r>
          </a:p>
          <a:p>
            <a:pPr lvl="1"/>
            <a:endParaRPr lang="en-US" sz="1200" dirty="0">
              <a:latin typeface="Open Sans"/>
            </a:endParaRPr>
          </a:p>
          <a:p>
            <a:pPr marL="0" indent="0" algn="ctr">
              <a:buNone/>
            </a:pPr>
            <a:endParaRPr lang="en-US" sz="1400" dirty="0">
              <a:latin typeface="Open Sans"/>
            </a:endParaRPr>
          </a:p>
          <a:p>
            <a:pPr marL="0" indent="0" algn="ctr">
              <a:buNone/>
            </a:pPr>
            <a:endParaRPr lang="en-US" sz="1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Tree>
    <p:extLst>
      <p:ext uri="{BB962C8B-B14F-4D97-AF65-F5344CB8AC3E}">
        <p14:creationId xmlns:p14="http://schemas.microsoft.com/office/powerpoint/2010/main" val="161027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AE29-2F93-0E9E-2595-A5A042F3A6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CE823B-EBBF-B2D6-09FD-2FBE85CB8251}"/>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0F5008C-39F8-9557-BE96-BA616805C1DC}"/>
              </a:ext>
            </a:extLst>
          </p:cNvPr>
          <p:cNvSpPr>
            <a:spLocks noGrp="1"/>
          </p:cNvSpPr>
          <p:nvPr>
            <p:ph type="ctrTitle"/>
          </p:nvPr>
        </p:nvSpPr>
        <p:spPr>
          <a:xfrm>
            <a:off x="1112067" y="333810"/>
            <a:ext cx="9967865" cy="878375"/>
          </a:xfrm>
        </p:spPr>
        <p:txBody>
          <a:bodyPr>
            <a:noAutofit/>
          </a:bodyPr>
          <a:lstStyle/>
          <a:p>
            <a:r>
              <a:rPr lang="en-US" sz="3600" dirty="0">
                <a:solidFill>
                  <a:schemeClr val="bg1"/>
                </a:solidFill>
              </a:rPr>
              <a:t>“A Student is Generating an Attendance Letter Incorrectly”</a:t>
            </a:r>
          </a:p>
        </p:txBody>
      </p:sp>
      <p:sp>
        <p:nvSpPr>
          <p:cNvPr id="2" name="TextBox 1">
            <a:extLst>
              <a:ext uri="{FF2B5EF4-FFF2-40B4-BE49-F238E27FC236}">
                <a16:creationId xmlns:a16="http://schemas.microsoft.com/office/drawing/2014/main" id="{25965C65-FF61-5969-B1C3-1C6CC389ED70}"/>
              </a:ext>
            </a:extLst>
          </p:cNvPr>
          <p:cNvSpPr txBox="1"/>
          <p:nvPr/>
        </p:nvSpPr>
        <p:spPr>
          <a:xfrm>
            <a:off x="265471" y="1843548"/>
            <a:ext cx="11017045" cy="3609963"/>
          </a:xfrm>
          <a:prstGeom prst="rect">
            <a:avLst/>
          </a:prstGeom>
          <a:noFill/>
        </p:spPr>
        <p:txBody>
          <a:bodyPr wrap="square" rtlCol="0">
            <a:spAutoFit/>
          </a:bodyPr>
          <a:lstStyle/>
          <a:p>
            <a:pPr marL="342900" marR="0" lvl="0" indent="-342900">
              <a:lnSpc>
                <a:spcPct val="107000"/>
              </a:lnSpc>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For Total Letters, look at the Calculation Method this selected on the Update Parameters and make sure that the correct Calculation Method is selected. </a:t>
            </a:r>
            <a:endParaRPr lang="en-US" i="1" kern="100" dirty="0">
              <a:ea typeface="Aptos" panose="020B000402020202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Ex.</a:t>
            </a:r>
            <a:r>
              <a:rPr lang="en-US" kern="100" dirty="0">
                <a:effectLst/>
                <a:ea typeface="Aptos" panose="020B0004020202020204" pitchFamily="34" charset="0"/>
                <a:cs typeface="Times New Roman" panose="02020603050405020304" pitchFamily="18" charset="0"/>
              </a:rPr>
              <a:t> if the Attendance Letter is for 5 Days Absent but the Calculation Method of “Period” is selected, it’s looking for 5 Periods Absent instead of 5 Days Absent.</a:t>
            </a:r>
          </a:p>
          <a:p>
            <a:pPr marL="342900" marR="0" lvl="0" indent="-342900">
              <a:lnSpc>
                <a:spcPct val="107000"/>
              </a:lnSpc>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For Period Letters, remember the difference between Period and Class Letters. </a:t>
            </a:r>
            <a:endParaRPr lang="en-US" kern="100" dirty="0">
              <a:ea typeface="Aptos" panose="020B000402020202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Ex. An absence in Biology in Period 01 and Math in Period 01 would be two absences towards a period letter but </a:t>
            </a:r>
            <a:r>
              <a:rPr lang="en-US" kern="100" dirty="0">
                <a:ea typeface="Aptos" panose="020B0004020202020204" pitchFamily="34" charset="0"/>
                <a:cs typeface="Times New Roman" panose="02020603050405020304" pitchFamily="18" charset="0"/>
              </a:rPr>
              <a:t>would only be count one for a class letter.</a:t>
            </a:r>
          </a:p>
          <a:p>
            <a:pPr marL="342900" indent="-34290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For Class Letters, if a student switches sections of the same class, it will restart the counter. </a:t>
            </a:r>
            <a:endParaRPr lang="en-US" kern="100" dirty="0">
              <a:ea typeface="Aptos" panose="020B000402020202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Ex. A student could miss a class four times, switch to a different section, and miss another four times but never pull for a 5 Day Absent Class Letter</a:t>
            </a:r>
          </a:p>
          <a:p>
            <a:pPr marL="285750" indent="-285750">
              <a:buFont typeface="Arial" panose="020B0604020202020204" pitchFamily="34" charset="0"/>
              <a:buChar char="•"/>
            </a:pPr>
            <a:r>
              <a:rPr lang="en-US" sz="1800" dirty="0">
                <a:effectLst/>
                <a:ea typeface="Aptos" panose="020B0004020202020204" pitchFamily="34" charset="0"/>
                <a:cs typeface="Times New Roman" panose="02020603050405020304" pitchFamily="18" charset="0"/>
              </a:rPr>
              <a:t>Check the Attendance Letter Type code that holds which Absence Type Codes matter to the Letter. Make sure that the correct Absence Type codes are entered onto the </a:t>
            </a:r>
            <a:r>
              <a:rPr lang="en-US" dirty="0">
                <a:ea typeface="Aptos" panose="020B0004020202020204" pitchFamily="34" charset="0"/>
                <a:cs typeface="Times New Roman" panose="02020603050405020304" pitchFamily="18" charset="0"/>
              </a:rPr>
              <a:t>Letter Type code. </a:t>
            </a:r>
            <a:endParaRPr lang="en-US" dirty="0"/>
          </a:p>
        </p:txBody>
      </p:sp>
    </p:spTree>
    <p:extLst>
      <p:ext uri="{BB962C8B-B14F-4D97-AF65-F5344CB8AC3E}">
        <p14:creationId xmlns:p14="http://schemas.microsoft.com/office/powerpoint/2010/main" val="268114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987950-C216-C627-6F13-728DB264B66E}"/>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CAFC04F-8D8A-880E-CD53-71031F16A1F4}"/>
              </a:ext>
            </a:extLst>
          </p:cNvPr>
          <p:cNvSpPr>
            <a:spLocks noGrp="1"/>
          </p:cNvSpPr>
          <p:nvPr>
            <p:ph type="ctrTitle"/>
          </p:nvPr>
        </p:nvSpPr>
        <p:spPr>
          <a:xfrm>
            <a:off x="1524000" y="333810"/>
            <a:ext cx="9144000" cy="878375"/>
          </a:xfrm>
        </p:spPr>
        <p:txBody>
          <a:bodyPr>
            <a:normAutofit fontScale="90000"/>
          </a:bodyPr>
          <a:lstStyle/>
          <a:p>
            <a:r>
              <a:rPr lang="en-US" dirty="0">
                <a:solidFill>
                  <a:schemeClr val="bg1"/>
                </a:solidFill>
              </a:rPr>
              <a:t>Attendance Letter Setup</a:t>
            </a:r>
          </a:p>
        </p:txBody>
      </p:sp>
      <p:sp>
        <p:nvSpPr>
          <p:cNvPr id="6" name="TextBox 5">
            <a:extLst>
              <a:ext uri="{FF2B5EF4-FFF2-40B4-BE49-F238E27FC236}">
                <a16:creationId xmlns:a16="http://schemas.microsoft.com/office/drawing/2014/main" id="{4109B139-B27E-D997-D595-BCDF82D1BC0D}"/>
              </a:ext>
            </a:extLst>
          </p:cNvPr>
          <p:cNvSpPr txBox="1"/>
          <p:nvPr/>
        </p:nvSpPr>
        <p:spPr>
          <a:xfrm>
            <a:off x="796705" y="1955549"/>
            <a:ext cx="9225481" cy="6186309"/>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Guide to Creating Attendance Letters </a:t>
            </a:r>
            <a:r>
              <a:rPr lang="en-US" dirty="0" err="1">
                <a:hlinkClick r:id="rId3"/>
              </a:rPr>
              <a:t>SkyDoc</a:t>
            </a:r>
            <a:endParaRPr lang="en-US" dirty="0"/>
          </a:p>
          <a:p>
            <a:pPr marL="285750" indent="-285750">
              <a:buFont typeface="Arial" panose="020B0604020202020204" pitchFamily="34" charset="0"/>
              <a:buChar char="•"/>
            </a:pPr>
            <a:r>
              <a:rPr lang="en-US" dirty="0"/>
              <a:t>Threshold Codes</a:t>
            </a:r>
            <a:br>
              <a:rPr lang="en-US" dirty="0"/>
            </a:br>
            <a:br>
              <a:rPr lang="en-US" dirty="0"/>
            </a:br>
            <a:br>
              <a:rPr lang="en-US" dirty="0"/>
            </a:br>
            <a:br>
              <a:rPr lang="en-US" dirty="0"/>
            </a:br>
            <a:br>
              <a:rPr lang="en-US" dirty="0"/>
            </a:br>
            <a:br>
              <a:rPr lang="en-US" dirty="0"/>
            </a:br>
            <a:endParaRPr lang="en-US" dirty="0"/>
          </a:p>
          <a:p>
            <a:pPr marL="285750" indent="-285750">
              <a:buFont typeface="Arial" panose="020B0604020202020204" pitchFamily="34" charset="0"/>
              <a:buChar char="•"/>
            </a:pPr>
            <a:r>
              <a:rPr lang="en-US" dirty="0"/>
              <a:t>Letter Attendance Type Codes</a:t>
            </a:r>
            <a:br>
              <a:rPr lang="en-US" dirty="0"/>
            </a:br>
            <a:br>
              <a:rPr lang="en-US"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60382ED7-BA43-CD20-0B4B-416C4468A4B2}"/>
              </a:ext>
            </a:extLst>
          </p:cNvPr>
          <p:cNvPicPr>
            <a:picLocks noChangeAspect="1"/>
          </p:cNvPicPr>
          <p:nvPr/>
        </p:nvPicPr>
        <p:blipFill>
          <a:blip r:embed="rId4"/>
          <a:stretch>
            <a:fillRect/>
          </a:stretch>
        </p:blipFill>
        <p:spPr>
          <a:xfrm>
            <a:off x="1166311" y="2511466"/>
            <a:ext cx="4084699" cy="1645873"/>
          </a:xfrm>
          <a:prstGeom prst="rect">
            <a:avLst/>
          </a:prstGeom>
        </p:spPr>
      </p:pic>
      <p:pic>
        <p:nvPicPr>
          <p:cNvPr id="14" name="Picture 13">
            <a:extLst>
              <a:ext uri="{FF2B5EF4-FFF2-40B4-BE49-F238E27FC236}">
                <a16:creationId xmlns:a16="http://schemas.microsoft.com/office/drawing/2014/main" id="{26B9679C-81C0-6A58-28DF-0A9F8C8F181C}"/>
              </a:ext>
            </a:extLst>
          </p:cNvPr>
          <p:cNvPicPr>
            <a:picLocks noChangeAspect="1"/>
          </p:cNvPicPr>
          <p:nvPr/>
        </p:nvPicPr>
        <p:blipFill>
          <a:blip r:embed="rId5"/>
          <a:stretch>
            <a:fillRect/>
          </a:stretch>
        </p:blipFill>
        <p:spPr>
          <a:xfrm>
            <a:off x="1166311" y="4451104"/>
            <a:ext cx="4765093" cy="1590854"/>
          </a:xfrm>
          <a:prstGeom prst="rect">
            <a:avLst/>
          </a:prstGeom>
        </p:spPr>
      </p:pic>
    </p:spTree>
    <p:extLst>
      <p:ext uri="{BB962C8B-B14F-4D97-AF65-F5344CB8AC3E}">
        <p14:creationId xmlns:p14="http://schemas.microsoft.com/office/powerpoint/2010/main" val="133053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A171-8CAB-7241-4355-D77A64FCF72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224B47-5D06-3F01-CFCC-EE5F55902019}"/>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9106B89-588F-EAC8-53BE-0FE25DB3DF1E}"/>
              </a:ext>
            </a:extLst>
          </p:cNvPr>
          <p:cNvSpPr>
            <a:spLocks noGrp="1"/>
          </p:cNvSpPr>
          <p:nvPr>
            <p:ph type="ctrTitle"/>
          </p:nvPr>
        </p:nvSpPr>
        <p:spPr>
          <a:xfrm>
            <a:off x="1524000" y="333810"/>
            <a:ext cx="9144000" cy="878375"/>
          </a:xfrm>
        </p:spPr>
        <p:txBody>
          <a:bodyPr>
            <a:normAutofit fontScale="90000"/>
          </a:bodyPr>
          <a:lstStyle/>
          <a:p>
            <a:r>
              <a:rPr lang="en-US" dirty="0">
                <a:solidFill>
                  <a:schemeClr val="bg1"/>
                </a:solidFill>
              </a:rPr>
              <a:t>Attendance Letter Setup</a:t>
            </a:r>
          </a:p>
        </p:txBody>
      </p:sp>
      <p:sp>
        <p:nvSpPr>
          <p:cNvPr id="2" name="TextBox 1">
            <a:extLst>
              <a:ext uri="{FF2B5EF4-FFF2-40B4-BE49-F238E27FC236}">
                <a16:creationId xmlns:a16="http://schemas.microsoft.com/office/drawing/2014/main" id="{549F0676-1CA1-5EC2-93CD-180DA6BB187E}"/>
              </a:ext>
            </a:extLst>
          </p:cNvPr>
          <p:cNvSpPr txBox="1"/>
          <p:nvPr/>
        </p:nvSpPr>
        <p:spPr>
          <a:xfrm>
            <a:off x="407407" y="1695140"/>
            <a:ext cx="5459240" cy="646331"/>
          </a:xfrm>
          <a:prstGeom prst="rect">
            <a:avLst/>
          </a:prstGeom>
          <a:noFill/>
        </p:spPr>
        <p:txBody>
          <a:bodyPr wrap="square" rtlCol="0">
            <a:spAutoFit/>
          </a:bodyPr>
          <a:lstStyle/>
          <a:p>
            <a:pPr marL="285750" indent="-285750">
              <a:buFont typeface="Arial" panose="020B0604020202020204" pitchFamily="34" charset="0"/>
              <a:buChar char="•"/>
            </a:pPr>
            <a:r>
              <a:rPr lang="en-US" dirty="0"/>
              <a:t>Scheduling Parameters                                                      </a:t>
            </a:r>
            <a:br>
              <a:rPr lang="en-US" dirty="0"/>
            </a:br>
            <a:endParaRPr lang="en-US" dirty="0"/>
          </a:p>
        </p:txBody>
      </p:sp>
      <p:pic>
        <p:nvPicPr>
          <p:cNvPr id="4" name="Picture 3">
            <a:extLst>
              <a:ext uri="{FF2B5EF4-FFF2-40B4-BE49-F238E27FC236}">
                <a16:creationId xmlns:a16="http://schemas.microsoft.com/office/drawing/2014/main" id="{A3FD36B5-4E71-744B-8395-B47E2CCEC18D}"/>
              </a:ext>
            </a:extLst>
          </p:cNvPr>
          <p:cNvPicPr>
            <a:picLocks noChangeAspect="1"/>
          </p:cNvPicPr>
          <p:nvPr/>
        </p:nvPicPr>
        <p:blipFill>
          <a:blip r:embed="rId3"/>
          <a:stretch>
            <a:fillRect/>
          </a:stretch>
        </p:blipFill>
        <p:spPr>
          <a:xfrm>
            <a:off x="400007" y="2018305"/>
            <a:ext cx="4892427" cy="2916936"/>
          </a:xfrm>
          <a:prstGeom prst="rect">
            <a:avLst/>
          </a:prstGeom>
        </p:spPr>
      </p:pic>
      <p:sp>
        <p:nvSpPr>
          <p:cNvPr id="6" name="TextBox 5">
            <a:extLst>
              <a:ext uri="{FF2B5EF4-FFF2-40B4-BE49-F238E27FC236}">
                <a16:creationId xmlns:a16="http://schemas.microsoft.com/office/drawing/2014/main" id="{5FF40D97-312B-50E7-D000-A468FBF98D1C}"/>
              </a:ext>
            </a:extLst>
          </p:cNvPr>
          <p:cNvSpPr txBox="1"/>
          <p:nvPr/>
        </p:nvSpPr>
        <p:spPr>
          <a:xfrm>
            <a:off x="5866647" y="1715148"/>
            <a:ext cx="545924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Attendance Update Parameters        </a:t>
            </a:r>
            <a:br>
              <a:rPr lang="en-US" dirty="0"/>
            </a:br>
            <a:r>
              <a:rPr lang="en-US" dirty="0"/>
              <a:t>                                              </a:t>
            </a:r>
            <a:br>
              <a:rPr lang="en-US" dirty="0"/>
            </a:br>
            <a:endParaRPr lang="en-US" dirty="0"/>
          </a:p>
        </p:txBody>
      </p:sp>
      <p:pic>
        <p:nvPicPr>
          <p:cNvPr id="11" name="Picture 10">
            <a:extLst>
              <a:ext uri="{FF2B5EF4-FFF2-40B4-BE49-F238E27FC236}">
                <a16:creationId xmlns:a16="http://schemas.microsoft.com/office/drawing/2014/main" id="{5FE613DA-F5FB-1D6F-1864-77DE865F2929}"/>
              </a:ext>
            </a:extLst>
          </p:cNvPr>
          <p:cNvPicPr>
            <a:picLocks noChangeAspect="1"/>
          </p:cNvPicPr>
          <p:nvPr/>
        </p:nvPicPr>
        <p:blipFill>
          <a:blip r:embed="rId4"/>
          <a:stretch>
            <a:fillRect/>
          </a:stretch>
        </p:blipFill>
        <p:spPr>
          <a:xfrm>
            <a:off x="5859247" y="2066082"/>
            <a:ext cx="4974646" cy="2968252"/>
          </a:xfrm>
          <a:prstGeom prst="rect">
            <a:avLst/>
          </a:prstGeom>
        </p:spPr>
      </p:pic>
    </p:spTree>
    <p:extLst>
      <p:ext uri="{BB962C8B-B14F-4D97-AF65-F5344CB8AC3E}">
        <p14:creationId xmlns:p14="http://schemas.microsoft.com/office/powerpoint/2010/main" val="86816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D1A8C-9F00-27CE-3983-AC49D0A7F3B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7D5FD4D-6CDC-4726-1622-314F123AFB40}"/>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65C522F-1EFF-AE8A-90CF-F525C821EF86}"/>
              </a:ext>
            </a:extLst>
          </p:cNvPr>
          <p:cNvSpPr>
            <a:spLocks noGrp="1"/>
          </p:cNvSpPr>
          <p:nvPr>
            <p:ph type="ctrTitle"/>
          </p:nvPr>
        </p:nvSpPr>
        <p:spPr>
          <a:xfrm>
            <a:off x="1524000" y="333810"/>
            <a:ext cx="9144000" cy="878375"/>
          </a:xfrm>
        </p:spPr>
        <p:txBody>
          <a:bodyPr>
            <a:normAutofit fontScale="90000"/>
          </a:bodyPr>
          <a:lstStyle/>
          <a:p>
            <a:r>
              <a:rPr lang="en-US" dirty="0">
                <a:solidFill>
                  <a:schemeClr val="bg1"/>
                </a:solidFill>
              </a:rPr>
              <a:t>Attendance Letter Setup</a:t>
            </a:r>
          </a:p>
        </p:txBody>
      </p:sp>
      <p:sp>
        <p:nvSpPr>
          <p:cNvPr id="2" name="TextBox 1">
            <a:extLst>
              <a:ext uri="{FF2B5EF4-FFF2-40B4-BE49-F238E27FC236}">
                <a16:creationId xmlns:a16="http://schemas.microsoft.com/office/drawing/2014/main" id="{3A297896-D62B-8178-76F3-FC31D136B8A6}"/>
              </a:ext>
            </a:extLst>
          </p:cNvPr>
          <p:cNvSpPr txBox="1"/>
          <p:nvPr/>
        </p:nvSpPr>
        <p:spPr>
          <a:xfrm>
            <a:off x="407407" y="1695140"/>
            <a:ext cx="545924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Attendance Letter Parameters                         </a:t>
            </a:r>
            <a:br>
              <a:rPr lang="en-US" dirty="0"/>
            </a:br>
            <a:r>
              <a:rPr lang="en-US" dirty="0"/>
              <a:t>                             </a:t>
            </a:r>
            <a:br>
              <a:rPr lang="en-US" dirty="0"/>
            </a:br>
            <a:endParaRPr lang="en-US" dirty="0"/>
          </a:p>
        </p:txBody>
      </p:sp>
      <p:pic>
        <p:nvPicPr>
          <p:cNvPr id="7" name="Picture 6">
            <a:extLst>
              <a:ext uri="{FF2B5EF4-FFF2-40B4-BE49-F238E27FC236}">
                <a16:creationId xmlns:a16="http://schemas.microsoft.com/office/drawing/2014/main" id="{9A4ABE72-D757-499B-0673-C7C6B8DE3024}"/>
              </a:ext>
            </a:extLst>
          </p:cNvPr>
          <p:cNvPicPr>
            <a:picLocks noChangeAspect="1"/>
          </p:cNvPicPr>
          <p:nvPr/>
        </p:nvPicPr>
        <p:blipFill>
          <a:blip r:embed="rId3"/>
          <a:stretch>
            <a:fillRect/>
          </a:stretch>
        </p:blipFill>
        <p:spPr>
          <a:xfrm>
            <a:off x="407407" y="2080252"/>
            <a:ext cx="6039693" cy="3639058"/>
          </a:xfrm>
          <a:prstGeom prst="rect">
            <a:avLst/>
          </a:prstGeom>
        </p:spPr>
      </p:pic>
    </p:spTree>
    <p:extLst>
      <p:ext uri="{BB962C8B-B14F-4D97-AF65-F5344CB8AC3E}">
        <p14:creationId xmlns:p14="http://schemas.microsoft.com/office/powerpoint/2010/main" val="263290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7F43D-2941-29CC-3E01-69740B75B1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456C5AA-416F-D6FF-81ED-CBE8D79396D3}"/>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FB683DB-41CB-EDE5-4AC7-5C6AEC7093FE}"/>
              </a:ext>
            </a:extLst>
          </p:cNvPr>
          <p:cNvSpPr>
            <a:spLocks noGrp="1"/>
          </p:cNvSpPr>
          <p:nvPr>
            <p:ph type="ctrTitle"/>
          </p:nvPr>
        </p:nvSpPr>
        <p:spPr>
          <a:xfrm>
            <a:off x="1112067" y="333810"/>
            <a:ext cx="9967865" cy="878375"/>
          </a:xfrm>
        </p:spPr>
        <p:txBody>
          <a:bodyPr>
            <a:normAutofit fontScale="90000"/>
          </a:bodyPr>
          <a:lstStyle/>
          <a:p>
            <a:r>
              <a:rPr lang="en-US" dirty="0">
                <a:solidFill>
                  <a:schemeClr val="bg1"/>
                </a:solidFill>
              </a:rPr>
              <a:t>Viewing Attendance Letters</a:t>
            </a:r>
          </a:p>
        </p:txBody>
      </p:sp>
      <p:sp>
        <p:nvSpPr>
          <p:cNvPr id="2" name="TextBox 1">
            <a:extLst>
              <a:ext uri="{FF2B5EF4-FFF2-40B4-BE49-F238E27FC236}">
                <a16:creationId xmlns:a16="http://schemas.microsoft.com/office/drawing/2014/main" id="{33F2E5EB-2F73-82C5-6049-ED2FA68A37C5}"/>
              </a:ext>
            </a:extLst>
          </p:cNvPr>
          <p:cNvSpPr txBox="1"/>
          <p:nvPr/>
        </p:nvSpPr>
        <p:spPr>
          <a:xfrm>
            <a:off x="488887" y="1828800"/>
            <a:ext cx="493413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View Letters</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br>
              <a:rPr lang="en-US" dirty="0"/>
            </a:br>
            <a:endParaRPr lang="en-US" dirty="0"/>
          </a:p>
        </p:txBody>
      </p:sp>
      <p:pic>
        <p:nvPicPr>
          <p:cNvPr id="4" name="Picture 3">
            <a:extLst>
              <a:ext uri="{FF2B5EF4-FFF2-40B4-BE49-F238E27FC236}">
                <a16:creationId xmlns:a16="http://schemas.microsoft.com/office/drawing/2014/main" id="{B1537847-7953-6C48-AE03-61459E490BCB}"/>
              </a:ext>
            </a:extLst>
          </p:cNvPr>
          <p:cNvPicPr>
            <a:picLocks noChangeAspect="1"/>
          </p:cNvPicPr>
          <p:nvPr/>
        </p:nvPicPr>
        <p:blipFill>
          <a:blip r:embed="rId3"/>
          <a:stretch>
            <a:fillRect/>
          </a:stretch>
        </p:blipFill>
        <p:spPr>
          <a:xfrm>
            <a:off x="497941" y="2151965"/>
            <a:ext cx="4478539" cy="2564211"/>
          </a:xfrm>
          <a:prstGeom prst="rect">
            <a:avLst/>
          </a:prstGeom>
        </p:spPr>
      </p:pic>
      <p:sp>
        <p:nvSpPr>
          <p:cNvPr id="6" name="TextBox 5">
            <a:extLst>
              <a:ext uri="{FF2B5EF4-FFF2-40B4-BE49-F238E27FC236}">
                <a16:creationId xmlns:a16="http://schemas.microsoft.com/office/drawing/2014/main" id="{E6CC9A66-BC33-2870-14F2-B7EA9FB66AEA}"/>
              </a:ext>
            </a:extLst>
          </p:cNvPr>
          <p:cNvSpPr txBox="1"/>
          <p:nvPr/>
        </p:nvSpPr>
        <p:spPr>
          <a:xfrm>
            <a:off x="5432080" y="1828800"/>
            <a:ext cx="6038661"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Student Profile &gt; Attendance Tab &gt; Letters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br>
              <a:rPr lang="en-US" dirty="0"/>
            </a:br>
            <a:endParaRPr lang="en-US" dirty="0"/>
          </a:p>
        </p:txBody>
      </p:sp>
      <p:pic>
        <p:nvPicPr>
          <p:cNvPr id="8" name="Picture 7">
            <a:extLst>
              <a:ext uri="{FF2B5EF4-FFF2-40B4-BE49-F238E27FC236}">
                <a16:creationId xmlns:a16="http://schemas.microsoft.com/office/drawing/2014/main" id="{70F4D378-AF55-AA7C-170C-A5C7B114A889}"/>
              </a:ext>
            </a:extLst>
          </p:cNvPr>
          <p:cNvPicPr>
            <a:picLocks noChangeAspect="1"/>
          </p:cNvPicPr>
          <p:nvPr/>
        </p:nvPicPr>
        <p:blipFill>
          <a:blip r:embed="rId4"/>
          <a:stretch>
            <a:fillRect/>
          </a:stretch>
        </p:blipFill>
        <p:spPr>
          <a:xfrm>
            <a:off x="5432080" y="2172218"/>
            <a:ext cx="4716855" cy="2463156"/>
          </a:xfrm>
          <a:prstGeom prst="rect">
            <a:avLst/>
          </a:prstGeom>
        </p:spPr>
      </p:pic>
    </p:spTree>
    <p:extLst>
      <p:ext uri="{BB962C8B-B14F-4D97-AF65-F5344CB8AC3E}">
        <p14:creationId xmlns:p14="http://schemas.microsoft.com/office/powerpoint/2010/main" val="410375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AF79-15FE-B6A0-5BEA-F749A89DEE7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BE759BE-15C7-A243-2551-C00A86D0DED0}"/>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CCFD31F-9F62-8201-7460-5F8C0D3A3977}"/>
              </a:ext>
            </a:extLst>
          </p:cNvPr>
          <p:cNvSpPr>
            <a:spLocks noGrp="1"/>
          </p:cNvSpPr>
          <p:nvPr>
            <p:ph type="ctrTitle"/>
          </p:nvPr>
        </p:nvSpPr>
        <p:spPr>
          <a:xfrm>
            <a:off x="1112067" y="333810"/>
            <a:ext cx="9967865" cy="878375"/>
          </a:xfrm>
        </p:spPr>
        <p:txBody>
          <a:bodyPr>
            <a:normAutofit fontScale="90000"/>
          </a:bodyPr>
          <a:lstStyle/>
          <a:p>
            <a:r>
              <a:rPr lang="en-US" dirty="0">
                <a:solidFill>
                  <a:schemeClr val="bg1"/>
                </a:solidFill>
              </a:rPr>
              <a:t>Viewing Attendance Letters</a:t>
            </a:r>
          </a:p>
        </p:txBody>
      </p:sp>
      <p:pic>
        <p:nvPicPr>
          <p:cNvPr id="4" name="Picture 3">
            <a:extLst>
              <a:ext uri="{FF2B5EF4-FFF2-40B4-BE49-F238E27FC236}">
                <a16:creationId xmlns:a16="http://schemas.microsoft.com/office/drawing/2014/main" id="{E5B1C23B-E249-781F-32D2-C2C3C11C8907}"/>
              </a:ext>
            </a:extLst>
          </p:cNvPr>
          <p:cNvPicPr>
            <a:picLocks noChangeAspect="1"/>
          </p:cNvPicPr>
          <p:nvPr/>
        </p:nvPicPr>
        <p:blipFill>
          <a:blip r:embed="rId3"/>
          <a:stretch>
            <a:fillRect/>
          </a:stretch>
        </p:blipFill>
        <p:spPr>
          <a:xfrm>
            <a:off x="405285" y="2144521"/>
            <a:ext cx="2949007" cy="2970122"/>
          </a:xfrm>
          <a:prstGeom prst="rect">
            <a:avLst/>
          </a:prstGeom>
        </p:spPr>
      </p:pic>
      <p:pic>
        <p:nvPicPr>
          <p:cNvPr id="7" name="Picture 6">
            <a:extLst>
              <a:ext uri="{FF2B5EF4-FFF2-40B4-BE49-F238E27FC236}">
                <a16:creationId xmlns:a16="http://schemas.microsoft.com/office/drawing/2014/main" id="{51A32D2D-DE2A-ED71-BF91-940B26A478D1}"/>
              </a:ext>
            </a:extLst>
          </p:cNvPr>
          <p:cNvPicPr>
            <a:picLocks noChangeAspect="1"/>
          </p:cNvPicPr>
          <p:nvPr/>
        </p:nvPicPr>
        <p:blipFill>
          <a:blip r:embed="rId4"/>
          <a:stretch>
            <a:fillRect/>
          </a:stretch>
        </p:blipFill>
        <p:spPr>
          <a:xfrm>
            <a:off x="2626293" y="2868261"/>
            <a:ext cx="2541639" cy="1522641"/>
          </a:xfrm>
          <a:prstGeom prst="rect">
            <a:avLst/>
          </a:prstGeom>
        </p:spPr>
      </p:pic>
      <p:pic>
        <p:nvPicPr>
          <p:cNvPr id="10" name="Picture 9">
            <a:extLst>
              <a:ext uri="{FF2B5EF4-FFF2-40B4-BE49-F238E27FC236}">
                <a16:creationId xmlns:a16="http://schemas.microsoft.com/office/drawing/2014/main" id="{FBEAF9FB-4BFF-E7F6-8B81-66644CEF8094}"/>
              </a:ext>
            </a:extLst>
          </p:cNvPr>
          <p:cNvPicPr>
            <a:picLocks noChangeAspect="1"/>
          </p:cNvPicPr>
          <p:nvPr/>
        </p:nvPicPr>
        <p:blipFill>
          <a:blip r:embed="rId5"/>
          <a:stretch>
            <a:fillRect/>
          </a:stretch>
        </p:blipFill>
        <p:spPr>
          <a:xfrm>
            <a:off x="6095999" y="2088979"/>
            <a:ext cx="5584724" cy="4076054"/>
          </a:xfrm>
          <a:prstGeom prst="rect">
            <a:avLst/>
          </a:prstGeom>
        </p:spPr>
      </p:pic>
      <p:sp>
        <p:nvSpPr>
          <p:cNvPr id="11" name="TextBox 10">
            <a:extLst>
              <a:ext uri="{FF2B5EF4-FFF2-40B4-BE49-F238E27FC236}">
                <a16:creationId xmlns:a16="http://schemas.microsoft.com/office/drawing/2014/main" id="{FAE4A9A6-7858-07A3-0F23-4BC62466B60E}"/>
              </a:ext>
            </a:extLst>
          </p:cNvPr>
          <p:cNvSpPr txBox="1"/>
          <p:nvPr/>
        </p:nvSpPr>
        <p:spPr>
          <a:xfrm>
            <a:off x="405285" y="1682856"/>
            <a:ext cx="3834581" cy="923330"/>
          </a:xfrm>
          <a:prstGeom prst="rect">
            <a:avLst/>
          </a:prstGeom>
          <a:noFill/>
        </p:spPr>
        <p:txBody>
          <a:bodyPr wrap="square" rtlCol="0">
            <a:spAutoFit/>
          </a:bodyPr>
          <a:lstStyle/>
          <a:p>
            <a:pPr marL="285750" indent="-285750">
              <a:buFont typeface="Arial" panose="020B0604020202020204" pitchFamily="34" charset="0"/>
              <a:buChar char="•"/>
            </a:pPr>
            <a:r>
              <a:rPr lang="en-US" dirty="0"/>
              <a:t>Posting Letters to Family Access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6AF75668-630F-6F41-38BF-01735998E0E9}"/>
              </a:ext>
            </a:extLst>
          </p:cNvPr>
          <p:cNvSpPr txBox="1"/>
          <p:nvPr/>
        </p:nvSpPr>
        <p:spPr>
          <a:xfrm>
            <a:off x="6095999" y="1682856"/>
            <a:ext cx="3834581" cy="923330"/>
          </a:xfrm>
          <a:prstGeom prst="rect">
            <a:avLst/>
          </a:prstGeom>
          <a:noFill/>
        </p:spPr>
        <p:txBody>
          <a:bodyPr wrap="square" rtlCol="0">
            <a:spAutoFit/>
          </a:bodyPr>
          <a:lstStyle/>
          <a:p>
            <a:pPr marL="285750" indent="-285750">
              <a:buFont typeface="Arial" panose="020B0604020202020204" pitchFamily="34" charset="0"/>
              <a:buChar char="•"/>
            </a:pPr>
            <a:r>
              <a:rPr lang="en-US" dirty="0"/>
              <a:t>Automated Emails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6291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93CF-F991-34FA-B472-1AF4048DD0D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89CF273-1E5B-8434-CEE0-8409F15C5F81}"/>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E9093B8-FE0B-BF06-F691-A699363B78E9}"/>
              </a:ext>
            </a:extLst>
          </p:cNvPr>
          <p:cNvSpPr>
            <a:spLocks noGrp="1"/>
          </p:cNvSpPr>
          <p:nvPr>
            <p:ph type="ctrTitle"/>
          </p:nvPr>
        </p:nvSpPr>
        <p:spPr>
          <a:xfrm>
            <a:off x="1112067" y="333810"/>
            <a:ext cx="9967865" cy="878375"/>
          </a:xfrm>
        </p:spPr>
        <p:txBody>
          <a:bodyPr>
            <a:noAutofit/>
          </a:bodyPr>
          <a:lstStyle/>
          <a:p>
            <a:r>
              <a:rPr lang="en-US" sz="3600" dirty="0">
                <a:solidFill>
                  <a:schemeClr val="bg1"/>
                </a:solidFill>
              </a:rPr>
              <a:t>“A Student is Not Generating an Attendance Letter”</a:t>
            </a:r>
          </a:p>
        </p:txBody>
      </p:sp>
      <p:sp>
        <p:nvSpPr>
          <p:cNvPr id="2" name="TextBox 1">
            <a:extLst>
              <a:ext uri="{FF2B5EF4-FFF2-40B4-BE49-F238E27FC236}">
                <a16:creationId xmlns:a16="http://schemas.microsoft.com/office/drawing/2014/main" id="{842F63B1-9503-70C7-6938-D8378A7496AF}"/>
              </a:ext>
            </a:extLst>
          </p:cNvPr>
          <p:cNvSpPr txBox="1"/>
          <p:nvPr/>
        </p:nvSpPr>
        <p:spPr>
          <a:xfrm>
            <a:off x="516194" y="1814052"/>
            <a:ext cx="9851922" cy="2717732"/>
          </a:xfrm>
          <a:prstGeom prst="rect">
            <a:avLst/>
          </a:prstGeom>
          <a:noFill/>
        </p:spPr>
        <p:txBody>
          <a:bodyPr wrap="square" rtlCol="0">
            <a:spAutoFit/>
          </a:bodyPr>
          <a:lstStyle/>
          <a:p>
            <a:pPr marL="285750" marR="0" lvl="0" indent="-28575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Verify the student is </a:t>
            </a:r>
            <a:r>
              <a:rPr lang="en-US" kern="100" dirty="0">
                <a:effectLst/>
                <a:ea typeface="Aptos" panose="020B0004020202020204" pitchFamily="34" charset="0"/>
                <a:cs typeface="Times New Roman" panose="02020603050405020304" pitchFamily="18" charset="0"/>
              </a:rPr>
              <a:t>within the Student Ranges of the Update Parameters</a:t>
            </a:r>
          </a:p>
          <a:p>
            <a:pPr marL="742950" lvl="1" indent="-28575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WS\OF\AT\AL\SL</a:t>
            </a:r>
            <a:r>
              <a:rPr lang="en-US" kern="100" dirty="0">
                <a:ea typeface="Aptos" panose="020B0004020202020204" pitchFamily="34" charset="0"/>
                <a:cs typeface="Times New Roman" panose="02020603050405020304" pitchFamily="18" charset="0"/>
              </a:rPr>
              <a:t> &gt; Update Params &gt; Student Ranges</a:t>
            </a:r>
            <a:endParaRPr lang="en-US" kern="100" dirty="0">
              <a:effectLst/>
              <a:ea typeface="Aptos" panose="020B000402020202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Verify that the Receive Forms checkbox on the Family is checked </a:t>
            </a:r>
          </a:p>
          <a:p>
            <a:pPr marL="742950" lvl="1" indent="-28575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Review on the Family from WS\TB\ST\FA\FA</a:t>
            </a:r>
            <a:endParaRPr lang="en-US" kern="100" dirty="0">
              <a:effectLst/>
              <a:ea typeface="Aptos" panose="020B000402020202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Verify that the student’s Calendar is setup correctly</a:t>
            </a:r>
          </a:p>
          <a:p>
            <a:pPr marL="742950" lvl="1" indent="-28575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Review the Student’s Calendar assigned from WS\ST\TB\EW\EW</a:t>
            </a:r>
          </a:p>
          <a:p>
            <a:pPr marL="742950" lvl="1" indent="-28575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Review the </a:t>
            </a:r>
            <a:r>
              <a:rPr lang="en-US" kern="100" dirty="0">
                <a:effectLst/>
                <a:ea typeface="Aptos" panose="020B0004020202020204" pitchFamily="34" charset="0"/>
                <a:cs typeface="Times New Roman" panose="02020603050405020304" pitchFamily="18" charset="0"/>
              </a:rPr>
              <a:t>Day Rotation assigned, Periods checked on the Calendar Days, etc</a:t>
            </a:r>
            <a:r>
              <a:rPr lang="en-US" kern="100" dirty="0">
                <a:ea typeface="Aptos" panose="020B0004020202020204" pitchFamily="34" charset="0"/>
                <a:cs typeface="Times New Roman" panose="02020603050405020304" pitchFamily="18" charset="0"/>
              </a:rPr>
              <a:t>. in WS\OF\PS\CO\CC</a:t>
            </a:r>
            <a:endParaRPr lang="en-US" kern="100" dirty="0">
              <a:effectLst/>
              <a:ea typeface="Aptos" panose="020B0004020202020204" pitchFamily="34" charset="0"/>
              <a:cs typeface="Times New Roman" panose="02020603050405020304" pitchFamily="18" charset="0"/>
            </a:endParaRPr>
          </a:p>
          <a:p>
            <a:pPr marR="0" lvl="0">
              <a:lnSpc>
                <a:spcPct val="107000"/>
              </a:lnSpc>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962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2AB2-952A-FD3F-BFE0-472769B7759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B718470-1DB4-8D4D-AA9F-1A2640FDE3D3}"/>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4773D91-3EF0-B6FF-2940-7DA804BAB826}"/>
              </a:ext>
            </a:extLst>
          </p:cNvPr>
          <p:cNvSpPr>
            <a:spLocks noGrp="1"/>
          </p:cNvSpPr>
          <p:nvPr>
            <p:ph type="ctrTitle"/>
          </p:nvPr>
        </p:nvSpPr>
        <p:spPr>
          <a:xfrm>
            <a:off x="1112067" y="333810"/>
            <a:ext cx="9967865" cy="878375"/>
          </a:xfrm>
        </p:spPr>
        <p:txBody>
          <a:bodyPr>
            <a:noAutofit/>
          </a:bodyPr>
          <a:lstStyle/>
          <a:p>
            <a:r>
              <a:rPr lang="en-US" sz="3600" dirty="0">
                <a:solidFill>
                  <a:schemeClr val="bg1"/>
                </a:solidFill>
              </a:rPr>
              <a:t>“A Student is Not Generating an Attendance Letter”</a:t>
            </a:r>
          </a:p>
        </p:txBody>
      </p:sp>
      <p:sp>
        <p:nvSpPr>
          <p:cNvPr id="2" name="TextBox 1">
            <a:extLst>
              <a:ext uri="{FF2B5EF4-FFF2-40B4-BE49-F238E27FC236}">
                <a16:creationId xmlns:a16="http://schemas.microsoft.com/office/drawing/2014/main" id="{BF95B489-63E6-B2DA-476F-8E89C64C8C1C}"/>
              </a:ext>
            </a:extLst>
          </p:cNvPr>
          <p:cNvSpPr txBox="1"/>
          <p:nvPr/>
        </p:nvSpPr>
        <p:spPr>
          <a:xfrm>
            <a:off x="516194" y="1814052"/>
            <a:ext cx="9851922" cy="3892797"/>
          </a:xfrm>
          <a:prstGeom prst="rect">
            <a:avLst/>
          </a:prstGeom>
          <a:noFill/>
        </p:spPr>
        <p:txBody>
          <a:bodyPr wrap="square" rtlCol="0">
            <a:spAutoFit/>
          </a:bodyPr>
          <a:lstStyle/>
          <a:p>
            <a:pPr marL="285750" marR="0" lvl="0" indent="-28575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Verify the </a:t>
            </a:r>
            <a:r>
              <a:rPr lang="en-US" kern="100" dirty="0">
                <a:effectLst/>
                <a:ea typeface="Aptos" panose="020B0004020202020204" pitchFamily="34" charset="0"/>
                <a:cs typeface="Times New Roman" panose="02020603050405020304" pitchFamily="18" charset="0"/>
              </a:rPr>
              <a:t>Attendance on the student calculates to the Threshold based on the calculation chosen </a:t>
            </a:r>
          </a:p>
          <a:p>
            <a:pPr marL="742950" lvl="1" indent="-28575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Ex.</a:t>
            </a:r>
            <a:r>
              <a:rPr lang="en-US" kern="100" dirty="0">
                <a:effectLst/>
                <a:ea typeface="Aptos" panose="020B0004020202020204" pitchFamily="34" charset="0"/>
                <a:cs typeface="Times New Roman" panose="02020603050405020304" pitchFamily="18" charset="0"/>
              </a:rPr>
              <a:t> If it’s a Total Period Letter with “040” as the Threshold, make sure the student has 40 total periods of the selected absence types)</a:t>
            </a:r>
          </a:p>
          <a:p>
            <a:pPr marL="742950" lvl="1" indent="-28575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Review Attendance From WS\ST\TB\AT\AT</a:t>
            </a:r>
          </a:p>
          <a:p>
            <a:pPr marL="285750" marR="0" lvl="0" indent="-28575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For Class Letters: Verify </a:t>
            </a:r>
            <a:r>
              <a:rPr lang="en-US" kern="100" dirty="0">
                <a:ea typeface="Aptos" panose="020B0004020202020204" pitchFamily="34" charset="0"/>
                <a:cs typeface="Times New Roman" panose="02020603050405020304" pitchFamily="18" charset="0"/>
              </a:rPr>
              <a:t>the </a:t>
            </a:r>
            <a:r>
              <a:rPr lang="en-US" kern="100" dirty="0">
                <a:effectLst/>
                <a:ea typeface="Aptos" panose="020B0004020202020204" pitchFamily="34" charset="0"/>
                <a:cs typeface="Times New Roman" panose="02020603050405020304" pitchFamily="18" charset="0"/>
              </a:rPr>
              <a:t>student has missed a class (course/section) the amount of times as designated by the Threshold</a:t>
            </a:r>
          </a:p>
          <a:p>
            <a:pPr marL="742950" lvl="1" indent="-28575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Additionally, review Scheduling Transactions </a:t>
            </a:r>
            <a:r>
              <a:rPr lang="en-US" kern="100" dirty="0">
                <a:ea typeface="Aptos" panose="020B0004020202020204" pitchFamily="34" charset="0"/>
                <a:cs typeface="Times New Roman" panose="02020603050405020304" pitchFamily="18" charset="0"/>
              </a:rPr>
              <a:t>are correct to show that the student was added, and not dropped from the class during the date range of the letter </a:t>
            </a:r>
          </a:p>
          <a:p>
            <a:pPr marL="285750" marR="0" lvl="0" indent="-28575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Verify the Attendance is happening during the date range of the Attendance Letter</a:t>
            </a:r>
          </a:p>
          <a:p>
            <a:pPr marL="742950" lvl="1" indent="-28575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Review Date Range from WS\OF\AT\AL\SL &gt; Update Params</a:t>
            </a:r>
            <a:endParaRPr lang="en-US" kern="100" dirty="0">
              <a:ea typeface="Aptos" panose="020B000402020202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en-US" kern="100" dirty="0">
              <a:ea typeface="Aptos" panose="020B0004020202020204" pitchFamily="34" charset="0"/>
              <a:cs typeface="Times New Roman" panose="02020603050405020304" pitchFamily="18" charset="0"/>
            </a:endParaRPr>
          </a:p>
          <a:p>
            <a:pPr marL="342900" marR="0" lvl="0" indent="-342900">
              <a:lnSpc>
                <a:spcPct val="107000"/>
              </a:lnSpc>
              <a:buFont typeface="Aptos" panose="020B0004020202020204" pitchFamily="34" charset="0"/>
              <a:buChar char="-"/>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202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D71B-D380-F27D-613B-837EE2DFCF9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3D4527E-689D-7152-8487-6085DD0DC8E2}"/>
              </a:ext>
            </a:extLst>
          </p:cNvPr>
          <p:cNvSpPr/>
          <p:nvPr/>
        </p:nvSpPr>
        <p:spPr>
          <a:xfrm>
            <a:off x="0" y="0"/>
            <a:ext cx="12192000" cy="1545996"/>
          </a:xfrm>
          <a:prstGeom prst="rect">
            <a:avLst/>
          </a:prstGeom>
          <a:solidFill>
            <a:srgbClr val="0B6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505F651-C32F-4E1F-FBA2-881D6B45F53F}"/>
              </a:ext>
            </a:extLst>
          </p:cNvPr>
          <p:cNvSpPr>
            <a:spLocks noGrp="1"/>
          </p:cNvSpPr>
          <p:nvPr>
            <p:ph type="ctrTitle"/>
          </p:nvPr>
        </p:nvSpPr>
        <p:spPr>
          <a:xfrm>
            <a:off x="1112067" y="333810"/>
            <a:ext cx="9967865" cy="878375"/>
          </a:xfrm>
        </p:spPr>
        <p:txBody>
          <a:bodyPr>
            <a:noAutofit/>
          </a:bodyPr>
          <a:lstStyle/>
          <a:p>
            <a:r>
              <a:rPr lang="en-US" sz="3600" dirty="0">
                <a:solidFill>
                  <a:schemeClr val="bg1"/>
                </a:solidFill>
              </a:rPr>
              <a:t>“A Student is Generating an Attendance Letter Repeatedly”</a:t>
            </a:r>
          </a:p>
        </p:txBody>
      </p:sp>
      <p:sp>
        <p:nvSpPr>
          <p:cNvPr id="2" name="TextBox 1">
            <a:extLst>
              <a:ext uri="{FF2B5EF4-FFF2-40B4-BE49-F238E27FC236}">
                <a16:creationId xmlns:a16="http://schemas.microsoft.com/office/drawing/2014/main" id="{73423D13-8BC9-4A72-E959-32BEF4B7FD1D}"/>
              </a:ext>
            </a:extLst>
          </p:cNvPr>
          <p:cNvSpPr txBox="1"/>
          <p:nvPr/>
        </p:nvSpPr>
        <p:spPr>
          <a:xfrm>
            <a:off x="383458" y="1961535"/>
            <a:ext cx="11061290" cy="4723601"/>
          </a:xfrm>
          <a:prstGeom prst="rect">
            <a:avLst/>
          </a:prstGeom>
          <a:noFill/>
        </p:spPr>
        <p:txBody>
          <a:bodyPr wrap="square" rtlCol="0">
            <a:spAutoFit/>
          </a:bodyPr>
          <a:lstStyle/>
          <a:p>
            <a:pPr marL="342900" marR="0" lvl="0" indent="-342900">
              <a:lnSpc>
                <a:spcPct val="107000"/>
              </a:lnSpc>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Verify that Attendance that was captured in the previous Attendance Letter was not deleted.</a:t>
            </a:r>
          </a:p>
          <a:p>
            <a:pPr marL="800100" lvl="1" indent="-34290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Ex. If a student was gone on 09/10, 09/11, 09/12, and 09/13 and the 3 Day Absent Letter generated on 09/12, if someone deletes 09/10, 09/11, or 09/12, the letter will regenerate using the 09/13 date to substitute the deleted date. </a:t>
            </a:r>
          </a:p>
          <a:p>
            <a:pPr marL="800100" lvl="1" indent="-342900">
              <a:lnSpc>
                <a:spcPct val="107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To see this go to the Transaction Tracking for Attendance (Office &gt; Attendance) and go through the By Student option to find any potential deletes</a:t>
            </a:r>
          </a:p>
          <a:p>
            <a:pPr marL="342900" marR="0" lvl="0" indent="-342900">
              <a:lnSpc>
                <a:spcPct val="107000"/>
              </a:lnSpc>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If using Scheduled Attendance Letters, make sure that there’s no other letters that overlap time wise with each other that use the same Letter Type/Attendance Type/Term. </a:t>
            </a:r>
          </a:p>
          <a:p>
            <a:pPr marL="800100" lvl="1" indent="-342900">
              <a:lnSpc>
                <a:spcPct val="107000"/>
              </a:lnSpc>
              <a:buFont typeface="Arial" panose="020B0604020202020204" pitchFamily="34" charset="0"/>
              <a:buChar char="•"/>
            </a:pPr>
            <a:r>
              <a:rPr lang="en-US" kern="100" dirty="0">
                <a:ea typeface="Aptos" panose="020B0004020202020204" pitchFamily="34" charset="0"/>
                <a:cs typeface="Times New Roman" panose="02020603050405020304" pitchFamily="18" charset="0"/>
              </a:rPr>
              <a:t>Ex. I</a:t>
            </a:r>
            <a:r>
              <a:rPr lang="en-US" kern="100" dirty="0">
                <a:effectLst/>
                <a:ea typeface="Aptos" panose="020B0004020202020204" pitchFamily="34" charset="0"/>
                <a:cs typeface="Times New Roman" panose="02020603050405020304" pitchFamily="18" charset="0"/>
              </a:rPr>
              <a:t>f you are running a 3 Day and 5 Day Absent Letter and they are set to run at the same time, this could potentially cause issues since the Update for both letters will be running at the same time.</a:t>
            </a:r>
          </a:p>
          <a:p>
            <a:pPr marL="342900" marR="0" lvl="0" indent="-342900">
              <a:lnSpc>
                <a:spcPct val="107000"/>
              </a:lnSpc>
              <a:spcAft>
                <a:spcPts val="80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If the above two options are not occurring, go to the Attendance Letter that runs first in the order and go into the Update Parameters. Then check the box for “Purge Update Records Without A Letter” and run the Attendance Letter. This should remove any records that are “hung up” in the system. </a:t>
            </a:r>
          </a:p>
          <a:p>
            <a:pPr marL="800100" lvl="1" indent="-342900">
              <a:lnSpc>
                <a:spcPct val="107000"/>
              </a:lnSpc>
              <a:spcAft>
                <a:spcPts val="80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After the letter has run, uncheck the box as it should not be left checked.</a:t>
            </a:r>
          </a:p>
          <a:p>
            <a:endParaRPr lang="en-US" dirty="0"/>
          </a:p>
        </p:txBody>
      </p:sp>
    </p:spTree>
    <p:extLst>
      <p:ext uri="{BB962C8B-B14F-4D97-AF65-F5344CB8AC3E}">
        <p14:creationId xmlns:p14="http://schemas.microsoft.com/office/powerpoint/2010/main" val="3484281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11" ma:contentTypeDescription="Create a new document." ma:contentTypeScope="" ma:versionID="bd942f66a40b818c4ededf9e4b5c539d">
  <xsd:schema xmlns:xsd="http://www.w3.org/2001/XMLSchema" xmlns:xs="http://www.w3.org/2001/XMLSchema" xmlns:p="http://schemas.microsoft.com/office/2006/metadata/properties" xmlns:ns2="3f3073f3-9a20-481c-ba9a-d77d18817a94" xmlns:ns3="42a7207b-7133-445a-a506-606f615b7eeb" targetNamespace="http://schemas.microsoft.com/office/2006/metadata/properties" ma:root="true" ma:fieldsID="86f22ea5b2b38546f606502c775a45d2" ns2:_="" ns3:_="">
    <xsd:import namespace="3f3073f3-9a20-481c-ba9a-d77d18817a94"/>
    <xsd:import namespace="42a7207b-7133-445a-a506-606f615b7e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UserInfo>
        <DisplayName>Tim Casey</DisplayName>
        <AccountId>147</AccountId>
        <AccountType/>
      </UserInfo>
      <UserInfo>
        <DisplayName>Jenny Staples</DisplayName>
        <AccountId>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1138F1-44AF-4403-90C0-094BAF1EC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073f3-9a20-481c-ba9a-d77d18817a94"/>
    <ds:schemaRef ds:uri="42a7207b-7133-445a-a506-606f615b7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89937-285E-458F-A6E3-EB25D144B7F4}">
  <ds:schemaRefs>
    <ds:schemaRef ds:uri="http://schemas.microsoft.com/office/2006/metadata/properties"/>
    <ds:schemaRef ds:uri="http://schemas.microsoft.com/office/infopath/2007/PartnerControls"/>
    <ds:schemaRef ds:uri="3f3073f3-9a20-481c-ba9a-d77d18817a94"/>
  </ds:schemaRefs>
</ds:datastoreItem>
</file>

<file path=customXml/itemProps3.xml><?xml version="1.0" encoding="utf-8"?>
<ds:datastoreItem xmlns:ds="http://schemas.openxmlformats.org/officeDocument/2006/customXml" ds:itemID="{5E949000-6F41-4353-A46B-250BE57DF8E6}">
  <ds:schemaRefs>
    <ds:schemaRef ds:uri="http://schemas.microsoft.com/sharepoint/v3/contenttype/forms"/>
  </ds:schemaRefs>
</ds:datastoreItem>
</file>

<file path=docMetadata/LabelInfo.xml><?xml version="1.0" encoding="utf-8"?>
<clbl:labelList xmlns:clbl="http://schemas.microsoft.com/office/2020/mipLabelMetadata">
  <clbl:label id="{833b2b67-7fd5-4644-a0a2-4b89f0bebe77}" enabled="0" method="" siteId="{833b2b67-7fd5-4644-a0a2-4b89f0bebe77}" removed="1"/>
</clbl:labelList>
</file>

<file path=docProps/app.xml><?xml version="1.0" encoding="utf-8"?>
<Properties xmlns="http://schemas.openxmlformats.org/officeDocument/2006/extended-properties" xmlns:vt="http://schemas.openxmlformats.org/officeDocument/2006/docPropsVTypes">
  <TotalTime>1075</TotalTime>
  <Words>1037</Words>
  <Application>Microsoft Office PowerPoint</Application>
  <PresentationFormat>Widescreen</PresentationFormat>
  <Paragraphs>90</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Open Sans</vt:lpstr>
      <vt:lpstr>Office Theme</vt:lpstr>
      <vt:lpstr>Welcome to Florida User Group</vt:lpstr>
      <vt:lpstr>Attendance Letter Setup</vt:lpstr>
      <vt:lpstr>Attendance Letter Setup</vt:lpstr>
      <vt:lpstr>Attendance Letter Setup</vt:lpstr>
      <vt:lpstr>Viewing Attendance Letters</vt:lpstr>
      <vt:lpstr>Viewing Attendance Letters</vt:lpstr>
      <vt:lpstr>“A Student is Not Generating an Attendance Letter”</vt:lpstr>
      <vt:lpstr>“A Student is Not Generating an Attendance Letter”</vt:lpstr>
      <vt:lpstr>“A Student is Generating an Attendance Letter Repeatedly”</vt:lpstr>
      <vt:lpstr>“A Student is Generating an Attendance Letter Incorrectly”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Makayla Thomas</cp:lastModifiedBy>
  <cp:revision>181</cp:revision>
  <dcterms:created xsi:type="dcterms:W3CDTF">2017-04-06T16:25:10Z</dcterms:created>
  <dcterms:modified xsi:type="dcterms:W3CDTF">2025-01-16T14:51:42Z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ies>
</file>