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9"/>
  </p:notesMasterIdLst>
  <p:handoutMasterIdLst>
    <p:handoutMasterId r:id="rId40"/>
  </p:handoutMasterIdLst>
  <p:sldIdLst>
    <p:sldId id="257" r:id="rId5"/>
    <p:sldId id="265" r:id="rId6"/>
    <p:sldId id="438" r:id="rId7"/>
    <p:sldId id="464" r:id="rId8"/>
    <p:sldId id="465" r:id="rId9"/>
    <p:sldId id="466" r:id="rId10"/>
    <p:sldId id="462" r:id="rId11"/>
    <p:sldId id="467" r:id="rId12"/>
    <p:sldId id="475" r:id="rId13"/>
    <p:sldId id="468" r:id="rId14"/>
    <p:sldId id="473" r:id="rId15"/>
    <p:sldId id="474" r:id="rId16"/>
    <p:sldId id="471" r:id="rId17"/>
    <p:sldId id="472" r:id="rId18"/>
    <p:sldId id="470" r:id="rId19"/>
    <p:sldId id="478" r:id="rId20"/>
    <p:sldId id="480" r:id="rId21"/>
    <p:sldId id="481" r:id="rId22"/>
    <p:sldId id="482" r:id="rId23"/>
    <p:sldId id="484" r:id="rId24"/>
    <p:sldId id="485" r:id="rId25"/>
    <p:sldId id="486" r:id="rId26"/>
    <p:sldId id="487" r:id="rId27"/>
    <p:sldId id="488" r:id="rId28"/>
    <p:sldId id="490" r:id="rId29"/>
    <p:sldId id="491" r:id="rId30"/>
    <p:sldId id="479" r:id="rId31"/>
    <p:sldId id="476" r:id="rId32"/>
    <p:sldId id="492" r:id="rId33"/>
    <p:sldId id="493" r:id="rId34"/>
    <p:sldId id="495" r:id="rId35"/>
    <p:sldId id="496" r:id="rId36"/>
    <p:sldId id="460" r:id="rId37"/>
    <p:sldId id="49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63B7"/>
    <a:srgbClr val="7CFF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8CF173-A9BD-92CC-69C5-2A6C63029245}" v="17" dt="2023-12-20T20:59:50.876"/>
    <p1510:client id="{7F553D28-8E96-F960-DF25-1E228D63F761}" v="32" dt="2023-12-08T16:46:00.900"/>
    <p1510:client id="{B00F3427-910E-4830-95B2-3E3AE511A17E}" v="9" dt="2023-12-07T21:53:25.4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24"/>
    <p:restoredTop sz="78838" autoAdjust="0"/>
  </p:normalViewPr>
  <p:slideViewPr>
    <p:cSldViewPr snapToGrid="0" snapToObjects="1">
      <p:cViewPr varScale="1">
        <p:scale>
          <a:sx n="60" d="100"/>
          <a:sy n="60" d="100"/>
        </p:scale>
        <p:origin x="978" y="7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10" d="100"/>
          <a:sy n="110" d="100"/>
        </p:scale>
        <p:origin x="4776"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Hartman" userId="S::jamieh@skyward.com::e9e5dcca-721d-4f9c-a13d-75caccbf4ee9" providerId="AD" clId="Web-{7F553D28-8E96-F960-DF25-1E228D63F761}"/>
    <pc:docChg chg="addSld delSld modSld">
      <pc:chgData name="Jamie Hartman" userId="S::jamieh@skyward.com::e9e5dcca-721d-4f9c-a13d-75caccbf4ee9" providerId="AD" clId="Web-{7F553D28-8E96-F960-DF25-1E228D63F761}" dt="2023-12-08T16:46:00.900" v="25"/>
      <pc:docMkLst>
        <pc:docMk/>
      </pc:docMkLst>
      <pc:sldChg chg="addSp delSp modSp">
        <pc:chgData name="Jamie Hartman" userId="S::jamieh@skyward.com::e9e5dcca-721d-4f9c-a13d-75caccbf4ee9" providerId="AD" clId="Web-{7F553D28-8E96-F960-DF25-1E228D63F761}" dt="2023-12-08T16:44:15.287" v="11"/>
        <pc:sldMkLst>
          <pc:docMk/>
          <pc:sldMk cId="1101582356" sldId="445"/>
        </pc:sldMkLst>
        <pc:picChg chg="add del mod">
          <ac:chgData name="Jamie Hartman" userId="S::jamieh@skyward.com::e9e5dcca-721d-4f9c-a13d-75caccbf4ee9" providerId="AD" clId="Web-{7F553D28-8E96-F960-DF25-1E228D63F761}" dt="2023-12-08T16:40:58.577" v="1"/>
          <ac:picMkLst>
            <pc:docMk/>
            <pc:sldMk cId="1101582356" sldId="445"/>
            <ac:picMk id="2" creationId="{C12C46B8-A09F-F4A7-51F0-FFD73676083C}"/>
          </ac:picMkLst>
        </pc:picChg>
        <pc:picChg chg="add del mod">
          <ac:chgData name="Jamie Hartman" userId="S::jamieh@skyward.com::e9e5dcca-721d-4f9c-a13d-75caccbf4ee9" providerId="AD" clId="Web-{7F553D28-8E96-F960-DF25-1E228D63F761}" dt="2023-12-08T16:41:43.500" v="3"/>
          <ac:picMkLst>
            <pc:docMk/>
            <pc:sldMk cId="1101582356" sldId="445"/>
            <ac:picMk id="3" creationId="{536FB87B-4E41-2007-2071-3B37AC7EC56D}"/>
          </ac:picMkLst>
        </pc:picChg>
        <pc:picChg chg="add del mod">
          <ac:chgData name="Jamie Hartman" userId="S::jamieh@skyward.com::e9e5dcca-721d-4f9c-a13d-75caccbf4ee9" providerId="AD" clId="Web-{7F553D28-8E96-F960-DF25-1E228D63F761}" dt="2023-12-08T16:42:27.267" v="5"/>
          <ac:picMkLst>
            <pc:docMk/>
            <pc:sldMk cId="1101582356" sldId="445"/>
            <ac:picMk id="8" creationId="{E27F7C88-4175-9851-FDC3-376A6F74FBFC}"/>
          </ac:picMkLst>
        </pc:picChg>
        <pc:picChg chg="add del mod">
          <ac:chgData name="Jamie Hartman" userId="S::jamieh@skyward.com::e9e5dcca-721d-4f9c-a13d-75caccbf4ee9" providerId="AD" clId="Web-{7F553D28-8E96-F960-DF25-1E228D63F761}" dt="2023-12-08T16:44:15.287" v="11"/>
          <ac:picMkLst>
            <pc:docMk/>
            <pc:sldMk cId="1101582356" sldId="445"/>
            <ac:picMk id="9" creationId="{9E5B2EF9-DF86-7B25-7EF8-347DC0327F86}"/>
          </ac:picMkLst>
        </pc:picChg>
      </pc:sldChg>
      <pc:sldChg chg="addSp delSp modSp new del">
        <pc:chgData name="Jamie Hartman" userId="S::jamieh@skyward.com::e9e5dcca-721d-4f9c-a13d-75caccbf4ee9" providerId="AD" clId="Web-{7F553D28-8E96-F960-DF25-1E228D63F761}" dt="2023-12-08T16:45:11.883" v="17"/>
        <pc:sldMkLst>
          <pc:docMk/>
          <pc:sldMk cId="282646939" sldId="446"/>
        </pc:sldMkLst>
        <pc:picChg chg="add del mod">
          <ac:chgData name="Jamie Hartman" userId="S::jamieh@skyward.com::e9e5dcca-721d-4f9c-a13d-75caccbf4ee9" providerId="AD" clId="Web-{7F553D28-8E96-F960-DF25-1E228D63F761}" dt="2023-12-08T16:44:39.335" v="14"/>
          <ac:picMkLst>
            <pc:docMk/>
            <pc:sldMk cId="282646939" sldId="446"/>
            <ac:picMk id="5" creationId="{89726403-A8B3-8102-C376-C9DA5A9C110E}"/>
          </ac:picMkLst>
        </pc:picChg>
      </pc:sldChg>
      <pc:sldChg chg="new del">
        <pc:chgData name="Jamie Hartman" userId="S::jamieh@skyward.com::e9e5dcca-721d-4f9c-a13d-75caccbf4ee9" providerId="AD" clId="Web-{7F553D28-8E96-F960-DF25-1E228D63F761}" dt="2023-12-08T16:43:03.378" v="7"/>
        <pc:sldMkLst>
          <pc:docMk/>
          <pc:sldMk cId="2127142769" sldId="446"/>
        </pc:sldMkLst>
      </pc:sldChg>
      <pc:sldChg chg="modSp new del">
        <pc:chgData name="Jamie Hartman" userId="S::jamieh@skyward.com::e9e5dcca-721d-4f9c-a13d-75caccbf4ee9" providerId="AD" clId="Web-{7F553D28-8E96-F960-DF25-1E228D63F761}" dt="2023-12-08T16:46:00.900" v="25"/>
        <pc:sldMkLst>
          <pc:docMk/>
          <pc:sldMk cId="3706476288" sldId="447"/>
        </pc:sldMkLst>
        <pc:spChg chg="mod">
          <ac:chgData name="Jamie Hartman" userId="S::jamieh@skyward.com::e9e5dcca-721d-4f9c-a13d-75caccbf4ee9" providerId="AD" clId="Web-{7F553D28-8E96-F960-DF25-1E228D63F761}" dt="2023-12-08T16:45:58.353" v="24" actId="20577"/>
          <ac:spMkLst>
            <pc:docMk/>
            <pc:sldMk cId="3706476288" sldId="447"/>
            <ac:spMk id="2" creationId="{90EC17E8-0513-F83D-8C20-C3619B04EB33}"/>
          </ac:spMkLst>
        </pc:spChg>
      </pc:sldChg>
      <pc:sldChg chg="add del">
        <pc:chgData name="Jamie Hartman" userId="S::jamieh@skyward.com::e9e5dcca-721d-4f9c-a13d-75caccbf4ee9" providerId="AD" clId="Web-{7F553D28-8E96-F960-DF25-1E228D63F761}" dt="2023-12-08T16:45:09.008" v="16"/>
        <pc:sldMkLst>
          <pc:docMk/>
          <pc:sldMk cId="1064819505" sldId="448"/>
        </pc:sldMkLst>
      </pc:sldChg>
    </pc:docChg>
  </pc:docChgLst>
  <pc:docChgLst>
    <pc:chgData name="Renee King" userId="S::reneek@skyward.com::9c893915-05a6-465a-b9ff-45e9622486ae" providerId="AD" clId="Web-{618CF173-A9BD-92CC-69C5-2A6C63029245}"/>
    <pc:docChg chg="modSld">
      <pc:chgData name="Renee King" userId="S::reneek@skyward.com::9c893915-05a6-465a-b9ff-45e9622486ae" providerId="AD" clId="Web-{618CF173-A9BD-92CC-69C5-2A6C63029245}" dt="2023-12-20T20:59:50.876" v="17" actId="1076"/>
      <pc:docMkLst>
        <pc:docMk/>
      </pc:docMkLst>
      <pc:sldChg chg="addSp delSp modSp">
        <pc:chgData name="Renee King" userId="S::reneek@skyward.com::9c893915-05a6-465a-b9ff-45e9622486ae" providerId="AD" clId="Web-{618CF173-A9BD-92CC-69C5-2A6C63029245}" dt="2023-12-20T20:59:50.876" v="17" actId="1076"/>
        <pc:sldMkLst>
          <pc:docMk/>
          <pc:sldMk cId="4260620787" sldId="444"/>
        </pc:sldMkLst>
        <pc:spChg chg="add del">
          <ac:chgData name="Renee King" userId="S::reneek@skyward.com::9c893915-05a6-465a-b9ff-45e9622486ae" providerId="AD" clId="Web-{618CF173-A9BD-92CC-69C5-2A6C63029245}" dt="2023-12-20T20:59:49.860" v="16"/>
          <ac:spMkLst>
            <pc:docMk/>
            <pc:sldMk cId="4260620787" sldId="444"/>
            <ac:spMk id="2" creationId="{6E4C7663-AF39-B201-122F-B286061C012E}"/>
          </ac:spMkLst>
        </pc:spChg>
        <pc:spChg chg="add del mod">
          <ac:chgData name="Renee King" userId="S::reneek@skyward.com::9c893915-05a6-465a-b9ff-45e9622486ae" providerId="AD" clId="Web-{618CF173-A9BD-92CC-69C5-2A6C63029245}" dt="2023-12-20T20:59:47.141" v="14"/>
          <ac:spMkLst>
            <pc:docMk/>
            <pc:sldMk cId="4260620787" sldId="444"/>
            <ac:spMk id="3" creationId="{E7D83821-A4A1-F0B6-92ED-9659303881BE}"/>
          </ac:spMkLst>
        </pc:spChg>
        <pc:picChg chg="mod">
          <ac:chgData name="Renee King" userId="S::reneek@skyward.com::9c893915-05a6-465a-b9ff-45e9622486ae" providerId="AD" clId="Web-{618CF173-A9BD-92CC-69C5-2A6C63029245}" dt="2023-12-20T20:59:50.876" v="17" actId="1076"/>
          <ac:picMkLst>
            <pc:docMk/>
            <pc:sldMk cId="4260620787" sldId="444"/>
            <ac:picMk id="7" creationId="{7EF26978-E22F-79FA-0F50-FDFAE5F67D5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9D213E-55A0-D942-8B07-35DF0D7BC380}" type="datetimeFigureOut">
              <a:rPr lang="en-US" smtClean="0"/>
              <a:t>1/23/2025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1E8204-9DC6-F747-B52E-F95383972FD5}" type="slidenum">
              <a:rPr lang="en-US" smtClean="0"/>
              <a:t>‹#›</a:t>
            </a:fld>
            <a:endParaRPr lang="en-US" dirty="0"/>
          </a:p>
        </p:txBody>
      </p:sp>
    </p:spTree>
    <p:extLst>
      <p:ext uri="{BB962C8B-B14F-4D97-AF65-F5344CB8AC3E}">
        <p14:creationId xmlns:p14="http://schemas.microsoft.com/office/powerpoint/2010/main" val="1185690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C79812-FB23-4349-9083-A634014472C6}" type="datetimeFigureOut">
              <a:rPr lang="en-US" smtClean="0"/>
              <a:t>1/23/2025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1D7F4-8612-364C-AE21-34A5B49E53B3}" type="slidenum">
              <a:rPr lang="en-US" smtClean="0"/>
              <a:t>‹#›</a:t>
            </a:fld>
            <a:endParaRPr lang="en-US" dirty="0"/>
          </a:p>
        </p:txBody>
      </p:sp>
    </p:spTree>
    <p:extLst>
      <p:ext uri="{BB962C8B-B14F-4D97-AF65-F5344CB8AC3E}">
        <p14:creationId xmlns:p14="http://schemas.microsoft.com/office/powerpoint/2010/main" val="1397035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Calibri" panose="020F0502020204030204" pitchFamily="34" charset="0"/>
              </a:rPr>
              <a:t>This session will cover recent changes for F.A.S.T.E.R. and Graduation Requirements.  It will include the new FL Seal of Fine Arts Program Endorsement, and upcoming changes</a:t>
            </a:r>
            <a:endParaRPr lang="en-US" dirty="0"/>
          </a:p>
        </p:txBody>
      </p:sp>
      <p:sp>
        <p:nvSpPr>
          <p:cNvPr id="4" name="Slide Number Placeholder 3"/>
          <p:cNvSpPr>
            <a:spLocks noGrp="1"/>
          </p:cNvSpPr>
          <p:nvPr>
            <p:ph type="sldNum" sz="quarter" idx="10"/>
          </p:nvPr>
        </p:nvSpPr>
        <p:spPr/>
        <p:txBody>
          <a:bodyPr/>
          <a:lstStyle/>
          <a:p>
            <a:fld id="{59C1D7F4-8612-364C-AE21-34A5B49E53B3}" type="slidenum">
              <a:rPr lang="en-US" smtClean="0"/>
              <a:t>1</a:t>
            </a:fld>
            <a:endParaRPr lang="en-US" dirty="0"/>
          </a:p>
        </p:txBody>
      </p:sp>
    </p:spTree>
    <p:extLst>
      <p:ext uri="{BB962C8B-B14F-4D97-AF65-F5344CB8AC3E}">
        <p14:creationId xmlns:p14="http://schemas.microsoft.com/office/powerpoint/2010/main" val="1529488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2045B-2A96-D690-8694-5FCEEF0EE8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16EFB-A41C-A3E4-FF99-EBD5C2B724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102B99-3B22-A423-6F7A-62E4E8F0BE44}"/>
              </a:ext>
            </a:extLst>
          </p:cNvPr>
          <p:cNvSpPr>
            <a:spLocks noGrp="1"/>
          </p:cNvSpPr>
          <p:nvPr>
            <p:ph type="body" idx="1"/>
          </p:nvPr>
        </p:nvSpPr>
        <p:spPr/>
        <p:txBody>
          <a:bodyPr/>
          <a:lstStyle/>
          <a:p>
            <a:r>
              <a:rPr lang="en-US" dirty="0"/>
              <a:t>Subject Codes logic:</a:t>
            </a:r>
          </a:p>
          <a:p>
            <a:pPr marL="228600" indent="-228600">
              <a:buAutoNum type="arabicPeriod"/>
            </a:pPr>
            <a:r>
              <a:rPr lang="en-US" b="1" i="0" dirty="0">
                <a:solidFill>
                  <a:srgbClr val="444444"/>
                </a:solidFill>
                <a:effectLst/>
                <a:latin typeface="tahoma" panose="020B0604030504040204" pitchFamily="34" charset="0"/>
              </a:rPr>
              <a:t>Don't use Subject Area from Course record for classes marked as Elective in Grad Reqs: </a:t>
            </a:r>
            <a:r>
              <a:rPr lang="en-US" dirty="0"/>
              <a:t>If checked, the program will prevent the system from pulling the Subject for the course off the Course Master and will instead use (EL) for these courses.</a:t>
            </a:r>
          </a:p>
          <a:p>
            <a:pPr marL="228600" indent="-228600">
              <a:buAutoNum type="arabicPeriod"/>
            </a:pPr>
            <a:r>
              <a:rPr lang="en-US" b="1" i="0" dirty="0">
                <a:solidFill>
                  <a:srgbClr val="444444"/>
                </a:solidFill>
                <a:effectLst/>
                <a:latin typeface="tahoma" panose="020B0604030504040204" pitchFamily="34" charset="0"/>
              </a:rPr>
              <a:t>Use Subject Area from Course record for classes in the following Grad Reqs area: </a:t>
            </a:r>
            <a:r>
              <a:rPr lang="en-US" dirty="0"/>
              <a:t>When selected the user can enter one Subject Area code. The system will then look at courses attached to Subject Area in the Graduation Requirements plan, and will report the subject code from the course instead of this Subject Code tied to the plan.</a:t>
            </a:r>
          </a:p>
          <a:p>
            <a:pPr marL="228600" indent="-228600">
              <a:buAutoNum type="arabicPeriod"/>
            </a:pPr>
            <a:r>
              <a:rPr lang="en-US" b="1" dirty="0"/>
              <a:t>Allow blank Subject Area for non-high school classes: </a:t>
            </a:r>
            <a:r>
              <a:rPr lang="en-US" dirty="0"/>
              <a:t>This option will override the subject area and send subject as blank.</a:t>
            </a:r>
          </a:p>
        </p:txBody>
      </p:sp>
      <p:sp>
        <p:nvSpPr>
          <p:cNvPr id="4" name="Slide Number Placeholder 3">
            <a:extLst>
              <a:ext uri="{FF2B5EF4-FFF2-40B4-BE49-F238E27FC236}">
                <a16:creationId xmlns:a16="http://schemas.microsoft.com/office/drawing/2014/main" id="{DE765F29-7597-176A-4366-CAFBB606C40A}"/>
              </a:ext>
            </a:extLst>
          </p:cNvPr>
          <p:cNvSpPr>
            <a:spLocks noGrp="1"/>
          </p:cNvSpPr>
          <p:nvPr>
            <p:ph type="sldNum" sz="quarter" idx="5"/>
          </p:nvPr>
        </p:nvSpPr>
        <p:spPr/>
        <p:txBody>
          <a:bodyPr/>
          <a:lstStyle/>
          <a:p>
            <a:fld id="{59C1D7F4-8612-364C-AE21-34A5B49E53B3}" type="slidenum">
              <a:rPr lang="en-US" smtClean="0"/>
              <a:t>10</a:t>
            </a:fld>
            <a:endParaRPr lang="en-US" dirty="0"/>
          </a:p>
        </p:txBody>
      </p:sp>
    </p:spTree>
    <p:extLst>
      <p:ext uri="{BB962C8B-B14F-4D97-AF65-F5344CB8AC3E}">
        <p14:creationId xmlns:p14="http://schemas.microsoft.com/office/powerpoint/2010/main" val="3997096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DBFB1-D50F-6ED5-F28E-7CA47832A5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4A55FF-24DB-E6AB-294C-A67299A997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B93376-BD5D-BB82-EC69-A1D2EAAD2477}"/>
              </a:ext>
            </a:extLst>
          </p:cNvPr>
          <p:cNvSpPr>
            <a:spLocks noGrp="1"/>
          </p:cNvSpPr>
          <p:nvPr>
            <p:ph type="body" idx="1"/>
          </p:nvPr>
        </p:nvSpPr>
        <p:spPr/>
        <p:txBody>
          <a:bodyPr/>
          <a:lstStyle/>
          <a:p>
            <a:r>
              <a:rPr lang="en-US" dirty="0"/>
              <a:t>Cumulative Summary: In this example, the world history credits are being included in the world history credits even though in the grad plan they are being applied to general electives.</a:t>
            </a:r>
          </a:p>
        </p:txBody>
      </p:sp>
      <p:sp>
        <p:nvSpPr>
          <p:cNvPr id="4" name="Slide Number Placeholder 3">
            <a:extLst>
              <a:ext uri="{FF2B5EF4-FFF2-40B4-BE49-F238E27FC236}">
                <a16:creationId xmlns:a16="http://schemas.microsoft.com/office/drawing/2014/main" id="{39DBEF4F-BDE8-E073-DF25-9736117D61EF}"/>
              </a:ext>
            </a:extLst>
          </p:cNvPr>
          <p:cNvSpPr>
            <a:spLocks noGrp="1"/>
          </p:cNvSpPr>
          <p:nvPr>
            <p:ph type="sldNum" sz="quarter" idx="5"/>
          </p:nvPr>
        </p:nvSpPr>
        <p:spPr/>
        <p:txBody>
          <a:bodyPr/>
          <a:lstStyle/>
          <a:p>
            <a:fld id="{59C1D7F4-8612-364C-AE21-34A5B49E53B3}" type="slidenum">
              <a:rPr lang="en-US" smtClean="0"/>
              <a:t>11</a:t>
            </a:fld>
            <a:endParaRPr lang="en-US" dirty="0"/>
          </a:p>
        </p:txBody>
      </p:sp>
    </p:spTree>
    <p:extLst>
      <p:ext uri="{BB962C8B-B14F-4D97-AF65-F5344CB8AC3E}">
        <p14:creationId xmlns:p14="http://schemas.microsoft.com/office/powerpoint/2010/main" val="2039547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683AB-B467-14C9-15C4-306A427E9C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3F2417-F420-2037-A5EF-E60CB14317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0D46D1-1403-FB47-4005-2AEAE3F9ACC6}"/>
              </a:ext>
            </a:extLst>
          </p:cNvPr>
          <p:cNvSpPr>
            <a:spLocks noGrp="1"/>
          </p:cNvSpPr>
          <p:nvPr>
            <p:ph type="body" idx="1"/>
          </p:nvPr>
        </p:nvSpPr>
        <p:spPr/>
        <p:txBody>
          <a:bodyPr/>
          <a:lstStyle/>
          <a:p>
            <a:r>
              <a:rPr lang="en-US" dirty="0"/>
              <a:t>Cumulative Summary: In this case since the credits for World History are tied to Electives, the credits are displaying in Electives</a:t>
            </a:r>
          </a:p>
        </p:txBody>
      </p:sp>
      <p:sp>
        <p:nvSpPr>
          <p:cNvPr id="4" name="Slide Number Placeholder 3">
            <a:extLst>
              <a:ext uri="{FF2B5EF4-FFF2-40B4-BE49-F238E27FC236}">
                <a16:creationId xmlns:a16="http://schemas.microsoft.com/office/drawing/2014/main" id="{D55A20C0-9B15-2656-B508-F23A2C4B4FD5}"/>
              </a:ext>
            </a:extLst>
          </p:cNvPr>
          <p:cNvSpPr>
            <a:spLocks noGrp="1"/>
          </p:cNvSpPr>
          <p:nvPr>
            <p:ph type="sldNum" sz="quarter" idx="5"/>
          </p:nvPr>
        </p:nvSpPr>
        <p:spPr/>
        <p:txBody>
          <a:bodyPr/>
          <a:lstStyle/>
          <a:p>
            <a:fld id="{59C1D7F4-8612-364C-AE21-34A5B49E53B3}" type="slidenum">
              <a:rPr lang="en-US" smtClean="0"/>
              <a:t>12</a:t>
            </a:fld>
            <a:endParaRPr lang="en-US" dirty="0"/>
          </a:p>
        </p:txBody>
      </p:sp>
    </p:spTree>
    <p:extLst>
      <p:ext uri="{BB962C8B-B14F-4D97-AF65-F5344CB8AC3E}">
        <p14:creationId xmlns:p14="http://schemas.microsoft.com/office/powerpoint/2010/main" val="1852548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E8C8C-CC69-BECA-792F-DA27495473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61E295-69DF-1F64-9D5C-315DED8C43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68A3D4-DA4F-59CE-4F54-DB168CFB075D}"/>
              </a:ext>
            </a:extLst>
          </p:cNvPr>
          <p:cNvSpPr>
            <a:spLocks noGrp="1"/>
          </p:cNvSpPr>
          <p:nvPr>
            <p:ph type="body" idx="1"/>
          </p:nvPr>
        </p:nvSpPr>
        <p:spPr/>
        <p:txBody>
          <a:bodyPr/>
          <a:lstStyle/>
          <a:p>
            <a:r>
              <a:rPr lang="en-US" dirty="0"/>
              <a:t>Courses should be flagged with Transcript GLO = 09 and Include in GPA – only if it applies to ALL students taking the course</a:t>
            </a:r>
          </a:p>
        </p:txBody>
      </p:sp>
      <p:sp>
        <p:nvSpPr>
          <p:cNvPr id="4" name="Slide Number Placeholder 3">
            <a:extLst>
              <a:ext uri="{FF2B5EF4-FFF2-40B4-BE49-F238E27FC236}">
                <a16:creationId xmlns:a16="http://schemas.microsoft.com/office/drawing/2014/main" id="{C720C280-A9C8-3075-2EE8-106553BFD0FE}"/>
              </a:ext>
            </a:extLst>
          </p:cNvPr>
          <p:cNvSpPr>
            <a:spLocks noGrp="1"/>
          </p:cNvSpPr>
          <p:nvPr>
            <p:ph type="sldNum" sz="quarter" idx="5"/>
          </p:nvPr>
        </p:nvSpPr>
        <p:spPr/>
        <p:txBody>
          <a:bodyPr/>
          <a:lstStyle/>
          <a:p>
            <a:fld id="{59C1D7F4-8612-364C-AE21-34A5B49E53B3}" type="slidenum">
              <a:rPr lang="en-US" smtClean="0"/>
              <a:t>13</a:t>
            </a:fld>
            <a:endParaRPr lang="en-US" dirty="0"/>
          </a:p>
        </p:txBody>
      </p:sp>
    </p:spTree>
    <p:extLst>
      <p:ext uri="{BB962C8B-B14F-4D97-AF65-F5344CB8AC3E}">
        <p14:creationId xmlns:p14="http://schemas.microsoft.com/office/powerpoint/2010/main" val="1444453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98871-20FA-A8A0-0756-90C4544222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C6A0F0-87AC-4F8C-1B8B-BAE981FA83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942C62-FE3C-F3E9-4809-B6D8D9861607}"/>
              </a:ext>
            </a:extLst>
          </p:cNvPr>
          <p:cNvSpPr>
            <a:spLocks noGrp="1"/>
          </p:cNvSpPr>
          <p:nvPr>
            <p:ph type="body" idx="1"/>
          </p:nvPr>
        </p:nvSpPr>
        <p:spPr/>
        <p:txBody>
          <a:bodyPr/>
          <a:lstStyle/>
          <a:p>
            <a:r>
              <a:rPr lang="en-US" dirty="0"/>
              <a:t>Courses should be flagged with Transcript GLO = 09 and Include in GPA – only if it applies to ALL students taking the course</a:t>
            </a:r>
          </a:p>
        </p:txBody>
      </p:sp>
      <p:sp>
        <p:nvSpPr>
          <p:cNvPr id="4" name="Slide Number Placeholder 3">
            <a:extLst>
              <a:ext uri="{FF2B5EF4-FFF2-40B4-BE49-F238E27FC236}">
                <a16:creationId xmlns:a16="http://schemas.microsoft.com/office/drawing/2014/main" id="{F3288E1A-65B9-F9CB-908C-DC2C58174C7D}"/>
              </a:ext>
            </a:extLst>
          </p:cNvPr>
          <p:cNvSpPr>
            <a:spLocks noGrp="1"/>
          </p:cNvSpPr>
          <p:nvPr>
            <p:ph type="sldNum" sz="quarter" idx="5"/>
          </p:nvPr>
        </p:nvSpPr>
        <p:spPr/>
        <p:txBody>
          <a:bodyPr/>
          <a:lstStyle/>
          <a:p>
            <a:fld id="{59C1D7F4-8612-364C-AE21-34A5B49E53B3}" type="slidenum">
              <a:rPr lang="en-US" smtClean="0"/>
              <a:t>14</a:t>
            </a:fld>
            <a:endParaRPr lang="en-US" dirty="0"/>
          </a:p>
        </p:txBody>
      </p:sp>
    </p:spTree>
    <p:extLst>
      <p:ext uri="{BB962C8B-B14F-4D97-AF65-F5344CB8AC3E}">
        <p14:creationId xmlns:p14="http://schemas.microsoft.com/office/powerpoint/2010/main" val="2398253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DA53A-1255-08DF-51E9-1C727B66EE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F98903-43BC-AFA7-C8DE-F1AF1D82D2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9DFB40-B0C5-17E5-7BBA-53AD3AEC0B22}"/>
              </a:ext>
            </a:extLst>
          </p:cNvPr>
          <p:cNvSpPr>
            <a:spLocks noGrp="1"/>
          </p:cNvSpPr>
          <p:nvPr>
            <p:ph type="body" idx="1"/>
          </p:nvPr>
        </p:nvSpPr>
        <p:spPr/>
        <p:txBody>
          <a:bodyPr/>
          <a:lstStyle/>
          <a:p>
            <a:r>
              <a:rPr lang="en-US" dirty="0"/>
              <a:t>Courses can be flagged at the student level if it can’t be flagged at the course/section level.</a:t>
            </a:r>
          </a:p>
        </p:txBody>
      </p:sp>
      <p:sp>
        <p:nvSpPr>
          <p:cNvPr id="4" name="Slide Number Placeholder 3">
            <a:extLst>
              <a:ext uri="{FF2B5EF4-FFF2-40B4-BE49-F238E27FC236}">
                <a16:creationId xmlns:a16="http://schemas.microsoft.com/office/drawing/2014/main" id="{63C7F90A-5E1A-ED93-A62F-E9EF2001F848}"/>
              </a:ext>
            </a:extLst>
          </p:cNvPr>
          <p:cNvSpPr>
            <a:spLocks noGrp="1"/>
          </p:cNvSpPr>
          <p:nvPr>
            <p:ph type="sldNum" sz="quarter" idx="5"/>
          </p:nvPr>
        </p:nvSpPr>
        <p:spPr/>
        <p:txBody>
          <a:bodyPr/>
          <a:lstStyle/>
          <a:p>
            <a:fld id="{59C1D7F4-8612-364C-AE21-34A5B49E53B3}" type="slidenum">
              <a:rPr lang="en-US" smtClean="0"/>
              <a:t>15</a:t>
            </a:fld>
            <a:endParaRPr lang="en-US" dirty="0"/>
          </a:p>
        </p:txBody>
      </p:sp>
    </p:spTree>
    <p:extLst>
      <p:ext uri="{BB962C8B-B14F-4D97-AF65-F5344CB8AC3E}">
        <p14:creationId xmlns:p14="http://schemas.microsoft.com/office/powerpoint/2010/main" val="2568499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3A6A5-5491-8F72-F3E7-D7DBF5C8C3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02A013-6456-D80D-936C-FA5B380398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1C9035-9C95-68C8-3F25-D925B2FE13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1E5C4C-BC2B-EA61-19B5-FA9D7172C0E8}"/>
              </a:ext>
            </a:extLst>
          </p:cNvPr>
          <p:cNvSpPr>
            <a:spLocks noGrp="1"/>
          </p:cNvSpPr>
          <p:nvPr>
            <p:ph type="sldNum" sz="quarter" idx="5"/>
          </p:nvPr>
        </p:nvSpPr>
        <p:spPr/>
        <p:txBody>
          <a:bodyPr/>
          <a:lstStyle/>
          <a:p>
            <a:fld id="{59C1D7F4-8612-364C-AE21-34A5B49E53B3}" type="slidenum">
              <a:rPr lang="en-US" smtClean="0"/>
              <a:t>16</a:t>
            </a:fld>
            <a:endParaRPr lang="en-US" dirty="0"/>
          </a:p>
        </p:txBody>
      </p:sp>
    </p:spTree>
    <p:extLst>
      <p:ext uri="{BB962C8B-B14F-4D97-AF65-F5344CB8AC3E}">
        <p14:creationId xmlns:p14="http://schemas.microsoft.com/office/powerpoint/2010/main" val="1872556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1B7A-741B-33DF-EA0A-1FFEE45A39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CF070E-524C-FEB0-5FE3-E6341CE04F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01DABA-AD28-F90E-1647-1D2FBB473B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89E9C5-975E-2734-E3A4-FD08AFCFAEA4}"/>
              </a:ext>
            </a:extLst>
          </p:cNvPr>
          <p:cNvSpPr>
            <a:spLocks noGrp="1"/>
          </p:cNvSpPr>
          <p:nvPr>
            <p:ph type="sldNum" sz="quarter" idx="5"/>
          </p:nvPr>
        </p:nvSpPr>
        <p:spPr/>
        <p:txBody>
          <a:bodyPr/>
          <a:lstStyle/>
          <a:p>
            <a:fld id="{59C1D7F4-8612-364C-AE21-34A5B49E53B3}" type="slidenum">
              <a:rPr lang="en-US" smtClean="0"/>
              <a:t>17</a:t>
            </a:fld>
            <a:endParaRPr lang="en-US" dirty="0"/>
          </a:p>
        </p:txBody>
      </p:sp>
    </p:spTree>
    <p:extLst>
      <p:ext uri="{BB962C8B-B14F-4D97-AF65-F5344CB8AC3E}">
        <p14:creationId xmlns:p14="http://schemas.microsoft.com/office/powerpoint/2010/main" val="1376675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EF1AE-9EBC-7897-5730-A471E4603C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4055E9-EA38-BA96-3ED0-16AB8622FB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81075C-4C00-F2A4-71EF-558D1FA3FE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7A9315-E401-2045-B806-946F2AED0129}"/>
              </a:ext>
            </a:extLst>
          </p:cNvPr>
          <p:cNvSpPr>
            <a:spLocks noGrp="1"/>
          </p:cNvSpPr>
          <p:nvPr>
            <p:ph type="sldNum" sz="quarter" idx="5"/>
          </p:nvPr>
        </p:nvSpPr>
        <p:spPr/>
        <p:txBody>
          <a:bodyPr/>
          <a:lstStyle/>
          <a:p>
            <a:fld id="{59C1D7F4-8612-364C-AE21-34A5B49E53B3}" type="slidenum">
              <a:rPr lang="en-US" smtClean="0"/>
              <a:t>18</a:t>
            </a:fld>
            <a:endParaRPr lang="en-US" dirty="0"/>
          </a:p>
        </p:txBody>
      </p:sp>
    </p:spTree>
    <p:extLst>
      <p:ext uri="{BB962C8B-B14F-4D97-AF65-F5344CB8AC3E}">
        <p14:creationId xmlns:p14="http://schemas.microsoft.com/office/powerpoint/2010/main" val="962332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2857C-E300-C035-7AB3-B11E646A7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DADA8E-D62E-D86B-73F7-45F59962AA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F2107D-E5F2-057B-F4F6-0D5F713F6B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A3E414-6908-CCED-712B-05F6E7A821BC}"/>
              </a:ext>
            </a:extLst>
          </p:cNvPr>
          <p:cNvSpPr>
            <a:spLocks noGrp="1"/>
          </p:cNvSpPr>
          <p:nvPr>
            <p:ph type="sldNum" sz="quarter" idx="5"/>
          </p:nvPr>
        </p:nvSpPr>
        <p:spPr/>
        <p:txBody>
          <a:bodyPr/>
          <a:lstStyle/>
          <a:p>
            <a:fld id="{59C1D7F4-8612-364C-AE21-34A5B49E53B3}" type="slidenum">
              <a:rPr lang="en-US" smtClean="0"/>
              <a:t>19</a:t>
            </a:fld>
            <a:endParaRPr lang="en-US" dirty="0"/>
          </a:p>
        </p:txBody>
      </p:sp>
    </p:spTree>
    <p:extLst>
      <p:ext uri="{BB962C8B-B14F-4D97-AF65-F5344CB8AC3E}">
        <p14:creationId xmlns:p14="http://schemas.microsoft.com/office/powerpoint/2010/main" val="416157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1D7F4-8612-364C-AE21-34A5B49E53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6362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2D4A7-60BD-CE92-D003-20104AA1C8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10B8CA-9CFA-CA58-57E9-71B615A094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FDD43F-3183-362F-C5E7-2F55195F25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F6282B-DE29-319B-6CC7-656FE76542FC}"/>
              </a:ext>
            </a:extLst>
          </p:cNvPr>
          <p:cNvSpPr>
            <a:spLocks noGrp="1"/>
          </p:cNvSpPr>
          <p:nvPr>
            <p:ph type="sldNum" sz="quarter" idx="5"/>
          </p:nvPr>
        </p:nvSpPr>
        <p:spPr/>
        <p:txBody>
          <a:bodyPr/>
          <a:lstStyle/>
          <a:p>
            <a:fld id="{59C1D7F4-8612-364C-AE21-34A5B49E53B3}" type="slidenum">
              <a:rPr lang="en-US" smtClean="0"/>
              <a:t>20</a:t>
            </a:fld>
            <a:endParaRPr lang="en-US" dirty="0"/>
          </a:p>
        </p:txBody>
      </p:sp>
    </p:spTree>
    <p:extLst>
      <p:ext uri="{BB962C8B-B14F-4D97-AF65-F5344CB8AC3E}">
        <p14:creationId xmlns:p14="http://schemas.microsoft.com/office/powerpoint/2010/main" val="656955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71B87-8345-4D38-B898-83AE6A53C7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67F1BA-F391-2262-1C9E-D1C189E4AE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F690AE-A9D0-CE8A-497D-73B5818A95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8938CB-60AC-1B07-4B6D-34C2FC5BD707}"/>
              </a:ext>
            </a:extLst>
          </p:cNvPr>
          <p:cNvSpPr>
            <a:spLocks noGrp="1"/>
          </p:cNvSpPr>
          <p:nvPr>
            <p:ph type="sldNum" sz="quarter" idx="5"/>
          </p:nvPr>
        </p:nvSpPr>
        <p:spPr/>
        <p:txBody>
          <a:bodyPr/>
          <a:lstStyle/>
          <a:p>
            <a:fld id="{59C1D7F4-8612-364C-AE21-34A5B49E53B3}" type="slidenum">
              <a:rPr lang="en-US" smtClean="0"/>
              <a:t>21</a:t>
            </a:fld>
            <a:endParaRPr lang="en-US" dirty="0"/>
          </a:p>
        </p:txBody>
      </p:sp>
    </p:spTree>
    <p:extLst>
      <p:ext uri="{BB962C8B-B14F-4D97-AF65-F5344CB8AC3E}">
        <p14:creationId xmlns:p14="http://schemas.microsoft.com/office/powerpoint/2010/main" val="22823546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F8D21-612E-AB41-68AD-2E6074C268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ACB5E3-E144-0638-6276-B8B91998D5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F730A6-4CD4-DCBC-4445-A721A53B9F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664DC5-DB47-C278-1564-F2936E1590F8}"/>
              </a:ext>
            </a:extLst>
          </p:cNvPr>
          <p:cNvSpPr>
            <a:spLocks noGrp="1"/>
          </p:cNvSpPr>
          <p:nvPr>
            <p:ph type="sldNum" sz="quarter" idx="5"/>
          </p:nvPr>
        </p:nvSpPr>
        <p:spPr/>
        <p:txBody>
          <a:bodyPr/>
          <a:lstStyle/>
          <a:p>
            <a:fld id="{59C1D7F4-8612-364C-AE21-34A5B49E53B3}" type="slidenum">
              <a:rPr lang="en-US" smtClean="0"/>
              <a:t>22</a:t>
            </a:fld>
            <a:endParaRPr lang="en-US" dirty="0"/>
          </a:p>
        </p:txBody>
      </p:sp>
    </p:spTree>
    <p:extLst>
      <p:ext uri="{BB962C8B-B14F-4D97-AF65-F5344CB8AC3E}">
        <p14:creationId xmlns:p14="http://schemas.microsoft.com/office/powerpoint/2010/main" val="48424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D3982-FDC0-118E-6573-EA0E30D0FC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C9ECB4-BD73-5E1B-0A74-ECDB7992A1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AB3516-C928-CD45-18EC-359E728D72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C635F5-FB50-2D0C-6113-B1851075CF82}"/>
              </a:ext>
            </a:extLst>
          </p:cNvPr>
          <p:cNvSpPr>
            <a:spLocks noGrp="1"/>
          </p:cNvSpPr>
          <p:nvPr>
            <p:ph type="sldNum" sz="quarter" idx="5"/>
          </p:nvPr>
        </p:nvSpPr>
        <p:spPr/>
        <p:txBody>
          <a:bodyPr/>
          <a:lstStyle/>
          <a:p>
            <a:fld id="{59C1D7F4-8612-364C-AE21-34A5B49E53B3}" type="slidenum">
              <a:rPr lang="en-US" smtClean="0"/>
              <a:t>23</a:t>
            </a:fld>
            <a:endParaRPr lang="en-US" dirty="0"/>
          </a:p>
        </p:txBody>
      </p:sp>
    </p:spTree>
    <p:extLst>
      <p:ext uri="{BB962C8B-B14F-4D97-AF65-F5344CB8AC3E}">
        <p14:creationId xmlns:p14="http://schemas.microsoft.com/office/powerpoint/2010/main" val="1403560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1FFC2-E24D-CFA6-7831-CFF533545A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7A2734-AB4D-135F-7204-BE224BEE4D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B0DCEB-7F9F-8B30-0D33-094E4C8F68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D3BC82-2FB6-CA5C-C3DE-5D5D1FC1DB3F}"/>
              </a:ext>
            </a:extLst>
          </p:cNvPr>
          <p:cNvSpPr>
            <a:spLocks noGrp="1"/>
          </p:cNvSpPr>
          <p:nvPr>
            <p:ph type="sldNum" sz="quarter" idx="5"/>
          </p:nvPr>
        </p:nvSpPr>
        <p:spPr/>
        <p:txBody>
          <a:bodyPr/>
          <a:lstStyle/>
          <a:p>
            <a:fld id="{59C1D7F4-8612-364C-AE21-34A5B49E53B3}" type="slidenum">
              <a:rPr lang="en-US" smtClean="0"/>
              <a:t>24</a:t>
            </a:fld>
            <a:endParaRPr lang="en-US" dirty="0"/>
          </a:p>
        </p:txBody>
      </p:sp>
    </p:spTree>
    <p:extLst>
      <p:ext uri="{BB962C8B-B14F-4D97-AF65-F5344CB8AC3E}">
        <p14:creationId xmlns:p14="http://schemas.microsoft.com/office/powerpoint/2010/main" val="1449768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3A967-F252-3CF0-D1EA-5D2FABA1CC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9F7D57-7CE9-F7F3-B5CE-93217CFFA8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F183A8-6FDA-8FA9-BA32-EF50F1B9BD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3CA75F-1441-CFEE-DD8F-C32C91755639}"/>
              </a:ext>
            </a:extLst>
          </p:cNvPr>
          <p:cNvSpPr>
            <a:spLocks noGrp="1"/>
          </p:cNvSpPr>
          <p:nvPr>
            <p:ph type="sldNum" sz="quarter" idx="5"/>
          </p:nvPr>
        </p:nvSpPr>
        <p:spPr/>
        <p:txBody>
          <a:bodyPr/>
          <a:lstStyle/>
          <a:p>
            <a:fld id="{59C1D7F4-8612-364C-AE21-34A5B49E53B3}" type="slidenum">
              <a:rPr lang="en-US" smtClean="0"/>
              <a:t>25</a:t>
            </a:fld>
            <a:endParaRPr lang="en-US" dirty="0"/>
          </a:p>
        </p:txBody>
      </p:sp>
    </p:spTree>
    <p:extLst>
      <p:ext uri="{BB962C8B-B14F-4D97-AF65-F5344CB8AC3E}">
        <p14:creationId xmlns:p14="http://schemas.microsoft.com/office/powerpoint/2010/main" val="36890951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F557F-6F8D-DF96-58FC-279BB51F1B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027024-EFB4-3C55-8EAC-FC4D7DB2C7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ADA723-0A78-22D7-517A-2C717F0674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A242F8-58DE-8CE1-F98B-E7ACC94422B2}"/>
              </a:ext>
            </a:extLst>
          </p:cNvPr>
          <p:cNvSpPr>
            <a:spLocks noGrp="1"/>
          </p:cNvSpPr>
          <p:nvPr>
            <p:ph type="sldNum" sz="quarter" idx="5"/>
          </p:nvPr>
        </p:nvSpPr>
        <p:spPr/>
        <p:txBody>
          <a:bodyPr/>
          <a:lstStyle/>
          <a:p>
            <a:fld id="{59C1D7F4-8612-364C-AE21-34A5B49E53B3}" type="slidenum">
              <a:rPr lang="en-US" smtClean="0"/>
              <a:t>26</a:t>
            </a:fld>
            <a:endParaRPr lang="en-US" dirty="0"/>
          </a:p>
        </p:txBody>
      </p:sp>
    </p:spTree>
    <p:extLst>
      <p:ext uri="{BB962C8B-B14F-4D97-AF65-F5344CB8AC3E}">
        <p14:creationId xmlns:p14="http://schemas.microsoft.com/office/powerpoint/2010/main" val="37670218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46A4B-EAFB-FCEE-11C3-CAA0A49693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823A9C-311C-F288-D249-3B9057C9BD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0DD5C8-BC37-C21A-EF2E-0BB0118E9028}"/>
              </a:ext>
            </a:extLst>
          </p:cNvPr>
          <p:cNvSpPr>
            <a:spLocks noGrp="1"/>
          </p:cNvSpPr>
          <p:nvPr>
            <p:ph type="body" idx="1"/>
          </p:nvPr>
        </p:nvSpPr>
        <p:spPr/>
        <p:txBody>
          <a:bodyPr/>
          <a:lstStyle/>
          <a:p>
            <a:r>
              <a:rPr lang="en-US" dirty="0"/>
              <a:t>Courses can be flagged at the student level if it can’t be flagged at the course/section level.</a:t>
            </a:r>
          </a:p>
        </p:txBody>
      </p:sp>
      <p:sp>
        <p:nvSpPr>
          <p:cNvPr id="4" name="Slide Number Placeholder 3">
            <a:extLst>
              <a:ext uri="{FF2B5EF4-FFF2-40B4-BE49-F238E27FC236}">
                <a16:creationId xmlns:a16="http://schemas.microsoft.com/office/drawing/2014/main" id="{C2E7A855-F024-EC4A-77E3-9086FF1CFFD6}"/>
              </a:ext>
            </a:extLst>
          </p:cNvPr>
          <p:cNvSpPr>
            <a:spLocks noGrp="1"/>
          </p:cNvSpPr>
          <p:nvPr>
            <p:ph type="sldNum" sz="quarter" idx="5"/>
          </p:nvPr>
        </p:nvSpPr>
        <p:spPr/>
        <p:txBody>
          <a:bodyPr/>
          <a:lstStyle/>
          <a:p>
            <a:fld id="{59C1D7F4-8612-364C-AE21-34A5B49E53B3}" type="slidenum">
              <a:rPr lang="en-US" smtClean="0"/>
              <a:t>27</a:t>
            </a:fld>
            <a:endParaRPr lang="en-US" dirty="0"/>
          </a:p>
        </p:txBody>
      </p:sp>
    </p:spTree>
    <p:extLst>
      <p:ext uri="{BB962C8B-B14F-4D97-AF65-F5344CB8AC3E}">
        <p14:creationId xmlns:p14="http://schemas.microsoft.com/office/powerpoint/2010/main" val="8234469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DEBCD-F7FB-DE91-354D-80F5C11DC3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2A0882-8047-A6E8-364E-BBA80A4B85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02F263-CB78-738F-20A3-E0AB555B4F22}"/>
              </a:ext>
            </a:extLst>
          </p:cNvPr>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PR 6011888 </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 Remove JCL Options and FTP option: FASTER no longer uses JCLs and the recommended/secure way to send data is to use SFTP.  This project will clean up the FASTER configuration screen to remove the JCL options as well as the FTP options.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prstClr val="white"/>
                </a:solidFill>
                <a:latin typeface="Calibri" panose="020F0502020204030204"/>
              </a:rPr>
              <a:t>PR 6011893 </a:t>
            </a:r>
            <a:r>
              <a:rPr lang="en-US" sz="1200" dirty="0">
                <a:solidFill>
                  <a:prstClr val="white"/>
                </a:solidFill>
                <a:latin typeface="Calibri" panose="020F0502020204030204"/>
              </a:rPr>
              <a:t>- Updates for T-Score area:  1. Allow T-Score Setup to be removed/deleted, 2. Add warning message indicating 'This area is for legacy tests and should not be used on new test setup without consulting Skyward’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PR 6026499 </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 Updates for FL Seal of Fine Arts Program</a:t>
            </a:r>
          </a:p>
        </p:txBody>
      </p:sp>
      <p:sp>
        <p:nvSpPr>
          <p:cNvPr id="4" name="Slide Number Placeholder 3">
            <a:extLst>
              <a:ext uri="{FF2B5EF4-FFF2-40B4-BE49-F238E27FC236}">
                <a16:creationId xmlns:a16="http://schemas.microsoft.com/office/drawing/2014/main" id="{3F70DAD4-6B4B-C920-0B77-EC4085084E2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1D7F4-8612-364C-AE21-34A5B49E53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37311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45461-994B-51B4-0AFE-551E44A5BD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417EF7-13AB-D969-A455-EC03411233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F78513-EC30-4F92-EF9B-47817E0466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582006-A17C-4890-6534-89892B34BC22}"/>
              </a:ext>
            </a:extLst>
          </p:cNvPr>
          <p:cNvSpPr>
            <a:spLocks noGrp="1"/>
          </p:cNvSpPr>
          <p:nvPr>
            <p:ph type="sldNum" sz="quarter" idx="5"/>
          </p:nvPr>
        </p:nvSpPr>
        <p:spPr/>
        <p:txBody>
          <a:bodyPr/>
          <a:lstStyle/>
          <a:p>
            <a:fld id="{59C1D7F4-8612-364C-AE21-34A5B49E53B3}" type="slidenum">
              <a:rPr lang="en-US" smtClean="0"/>
              <a:t>29</a:t>
            </a:fld>
            <a:endParaRPr lang="en-US" dirty="0"/>
          </a:p>
        </p:txBody>
      </p:sp>
    </p:spTree>
    <p:extLst>
      <p:ext uri="{BB962C8B-B14F-4D97-AF65-F5344CB8AC3E}">
        <p14:creationId xmlns:p14="http://schemas.microsoft.com/office/powerpoint/2010/main" val="2775340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PR 5841682 – Added the Seal of Fine Arts Program Endorsement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Calibri" panose="020F0502020204030204"/>
              </a:rPr>
              <a:t>PR 5991073 - The FASTER logic has been updated to make a check on the default school and if it is not a valid school based on the FASTER list of valid schools for School Number, then Current Enrollment for the FASTER header will look back to the next enrollment record that has a valid school with Default Entity = Yes and use the address information for that school.</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1D7F4-8612-364C-AE21-34A5B49E53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95514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3E284-75D3-3130-A343-949BB6B69C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DAFD80-2F05-8F3D-95B8-D6EB0495C0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2F190E-B447-AA30-CE91-3FF1E1C9ED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564672-313B-5472-FB8F-1D1AD446F6B8}"/>
              </a:ext>
            </a:extLst>
          </p:cNvPr>
          <p:cNvSpPr>
            <a:spLocks noGrp="1"/>
          </p:cNvSpPr>
          <p:nvPr>
            <p:ph type="sldNum" sz="quarter" idx="5"/>
          </p:nvPr>
        </p:nvSpPr>
        <p:spPr/>
        <p:txBody>
          <a:bodyPr/>
          <a:lstStyle/>
          <a:p>
            <a:fld id="{59C1D7F4-8612-364C-AE21-34A5B49E53B3}" type="slidenum">
              <a:rPr lang="en-US" smtClean="0"/>
              <a:t>30</a:t>
            </a:fld>
            <a:endParaRPr lang="en-US" dirty="0"/>
          </a:p>
        </p:txBody>
      </p:sp>
    </p:spTree>
    <p:extLst>
      <p:ext uri="{BB962C8B-B14F-4D97-AF65-F5344CB8AC3E}">
        <p14:creationId xmlns:p14="http://schemas.microsoft.com/office/powerpoint/2010/main" val="9917101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C1523-8DAC-2B64-EAAA-EA9DF519C5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0248B1-4AB5-AD9D-3B07-B1F94D3ED6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1C2125-A8C1-679B-0CB5-26EC34BEF145}"/>
              </a:ext>
            </a:extLst>
          </p:cNvPr>
          <p:cNvSpPr>
            <a:spLocks noGrp="1"/>
          </p:cNvSpPr>
          <p:nvPr>
            <p:ph type="body" idx="1"/>
          </p:nvPr>
        </p:nvSpPr>
        <p:spPr/>
        <p:txBody>
          <a:bodyPr/>
          <a:lstStyle/>
          <a:p>
            <a:r>
              <a:rPr lang="en-US" dirty="0"/>
              <a:t>PR 2/3/2025 Oct Release Addendum 10 estimated.</a:t>
            </a:r>
          </a:p>
        </p:txBody>
      </p:sp>
      <p:sp>
        <p:nvSpPr>
          <p:cNvPr id="4" name="Slide Number Placeholder 3">
            <a:extLst>
              <a:ext uri="{FF2B5EF4-FFF2-40B4-BE49-F238E27FC236}">
                <a16:creationId xmlns:a16="http://schemas.microsoft.com/office/drawing/2014/main" id="{3F23BCF1-24F0-664C-3BD7-BC2EC2DE0A86}"/>
              </a:ext>
            </a:extLst>
          </p:cNvPr>
          <p:cNvSpPr>
            <a:spLocks noGrp="1"/>
          </p:cNvSpPr>
          <p:nvPr>
            <p:ph type="sldNum" sz="quarter" idx="5"/>
          </p:nvPr>
        </p:nvSpPr>
        <p:spPr/>
        <p:txBody>
          <a:bodyPr/>
          <a:lstStyle/>
          <a:p>
            <a:fld id="{59C1D7F4-8612-364C-AE21-34A5B49E53B3}" type="slidenum">
              <a:rPr lang="en-US" smtClean="0"/>
              <a:t>31</a:t>
            </a:fld>
            <a:endParaRPr lang="en-US" dirty="0"/>
          </a:p>
        </p:txBody>
      </p:sp>
    </p:spTree>
    <p:extLst>
      <p:ext uri="{BB962C8B-B14F-4D97-AF65-F5344CB8AC3E}">
        <p14:creationId xmlns:p14="http://schemas.microsoft.com/office/powerpoint/2010/main" val="22967964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8EA49-73CE-1B78-B71F-3BC2284A6D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B55C4D-1B14-F15E-38E5-56093A4F54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FFADB9-E7E2-B566-E327-F843A47C3DAE}"/>
              </a:ext>
            </a:extLst>
          </p:cNvPr>
          <p:cNvSpPr>
            <a:spLocks noGrp="1"/>
          </p:cNvSpPr>
          <p:nvPr>
            <p:ph type="body" idx="1"/>
          </p:nvPr>
        </p:nvSpPr>
        <p:spPr/>
        <p:txBody>
          <a:bodyPr/>
          <a:lstStyle/>
          <a:p>
            <a:r>
              <a:rPr lang="en-US" dirty="0"/>
              <a:t>Also note: the first part of the requirements has also been modified that will be updated when the import is run.  So students can complete 3 year long FA courses with grade of A or better.  Districts will select the courses.</a:t>
            </a:r>
          </a:p>
          <a:p>
            <a:r>
              <a:rPr lang="en-US" dirty="0"/>
              <a:t>Or</a:t>
            </a:r>
          </a:p>
          <a:p>
            <a:r>
              <a:rPr lang="en-US" dirty="0"/>
              <a:t>They can complete sequential courses  with a grade of A or better where the courses must equal 3 credits.  This would be for any semester length Fine Art courses.</a:t>
            </a:r>
          </a:p>
        </p:txBody>
      </p:sp>
      <p:sp>
        <p:nvSpPr>
          <p:cNvPr id="4" name="Slide Number Placeholder 3">
            <a:extLst>
              <a:ext uri="{FF2B5EF4-FFF2-40B4-BE49-F238E27FC236}">
                <a16:creationId xmlns:a16="http://schemas.microsoft.com/office/drawing/2014/main" id="{9AEB88A4-8970-D60E-3809-B94AB4FEE5AD}"/>
              </a:ext>
            </a:extLst>
          </p:cNvPr>
          <p:cNvSpPr>
            <a:spLocks noGrp="1"/>
          </p:cNvSpPr>
          <p:nvPr>
            <p:ph type="sldNum" sz="quarter" idx="5"/>
          </p:nvPr>
        </p:nvSpPr>
        <p:spPr/>
        <p:txBody>
          <a:bodyPr/>
          <a:lstStyle/>
          <a:p>
            <a:fld id="{59C1D7F4-8612-364C-AE21-34A5B49E53B3}" type="slidenum">
              <a:rPr lang="en-US" smtClean="0"/>
              <a:t>32</a:t>
            </a:fld>
            <a:endParaRPr lang="en-US" dirty="0"/>
          </a:p>
        </p:txBody>
      </p:sp>
    </p:spTree>
    <p:extLst>
      <p:ext uri="{BB962C8B-B14F-4D97-AF65-F5344CB8AC3E}">
        <p14:creationId xmlns:p14="http://schemas.microsoft.com/office/powerpoint/2010/main" val="29839484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1D7F4-8612-364C-AE21-34A5B49E53B3}" type="slidenum">
              <a:rPr lang="en-US" smtClean="0"/>
              <a:t>33</a:t>
            </a:fld>
            <a:endParaRPr lang="en-US" dirty="0"/>
          </a:p>
        </p:txBody>
      </p:sp>
    </p:spTree>
    <p:extLst>
      <p:ext uri="{BB962C8B-B14F-4D97-AF65-F5344CB8AC3E}">
        <p14:creationId xmlns:p14="http://schemas.microsoft.com/office/powerpoint/2010/main" val="2330366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F0DA1-A787-D57F-2495-B4859B3B81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CBD54E-B3EF-C9BF-4ECF-E52392C4A6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DB7F3B-0711-D7D2-AB7A-AB10311401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44C0C7-4544-4A68-7281-EDB9D4C48DEA}"/>
              </a:ext>
            </a:extLst>
          </p:cNvPr>
          <p:cNvSpPr>
            <a:spLocks noGrp="1"/>
          </p:cNvSpPr>
          <p:nvPr>
            <p:ph type="sldNum" sz="quarter" idx="5"/>
          </p:nvPr>
        </p:nvSpPr>
        <p:spPr/>
        <p:txBody>
          <a:bodyPr/>
          <a:lstStyle/>
          <a:p>
            <a:fld id="{59C1D7F4-8612-364C-AE21-34A5B49E53B3}" type="slidenum">
              <a:rPr lang="en-US" smtClean="0"/>
              <a:t>34</a:t>
            </a:fld>
            <a:endParaRPr lang="en-US" dirty="0"/>
          </a:p>
        </p:txBody>
      </p:sp>
    </p:spTree>
    <p:extLst>
      <p:ext uri="{BB962C8B-B14F-4D97-AF65-F5344CB8AC3E}">
        <p14:creationId xmlns:p14="http://schemas.microsoft.com/office/powerpoint/2010/main" val="1082933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A59FD-3F87-C211-3963-4481FA8204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24CCCF-5E49-E420-B18F-8596E3684A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1164C1-8442-4A41-F7BF-ECD6782DB4F1}"/>
              </a:ext>
            </a:extLst>
          </p:cNvPr>
          <p:cNvSpPr>
            <a:spLocks noGrp="1"/>
          </p:cNvSpPr>
          <p:nvPr>
            <p:ph type="body" idx="1"/>
          </p:nvPr>
        </p:nvSpPr>
        <p:spPr/>
        <p:txBody>
          <a:bodyPr/>
          <a:lstStyle/>
          <a:p>
            <a:r>
              <a:rPr lang="en-US" dirty="0"/>
              <a:t>The endorsement can be imported</a:t>
            </a:r>
          </a:p>
        </p:txBody>
      </p:sp>
      <p:sp>
        <p:nvSpPr>
          <p:cNvPr id="4" name="Slide Number Placeholder 3">
            <a:extLst>
              <a:ext uri="{FF2B5EF4-FFF2-40B4-BE49-F238E27FC236}">
                <a16:creationId xmlns:a16="http://schemas.microsoft.com/office/drawing/2014/main" id="{9F0A4524-7B20-142B-54D2-A99EBDB240CC}"/>
              </a:ext>
            </a:extLst>
          </p:cNvPr>
          <p:cNvSpPr>
            <a:spLocks noGrp="1"/>
          </p:cNvSpPr>
          <p:nvPr>
            <p:ph type="sldNum" sz="quarter" idx="5"/>
          </p:nvPr>
        </p:nvSpPr>
        <p:spPr/>
        <p:txBody>
          <a:bodyPr/>
          <a:lstStyle/>
          <a:p>
            <a:fld id="{59C1D7F4-8612-364C-AE21-34A5B49E53B3}" type="slidenum">
              <a:rPr lang="en-US" smtClean="0"/>
              <a:t>4</a:t>
            </a:fld>
            <a:endParaRPr lang="en-US" dirty="0"/>
          </a:p>
        </p:txBody>
      </p:sp>
    </p:spTree>
    <p:extLst>
      <p:ext uri="{BB962C8B-B14F-4D97-AF65-F5344CB8AC3E}">
        <p14:creationId xmlns:p14="http://schemas.microsoft.com/office/powerpoint/2010/main" val="1802431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D3565-6646-EA7F-5AC7-EBB5B10D88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CD5A04-F8A4-56EB-9758-64CCC3B327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9E29E1-105C-2C38-745D-47B835683221}"/>
              </a:ext>
            </a:extLst>
          </p:cNvPr>
          <p:cNvSpPr>
            <a:spLocks noGrp="1"/>
          </p:cNvSpPr>
          <p:nvPr>
            <p:ph type="body" idx="1"/>
          </p:nvPr>
        </p:nvSpPr>
        <p:spPr/>
        <p:txBody>
          <a:bodyPr/>
          <a:lstStyle/>
          <a:p>
            <a:r>
              <a:rPr lang="en-US" dirty="0"/>
              <a:t>The 3YR Fine Arts Courses need to have curriculum keys linked to each cluster, only one course can meet a cluster requirement</a:t>
            </a:r>
          </a:p>
          <a:p>
            <a:r>
              <a:rPr lang="en-US" dirty="0"/>
              <a:t>The Fine Arts AP, IB, Dual Enrollment, and Honors courses that apply will need to be linked</a:t>
            </a:r>
          </a:p>
          <a:p>
            <a:r>
              <a:rPr lang="en-US" dirty="0"/>
              <a:t>The remainder of the requirements are not calculated but are freeform requirements</a:t>
            </a:r>
          </a:p>
          <a:p>
            <a:r>
              <a:rPr lang="en-US" dirty="0"/>
              <a:t>This is being updated in PR 6026499</a:t>
            </a:r>
          </a:p>
          <a:p>
            <a:endParaRPr lang="en-US" dirty="0"/>
          </a:p>
          <a:p>
            <a:r>
              <a:rPr lang="en-US" dirty="0"/>
              <a:t>Note: PR is needed to update the endorsement for the Fine Arts AP, IB, Dual Enrollment, and Honors  requirement and freeform requirements to apply any of those 2 types to count as meeting the endorsement. </a:t>
            </a:r>
          </a:p>
          <a:p>
            <a:r>
              <a:rPr lang="en-US" dirty="0"/>
              <a:t>Changes to the screen will be covered later in this presentation</a:t>
            </a:r>
          </a:p>
        </p:txBody>
      </p:sp>
      <p:sp>
        <p:nvSpPr>
          <p:cNvPr id="4" name="Slide Number Placeholder 3">
            <a:extLst>
              <a:ext uri="{FF2B5EF4-FFF2-40B4-BE49-F238E27FC236}">
                <a16:creationId xmlns:a16="http://schemas.microsoft.com/office/drawing/2014/main" id="{A889F387-0C55-0488-8BBB-CB5843A8C5F0}"/>
              </a:ext>
            </a:extLst>
          </p:cNvPr>
          <p:cNvSpPr>
            <a:spLocks noGrp="1"/>
          </p:cNvSpPr>
          <p:nvPr>
            <p:ph type="sldNum" sz="quarter" idx="5"/>
          </p:nvPr>
        </p:nvSpPr>
        <p:spPr/>
        <p:txBody>
          <a:bodyPr/>
          <a:lstStyle/>
          <a:p>
            <a:fld id="{59C1D7F4-8612-364C-AE21-34A5B49E53B3}" type="slidenum">
              <a:rPr lang="en-US" smtClean="0"/>
              <a:t>5</a:t>
            </a:fld>
            <a:endParaRPr lang="en-US" dirty="0"/>
          </a:p>
        </p:txBody>
      </p:sp>
    </p:spTree>
    <p:extLst>
      <p:ext uri="{BB962C8B-B14F-4D97-AF65-F5344CB8AC3E}">
        <p14:creationId xmlns:p14="http://schemas.microsoft.com/office/powerpoint/2010/main" val="170739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F28F6-CE5D-D7C7-5117-50CDF1B425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0473D5-33CD-935F-32BF-45ACDCCE2A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97917A-CAB6-708D-8A6B-6AF18DFF0995}"/>
              </a:ext>
            </a:extLst>
          </p:cNvPr>
          <p:cNvSpPr>
            <a:spLocks noGrp="1"/>
          </p:cNvSpPr>
          <p:nvPr>
            <p:ph type="body" idx="1"/>
          </p:nvPr>
        </p:nvSpPr>
        <p:spPr/>
        <p:txBody>
          <a:bodyPr/>
          <a:lstStyle/>
          <a:p>
            <a:r>
              <a:rPr lang="en-US" dirty="0"/>
              <a:t>The community service hours special program records can be used to track the 25 hours of art-related community service.  This would be a manual calculation.  The comment can be used to indicate Art-Related.  </a:t>
            </a:r>
          </a:p>
          <a:p>
            <a:r>
              <a:rPr lang="en-US" sz="1200" dirty="0"/>
              <a:t>PR 6033545 – adding an Art-related checkbox/flag to the record to indicate which are art-related. Adding a total to the top for Total Art-Related Hours, updating Data Mining to add the Total Art-Related Hours.</a:t>
            </a:r>
            <a:endParaRPr lang="en-US" dirty="0"/>
          </a:p>
        </p:txBody>
      </p:sp>
      <p:sp>
        <p:nvSpPr>
          <p:cNvPr id="4" name="Slide Number Placeholder 3">
            <a:extLst>
              <a:ext uri="{FF2B5EF4-FFF2-40B4-BE49-F238E27FC236}">
                <a16:creationId xmlns:a16="http://schemas.microsoft.com/office/drawing/2014/main" id="{A532E4A7-A316-3530-76EB-7FDD2CBF0089}"/>
              </a:ext>
            </a:extLst>
          </p:cNvPr>
          <p:cNvSpPr>
            <a:spLocks noGrp="1"/>
          </p:cNvSpPr>
          <p:nvPr>
            <p:ph type="sldNum" sz="quarter" idx="5"/>
          </p:nvPr>
        </p:nvSpPr>
        <p:spPr/>
        <p:txBody>
          <a:bodyPr/>
          <a:lstStyle/>
          <a:p>
            <a:fld id="{59C1D7F4-8612-364C-AE21-34A5B49E53B3}" type="slidenum">
              <a:rPr lang="en-US" smtClean="0"/>
              <a:t>6</a:t>
            </a:fld>
            <a:endParaRPr lang="en-US" dirty="0"/>
          </a:p>
        </p:txBody>
      </p:sp>
    </p:spTree>
    <p:extLst>
      <p:ext uri="{BB962C8B-B14F-4D97-AF65-F5344CB8AC3E}">
        <p14:creationId xmlns:p14="http://schemas.microsoft.com/office/powerpoint/2010/main" val="1042556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9E427-AFEF-74CF-DBAA-3188362220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3F95CF-6525-996F-DF3D-A97DC7978E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E1218B-4F65-D99C-E43F-809B42AF567C}"/>
              </a:ext>
            </a:extLst>
          </p:cNvPr>
          <p:cNvSpPr>
            <a:spLocks noGrp="1"/>
          </p:cNvSpPr>
          <p:nvPr>
            <p:ph type="body" idx="1"/>
          </p:nvPr>
        </p:nvSpPr>
        <p:spPr/>
        <p:txBody>
          <a:bodyPr/>
          <a:lstStyle/>
          <a:p>
            <a:r>
              <a:rPr lang="en-US" dirty="0"/>
              <a:t>The remaining requirements for the Seal of Fine Arts are freeform requirements.  This means that when a student has satisfactorily met a requirement, the student’s endorsement tab will need to be updated to select the requirement(s) met. When you check the requirement, it populates with the current school year.  Edit the record to enter the date met and change school year if needed.  The edit is only available for a requirement that is checked.</a:t>
            </a:r>
          </a:p>
          <a:p>
            <a:endParaRPr lang="en-US" dirty="0"/>
          </a:p>
          <a:p>
            <a:r>
              <a:rPr lang="en-US" dirty="0"/>
              <a:t>PR 6033693 is an enhancement project:</a:t>
            </a:r>
          </a:p>
          <a:p>
            <a:r>
              <a:rPr lang="en-US" dirty="0"/>
              <a:t>1. Make Freeform Endorsements a separate security line item</a:t>
            </a:r>
          </a:p>
          <a:p>
            <a:r>
              <a:rPr lang="en-US" dirty="0"/>
              <a:t>2. Update current Freeform Endorsement functionality when indicating as met</a:t>
            </a:r>
          </a:p>
          <a:p>
            <a:r>
              <a:rPr lang="en-US" dirty="0"/>
              <a:t>3. Add a browse to the Endorsement screen to display Freeform Endorsements met</a:t>
            </a:r>
          </a:p>
        </p:txBody>
      </p:sp>
      <p:sp>
        <p:nvSpPr>
          <p:cNvPr id="4" name="Slide Number Placeholder 3">
            <a:extLst>
              <a:ext uri="{FF2B5EF4-FFF2-40B4-BE49-F238E27FC236}">
                <a16:creationId xmlns:a16="http://schemas.microsoft.com/office/drawing/2014/main" id="{28182411-49B8-91DF-20F1-1873E4E15705}"/>
              </a:ext>
            </a:extLst>
          </p:cNvPr>
          <p:cNvSpPr>
            <a:spLocks noGrp="1"/>
          </p:cNvSpPr>
          <p:nvPr>
            <p:ph type="sldNum" sz="quarter" idx="5"/>
          </p:nvPr>
        </p:nvSpPr>
        <p:spPr/>
        <p:txBody>
          <a:bodyPr/>
          <a:lstStyle/>
          <a:p>
            <a:fld id="{59C1D7F4-8612-364C-AE21-34A5B49E53B3}" type="slidenum">
              <a:rPr lang="en-US" smtClean="0"/>
              <a:t>7</a:t>
            </a:fld>
            <a:endParaRPr lang="en-US" dirty="0"/>
          </a:p>
        </p:txBody>
      </p:sp>
    </p:spTree>
    <p:extLst>
      <p:ext uri="{BB962C8B-B14F-4D97-AF65-F5344CB8AC3E}">
        <p14:creationId xmlns:p14="http://schemas.microsoft.com/office/powerpoint/2010/main" val="1824709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F4FE0-5526-8B6B-3C35-1F9DF7544C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E1A6C8-12B7-5B0A-F966-A32474F64C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5093A5-F75B-71F7-8170-07CC58E08DAF}"/>
              </a:ext>
            </a:extLst>
          </p:cNvPr>
          <p:cNvSpPr>
            <a:spLocks noGrp="1"/>
          </p:cNvSpPr>
          <p:nvPr>
            <p:ph type="body" idx="1"/>
          </p:nvPr>
        </p:nvSpPr>
        <p:spPr/>
        <p:txBody>
          <a:bodyPr/>
          <a:lstStyle/>
          <a:p>
            <a:r>
              <a:rPr lang="en-US" dirty="0"/>
              <a:t>The grad plan identifies the subject area that courses can apply to.</a:t>
            </a:r>
          </a:p>
          <a:p>
            <a:endParaRPr lang="en-US" dirty="0"/>
          </a:p>
        </p:txBody>
      </p:sp>
      <p:sp>
        <p:nvSpPr>
          <p:cNvPr id="4" name="Slide Number Placeholder 3">
            <a:extLst>
              <a:ext uri="{FF2B5EF4-FFF2-40B4-BE49-F238E27FC236}">
                <a16:creationId xmlns:a16="http://schemas.microsoft.com/office/drawing/2014/main" id="{922B320A-C1EA-1F94-4F46-180EFF922C0C}"/>
              </a:ext>
            </a:extLst>
          </p:cNvPr>
          <p:cNvSpPr>
            <a:spLocks noGrp="1"/>
          </p:cNvSpPr>
          <p:nvPr>
            <p:ph type="sldNum" sz="quarter" idx="5"/>
          </p:nvPr>
        </p:nvSpPr>
        <p:spPr/>
        <p:txBody>
          <a:bodyPr/>
          <a:lstStyle/>
          <a:p>
            <a:fld id="{59C1D7F4-8612-364C-AE21-34A5B49E53B3}" type="slidenum">
              <a:rPr lang="en-US" smtClean="0"/>
              <a:t>8</a:t>
            </a:fld>
            <a:endParaRPr lang="en-US" dirty="0"/>
          </a:p>
        </p:txBody>
      </p:sp>
    </p:spTree>
    <p:extLst>
      <p:ext uri="{BB962C8B-B14F-4D97-AF65-F5344CB8AC3E}">
        <p14:creationId xmlns:p14="http://schemas.microsoft.com/office/powerpoint/2010/main" val="3919356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58226-1BC4-31ED-4187-C18E56CAB1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3D8CF6-7BE6-F963-7C13-D16125139D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D17B13-2A4C-9897-D2C6-37495627A673}"/>
              </a:ext>
            </a:extLst>
          </p:cNvPr>
          <p:cNvSpPr>
            <a:spLocks noGrp="1"/>
          </p:cNvSpPr>
          <p:nvPr>
            <p:ph type="body" idx="1"/>
          </p:nvPr>
        </p:nvSpPr>
        <p:spPr/>
        <p:txBody>
          <a:bodyPr/>
          <a:lstStyle/>
          <a:p>
            <a:r>
              <a:rPr lang="en-US" dirty="0"/>
              <a:t>Curriculum can apply to multiple areas.</a:t>
            </a:r>
          </a:p>
          <a:p>
            <a:endParaRPr lang="en-US" dirty="0"/>
          </a:p>
        </p:txBody>
      </p:sp>
      <p:sp>
        <p:nvSpPr>
          <p:cNvPr id="4" name="Slide Number Placeholder 3">
            <a:extLst>
              <a:ext uri="{FF2B5EF4-FFF2-40B4-BE49-F238E27FC236}">
                <a16:creationId xmlns:a16="http://schemas.microsoft.com/office/drawing/2014/main" id="{41F780EE-BB74-9A45-BCE4-EF921C2EFD60}"/>
              </a:ext>
            </a:extLst>
          </p:cNvPr>
          <p:cNvSpPr>
            <a:spLocks noGrp="1"/>
          </p:cNvSpPr>
          <p:nvPr>
            <p:ph type="sldNum" sz="quarter" idx="5"/>
          </p:nvPr>
        </p:nvSpPr>
        <p:spPr/>
        <p:txBody>
          <a:bodyPr/>
          <a:lstStyle/>
          <a:p>
            <a:fld id="{59C1D7F4-8612-364C-AE21-34A5B49E53B3}" type="slidenum">
              <a:rPr lang="en-US" smtClean="0"/>
              <a:t>9</a:t>
            </a:fld>
            <a:endParaRPr lang="en-US" dirty="0"/>
          </a:p>
        </p:txBody>
      </p:sp>
    </p:spTree>
    <p:extLst>
      <p:ext uri="{BB962C8B-B14F-4D97-AF65-F5344CB8AC3E}">
        <p14:creationId xmlns:p14="http://schemas.microsoft.com/office/powerpoint/2010/main" val="1322211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5CAD22A-E5EB-5B4C-90C9-E80A6B20BDCD}" type="datetimeFigureOut">
              <a:rPr lang="en-US" smtClean="0"/>
              <a:t>1/23/2025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5F861B-C4EC-2D47-978C-BDE58225776C}" type="slidenum">
              <a:rPr lang="en-US" smtClean="0"/>
              <a:t>‹#›</a:t>
            </a:fld>
            <a:endParaRPr lang="en-US" dirty="0"/>
          </a:p>
        </p:txBody>
      </p:sp>
    </p:spTree>
    <p:extLst>
      <p:ext uri="{BB962C8B-B14F-4D97-AF65-F5344CB8AC3E}">
        <p14:creationId xmlns:p14="http://schemas.microsoft.com/office/powerpoint/2010/main" val="1252587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5" cy="6858000"/>
          </a:xfrm>
          <a:prstGeom prst="rect">
            <a:avLst/>
          </a:prstGeom>
        </p:spPr>
      </p:pic>
      <p:sp>
        <p:nvSpPr>
          <p:cNvPr id="6" name="Title 1"/>
          <p:cNvSpPr>
            <a:spLocks noGrp="1"/>
          </p:cNvSpPr>
          <p:nvPr>
            <p:ph type="ctrTitle" hasCustomPrompt="1"/>
          </p:nvPr>
        </p:nvSpPr>
        <p:spPr>
          <a:xfrm>
            <a:off x="184638" y="4302246"/>
            <a:ext cx="6544407" cy="1861161"/>
          </a:xfrm>
        </p:spPr>
        <p:txBody>
          <a:bodyPr anchor="b">
            <a:normAutofit/>
          </a:bodyPr>
          <a:lstStyle>
            <a:lvl1pPr algn="r">
              <a:defRPr sz="5400" spc="-150" baseline="0">
                <a:solidFill>
                  <a:schemeClr val="bg1"/>
                </a:solidFill>
              </a:defRPr>
            </a:lvl1pPr>
          </a:lstStyle>
          <a:p>
            <a:r>
              <a:rPr lang="en-US" dirty="0"/>
              <a:t>PRESENTATION</a:t>
            </a:r>
            <a:br>
              <a:rPr lang="en-US" dirty="0"/>
            </a:br>
            <a:r>
              <a:rPr lang="en-US" dirty="0"/>
              <a:t>TITLE HERE</a:t>
            </a:r>
          </a:p>
        </p:txBody>
      </p:sp>
      <p:sp>
        <p:nvSpPr>
          <p:cNvPr id="8" name="Subtitle 2"/>
          <p:cNvSpPr>
            <a:spLocks noGrp="1"/>
          </p:cNvSpPr>
          <p:nvPr>
            <p:ph type="subTitle" idx="1" hasCustomPrompt="1"/>
          </p:nvPr>
        </p:nvSpPr>
        <p:spPr>
          <a:xfrm>
            <a:off x="-2414955" y="6031523"/>
            <a:ext cx="9144000" cy="371109"/>
          </a:xfrm>
        </p:spPr>
        <p:txBody>
          <a:bodyPr/>
          <a:lstStyle>
            <a:lvl1pPr marL="0" indent="0" algn="r">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cxnSp>
        <p:nvCxnSpPr>
          <p:cNvPr id="4" name="Straight Connector 3"/>
          <p:cNvCxnSpPr/>
          <p:nvPr userDrawn="1"/>
        </p:nvCxnSpPr>
        <p:spPr>
          <a:xfrm>
            <a:off x="7036420" y="4583151"/>
            <a:ext cx="0" cy="190685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74"/>
          </a:xfrm>
          <a:prstGeom prst="rect">
            <a:avLst/>
          </a:prstGeom>
        </p:spPr>
      </p:pic>
      <p:sp>
        <p:nvSpPr>
          <p:cNvPr id="6" name="Title 1"/>
          <p:cNvSpPr>
            <a:spLocks noGrp="1"/>
          </p:cNvSpPr>
          <p:nvPr>
            <p:ph type="ctrTitle" hasCustomPrompt="1"/>
          </p:nvPr>
        </p:nvSpPr>
        <p:spPr>
          <a:xfrm>
            <a:off x="465992" y="2642000"/>
            <a:ext cx="6544407" cy="1861161"/>
          </a:xfrm>
        </p:spPr>
        <p:txBody>
          <a:bodyPr anchor="b">
            <a:normAutofit/>
          </a:bodyPr>
          <a:lstStyle>
            <a:lvl1pPr algn="r">
              <a:defRPr sz="4800" spc="0" baseline="0">
                <a:solidFill>
                  <a:schemeClr val="bg1"/>
                </a:solidFill>
              </a:defRPr>
            </a:lvl1pPr>
          </a:lstStyle>
          <a:p>
            <a:r>
              <a:rPr lang="en-US" dirty="0"/>
              <a:t>SLIDE TITLE HERE</a:t>
            </a:r>
          </a:p>
        </p:txBody>
      </p:sp>
      <p:sp>
        <p:nvSpPr>
          <p:cNvPr id="8" name="Subtitle 2"/>
          <p:cNvSpPr>
            <a:spLocks noGrp="1"/>
          </p:cNvSpPr>
          <p:nvPr>
            <p:ph type="subTitle" idx="1" hasCustomPrompt="1"/>
          </p:nvPr>
        </p:nvSpPr>
        <p:spPr>
          <a:xfrm>
            <a:off x="465991" y="4406449"/>
            <a:ext cx="6544407" cy="366273"/>
          </a:xfrm>
        </p:spPr>
        <p:txBody>
          <a:bodyPr/>
          <a:lstStyle>
            <a:lvl1pPr marL="0" indent="0" algn="r">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5" cy="6858000"/>
          </a:xfrm>
          <a:prstGeom prst="rect">
            <a:avLst/>
          </a:prstGeom>
        </p:spPr>
      </p:pic>
      <p:sp>
        <p:nvSpPr>
          <p:cNvPr id="6" name="Title 1"/>
          <p:cNvSpPr>
            <a:spLocks noGrp="1"/>
          </p:cNvSpPr>
          <p:nvPr>
            <p:ph type="ctrTitle" hasCustomPrompt="1"/>
          </p:nvPr>
        </p:nvSpPr>
        <p:spPr>
          <a:xfrm>
            <a:off x="365633" y="3467190"/>
            <a:ext cx="2031879" cy="1861161"/>
          </a:xfrm>
        </p:spPr>
        <p:txBody>
          <a:bodyPr anchor="b">
            <a:normAutofit/>
          </a:bodyPr>
          <a:lstStyle>
            <a:lvl1pPr algn="l">
              <a:defRPr sz="4800" spc="0" baseline="0">
                <a:solidFill>
                  <a:schemeClr val="bg1"/>
                </a:solidFill>
              </a:defRPr>
            </a:lvl1pPr>
          </a:lstStyle>
          <a:p>
            <a:r>
              <a:rPr lang="en-US"/>
              <a:t>SLIDE</a:t>
            </a:r>
            <a:br>
              <a:rPr lang="en-US"/>
            </a:br>
            <a:r>
              <a:rPr lang="en-US"/>
              <a:t>TITLE</a:t>
            </a:r>
            <a:br>
              <a:rPr lang="en-US"/>
            </a:br>
            <a:r>
              <a:rPr lang="en-US"/>
              <a:t>HERE</a:t>
            </a:r>
            <a:endParaRPr lang="en-US" dirty="0"/>
          </a:p>
        </p:txBody>
      </p:sp>
      <p:sp>
        <p:nvSpPr>
          <p:cNvPr id="8" name="Subtitle 2"/>
          <p:cNvSpPr>
            <a:spLocks noGrp="1"/>
          </p:cNvSpPr>
          <p:nvPr>
            <p:ph type="subTitle" idx="1" hasCustomPrompt="1"/>
          </p:nvPr>
        </p:nvSpPr>
        <p:spPr>
          <a:xfrm>
            <a:off x="365632" y="5231639"/>
            <a:ext cx="2455627" cy="1202615"/>
          </a:xfrm>
        </p:spPr>
        <p:txBody>
          <a:bodyPr/>
          <a:lstStyle>
            <a:lvl1pPr marL="0" indent="0" algn="l">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
        <p:nvSpPr>
          <p:cNvPr id="5" name="Text Placeholder 4"/>
          <p:cNvSpPr>
            <a:spLocks noGrp="1"/>
          </p:cNvSpPr>
          <p:nvPr>
            <p:ph type="body" sz="quarter" idx="10"/>
          </p:nvPr>
        </p:nvSpPr>
        <p:spPr>
          <a:xfrm>
            <a:off x="3936962" y="836419"/>
            <a:ext cx="5564187" cy="4059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li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5" cy="6858000"/>
          </a:xfrm>
          <a:prstGeom prst="rect">
            <a:avLst/>
          </a:prstGeom>
        </p:spPr>
      </p:pic>
      <p:sp>
        <p:nvSpPr>
          <p:cNvPr id="6" name="Title 1"/>
          <p:cNvSpPr>
            <a:spLocks noGrp="1"/>
          </p:cNvSpPr>
          <p:nvPr>
            <p:ph type="ctrTitle" hasCustomPrompt="1"/>
          </p:nvPr>
        </p:nvSpPr>
        <p:spPr>
          <a:xfrm>
            <a:off x="365633" y="1147737"/>
            <a:ext cx="6544407" cy="1861161"/>
          </a:xfrm>
        </p:spPr>
        <p:txBody>
          <a:bodyPr anchor="b">
            <a:normAutofit/>
          </a:bodyPr>
          <a:lstStyle>
            <a:lvl1pPr algn="l">
              <a:defRPr sz="4800" spc="0" baseline="0">
                <a:solidFill>
                  <a:schemeClr val="bg1"/>
                </a:solidFill>
              </a:defRPr>
            </a:lvl1pPr>
          </a:lstStyle>
          <a:p>
            <a:r>
              <a:rPr lang="en-US" dirty="0"/>
              <a:t>SLIDE TITLE HERE</a:t>
            </a:r>
          </a:p>
        </p:txBody>
      </p:sp>
      <p:sp>
        <p:nvSpPr>
          <p:cNvPr id="8" name="Subtitle 2"/>
          <p:cNvSpPr>
            <a:spLocks noGrp="1"/>
          </p:cNvSpPr>
          <p:nvPr>
            <p:ph type="subTitle" idx="1" hasCustomPrompt="1"/>
          </p:nvPr>
        </p:nvSpPr>
        <p:spPr>
          <a:xfrm>
            <a:off x="365632" y="2912186"/>
            <a:ext cx="6544407" cy="366273"/>
          </a:xfrm>
        </p:spPr>
        <p:txBody>
          <a:bodyPr/>
          <a:lstStyle>
            <a:lvl1pPr marL="0" indent="0" algn="l">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74"/>
          </a:xfrm>
          <a:prstGeom prst="rect">
            <a:avLst/>
          </a:prstGeom>
        </p:spPr>
      </p:pic>
      <p:sp>
        <p:nvSpPr>
          <p:cNvPr id="6" name="Title 1"/>
          <p:cNvSpPr>
            <a:spLocks noGrp="1"/>
          </p:cNvSpPr>
          <p:nvPr>
            <p:ph type="ctrTitle" hasCustomPrompt="1"/>
          </p:nvPr>
        </p:nvSpPr>
        <p:spPr>
          <a:xfrm>
            <a:off x="397727" y="364081"/>
            <a:ext cx="4899102" cy="827384"/>
          </a:xfrm>
        </p:spPr>
        <p:txBody>
          <a:bodyPr anchor="b"/>
          <a:lstStyle>
            <a:lvl1pPr algn="l">
              <a:defRPr sz="6000" baseline="0">
                <a:solidFill>
                  <a:srgbClr val="0B63B7"/>
                </a:solidFill>
              </a:defRPr>
            </a:lvl1pPr>
          </a:lstStyle>
          <a:p>
            <a:r>
              <a:rPr lang="en-US" dirty="0"/>
              <a:t>TITLE HERE</a:t>
            </a:r>
          </a:p>
        </p:txBody>
      </p:sp>
      <p:sp>
        <p:nvSpPr>
          <p:cNvPr id="7" name="Subtitle 2"/>
          <p:cNvSpPr>
            <a:spLocks noGrp="1"/>
          </p:cNvSpPr>
          <p:nvPr>
            <p:ph type="subTitle" idx="1" hasCustomPrompt="1"/>
          </p:nvPr>
        </p:nvSpPr>
        <p:spPr>
          <a:xfrm>
            <a:off x="397727" y="957290"/>
            <a:ext cx="4899102" cy="659637"/>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
        <p:nvSpPr>
          <p:cNvPr id="5" name="Picture Placeholder 4"/>
          <p:cNvSpPr>
            <a:spLocks noGrp="1"/>
          </p:cNvSpPr>
          <p:nvPr>
            <p:ph type="pic" sz="quarter" idx="10"/>
          </p:nvPr>
        </p:nvSpPr>
        <p:spPr>
          <a:xfrm>
            <a:off x="0" y="1906588"/>
            <a:ext cx="12192000" cy="2955925"/>
          </a:xfrm>
        </p:spPr>
        <p:txBody>
          <a:bodyPr/>
          <a:lstStyle/>
          <a:p>
            <a:endParaRPr lang="en-US" dirty="0"/>
          </a:p>
        </p:txBody>
      </p:sp>
      <p:sp>
        <p:nvSpPr>
          <p:cNvPr id="14" name="Text Placeholder 13"/>
          <p:cNvSpPr>
            <a:spLocks noGrp="1"/>
          </p:cNvSpPr>
          <p:nvPr>
            <p:ph type="body" sz="quarter" idx="11" hasCustomPrompt="1"/>
          </p:nvPr>
        </p:nvSpPr>
        <p:spPr>
          <a:xfrm>
            <a:off x="5600333" y="364081"/>
            <a:ext cx="2676525" cy="1288181"/>
          </a:xfrm>
        </p:spPr>
        <p:txBody>
          <a:bodyPr/>
          <a:lstStyle>
            <a:lvl1pPr>
              <a:defRPr sz="2800" baseline="0"/>
            </a:lvl1pPr>
          </a:lstStyle>
          <a:p>
            <a:r>
              <a:rPr lang="en-US" sz="1200" dirty="0">
                <a:solidFill>
                  <a:schemeClr val="tx1"/>
                </a:solidFill>
              </a:rPr>
              <a:t>bullet point 1</a:t>
            </a:r>
          </a:p>
          <a:p>
            <a:r>
              <a:rPr lang="en-US" sz="1200" dirty="0">
                <a:solidFill>
                  <a:schemeClr val="tx1"/>
                </a:solidFill>
              </a:rPr>
              <a:t>bullet point 2</a:t>
            </a:r>
          </a:p>
          <a:p>
            <a:r>
              <a:rPr lang="en-US" sz="1200" baseline="0" dirty="0">
                <a:solidFill>
                  <a:schemeClr val="tx1"/>
                </a:solidFill>
              </a:rPr>
              <a:t>b</a:t>
            </a:r>
            <a:r>
              <a:rPr lang="en-US" sz="1200" dirty="0">
                <a:solidFill>
                  <a:schemeClr val="tx1"/>
                </a:solidFill>
              </a:rPr>
              <a:t>ullet point</a:t>
            </a:r>
            <a:r>
              <a:rPr lang="en-US" sz="1200" baseline="0" dirty="0">
                <a:solidFill>
                  <a:schemeClr val="tx1"/>
                </a:solidFill>
              </a:rPr>
              <a:t> 3</a:t>
            </a:r>
            <a:r>
              <a:rPr lang="en-US" dirty="0"/>
              <a:t> </a:t>
            </a:r>
          </a:p>
        </p:txBody>
      </p:sp>
      <p:sp>
        <p:nvSpPr>
          <p:cNvPr id="19" name="Text Placeholder 18"/>
          <p:cNvSpPr>
            <a:spLocks noGrp="1"/>
          </p:cNvSpPr>
          <p:nvPr>
            <p:ph type="body" sz="quarter" idx="12" hasCustomPrompt="1"/>
          </p:nvPr>
        </p:nvSpPr>
        <p:spPr>
          <a:xfrm>
            <a:off x="523875" y="5095875"/>
            <a:ext cx="8285163" cy="1371600"/>
          </a:xfrm>
        </p:spPr>
        <p:txBody>
          <a:bodyPr>
            <a:normAutofit/>
          </a:bodyPr>
          <a:lstStyle>
            <a:lvl1pPr>
              <a:defRPr sz="1400" baseline="0"/>
            </a:lvl1pPr>
          </a:lstStyle>
          <a:p>
            <a:pPr lvl="0"/>
            <a:r>
              <a:rPr lang="en-US" dirty="0"/>
              <a:t>Text box</a:t>
            </a:r>
            <a:r>
              <a:rPr lang="mr-IN" dirty="0"/>
              <a:t>…</a:t>
            </a:r>
            <a:r>
              <a:rPr lang="en-US" dirty="0"/>
              <a:t>.</a:t>
            </a:r>
          </a:p>
          <a:p>
            <a:pPr lvl="0"/>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Blu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3200"/>
            <a:ext cx="12192000" cy="6859674"/>
          </a:xfrm>
          <a:prstGeom prst="rect">
            <a:avLst/>
          </a:prstGeom>
        </p:spPr>
      </p:pic>
      <p:sp>
        <p:nvSpPr>
          <p:cNvPr id="6" name="Title 1"/>
          <p:cNvSpPr>
            <a:spLocks noGrp="1"/>
          </p:cNvSpPr>
          <p:nvPr>
            <p:ph type="ctrTitle" hasCustomPrompt="1"/>
          </p:nvPr>
        </p:nvSpPr>
        <p:spPr>
          <a:xfrm>
            <a:off x="1524000" y="1122363"/>
            <a:ext cx="9144000" cy="878375"/>
          </a:xfrm>
        </p:spPr>
        <p:txBody>
          <a:bodyPr anchor="b"/>
          <a:lstStyle>
            <a:lvl1pPr algn="ctr">
              <a:defRPr sz="6000" baseline="0">
                <a:solidFill>
                  <a:schemeClr val="bg1"/>
                </a:solidFill>
              </a:defRPr>
            </a:lvl1pPr>
          </a:lstStyle>
          <a:p>
            <a:r>
              <a:rPr lang="en-US" dirty="0"/>
              <a:t>TITLE HERE</a:t>
            </a:r>
          </a:p>
        </p:txBody>
      </p:sp>
      <p:sp>
        <p:nvSpPr>
          <p:cNvPr id="7" name="Subtitle 2"/>
          <p:cNvSpPr>
            <a:spLocks noGrp="1"/>
          </p:cNvSpPr>
          <p:nvPr>
            <p:ph type="subTitle" idx="1" hasCustomPrompt="1"/>
          </p:nvPr>
        </p:nvSpPr>
        <p:spPr>
          <a:xfrm>
            <a:off x="1524000" y="2000738"/>
            <a:ext cx="9144000" cy="415070"/>
          </a:xfrm>
        </p:spPr>
        <p:txBody>
          <a:bodyPr/>
          <a:lstStyle>
            <a:lvl1pPr marL="0" indent="0" algn="ctr">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Tree>
    <p:extLst>
      <p:ext uri="{BB962C8B-B14F-4D97-AF65-F5344CB8AC3E}">
        <p14:creationId xmlns:p14="http://schemas.microsoft.com/office/powerpoint/2010/main" val="1178186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74"/>
          </a:xfrm>
          <a:prstGeom prst="rect">
            <a:avLst/>
          </a:prstGeom>
        </p:spPr>
      </p:pic>
      <p:sp>
        <p:nvSpPr>
          <p:cNvPr id="6" name="Title 1"/>
          <p:cNvSpPr>
            <a:spLocks noGrp="1"/>
          </p:cNvSpPr>
          <p:nvPr>
            <p:ph type="ctrTitle" hasCustomPrompt="1"/>
          </p:nvPr>
        </p:nvSpPr>
        <p:spPr>
          <a:xfrm>
            <a:off x="1524000" y="1122363"/>
            <a:ext cx="9144000" cy="878375"/>
          </a:xfrm>
        </p:spPr>
        <p:txBody>
          <a:bodyPr anchor="b"/>
          <a:lstStyle>
            <a:lvl1pPr algn="ctr">
              <a:defRPr sz="6000" baseline="0">
                <a:solidFill>
                  <a:srgbClr val="0B63B7"/>
                </a:solidFill>
              </a:defRPr>
            </a:lvl1pPr>
          </a:lstStyle>
          <a:p>
            <a:r>
              <a:rPr lang="en-US" dirty="0"/>
              <a:t>TITLE HERE</a:t>
            </a:r>
          </a:p>
        </p:txBody>
      </p:sp>
      <p:sp>
        <p:nvSpPr>
          <p:cNvPr id="7" name="Subtitle 2"/>
          <p:cNvSpPr>
            <a:spLocks noGrp="1"/>
          </p:cNvSpPr>
          <p:nvPr>
            <p:ph type="subTitle" idx="1" hasCustomPrompt="1"/>
          </p:nvPr>
        </p:nvSpPr>
        <p:spPr>
          <a:xfrm>
            <a:off x="1524000" y="2000738"/>
            <a:ext cx="9144000" cy="415070"/>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74"/>
            <a:ext cx="12192000" cy="6859674"/>
          </a:xfrm>
          <a:prstGeom prst="rect">
            <a:avLst/>
          </a:prstGeom>
        </p:spPr>
      </p:pic>
      <p:sp>
        <p:nvSpPr>
          <p:cNvPr id="6" name="Title 1"/>
          <p:cNvSpPr>
            <a:spLocks noGrp="1"/>
          </p:cNvSpPr>
          <p:nvPr>
            <p:ph type="ctrTitle" hasCustomPrompt="1"/>
          </p:nvPr>
        </p:nvSpPr>
        <p:spPr>
          <a:xfrm>
            <a:off x="1524000" y="2348262"/>
            <a:ext cx="9144000" cy="878375"/>
          </a:xfrm>
        </p:spPr>
        <p:txBody>
          <a:bodyPr anchor="b"/>
          <a:lstStyle>
            <a:lvl1pPr algn="ctr">
              <a:defRPr sz="6000" baseline="0">
                <a:solidFill>
                  <a:schemeClr val="bg1"/>
                </a:solidFill>
              </a:defRPr>
            </a:lvl1pPr>
          </a:lstStyle>
          <a:p>
            <a:r>
              <a:rPr lang="en-US"/>
              <a:t>THANK YOU</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AD22A-E5EB-5B4C-90C9-E80A6B20BDCD}" type="datetimeFigureOut">
              <a:rPr lang="en-US" smtClean="0"/>
              <a:t>1/23/2025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5F861B-C4EC-2D47-978C-BDE58225776C}" type="slidenum">
              <a:rPr lang="en-US" smtClean="0"/>
              <a:t>‹#›</a:t>
            </a:fld>
            <a:endParaRPr lang="en-US" dirty="0"/>
          </a:p>
        </p:txBody>
      </p:sp>
    </p:spTree>
    <p:extLst>
      <p:ext uri="{BB962C8B-B14F-4D97-AF65-F5344CB8AC3E}">
        <p14:creationId xmlns:p14="http://schemas.microsoft.com/office/powerpoint/2010/main" val="2090954661"/>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70" r:id="rId3"/>
    <p:sldLayoutId id="2147483672" r:id="rId4"/>
    <p:sldLayoutId id="2147483671" r:id="rId5"/>
    <p:sldLayoutId id="2147483673" r:id="rId6"/>
    <p:sldLayoutId id="2147483655" r:id="rId7"/>
    <p:sldLayoutId id="2147483656" r:id="rId8"/>
    <p:sldLayoutId id="2147483674" r:id="rId9"/>
  </p:sldLayoutIdLst>
  <p:txStyles>
    <p:titleStyle>
      <a:lvl1pPr algn="l" defTabSz="914400" rtl="0" eaLnBrk="1" latinLnBrk="0" hangingPunct="1">
        <a:lnSpc>
          <a:spcPct val="90000"/>
        </a:lnSpc>
        <a:spcBef>
          <a:spcPct val="0"/>
        </a:spcBef>
        <a:buNone/>
        <a:defRPr sz="4400" b="1" i="0" kern="1200">
          <a:solidFill>
            <a:schemeClr val="tx1"/>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8409" y="4621102"/>
            <a:ext cx="7138642" cy="1781530"/>
          </a:xfrm>
        </p:spPr>
        <p:txBody>
          <a:bodyPr>
            <a:normAutofit fontScale="90000"/>
          </a:bodyPr>
          <a:lstStyle/>
          <a:p>
            <a:r>
              <a:rPr lang="en-US" dirty="0"/>
              <a:t>F.A.S.T.E.R. &amp; Grad Requirements</a:t>
            </a:r>
            <a:br>
              <a:rPr lang="en-US" dirty="0"/>
            </a:br>
            <a:endParaRPr lang="en-US" dirty="0"/>
          </a:p>
        </p:txBody>
      </p:sp>
      <p:sp>
        <p:nvSpPr>
          <p:cNvPr id="5" name="Subtitle 4"/>
          <p:cNvSpPr>
            <a:spLocks noGrp="1"/>
          </p:cNvSpPr>
          <p:nvPr>
            <p:ph type="subTitle" idx="1"/>
          </p:nvPr>
        </p:nvSpPr>
        <p:spPr/>
        <p:txBody>
          <a:bodyPr>
            <a:normAutofit fontScale="92500" lnSpcReduction="10000"/>
          </a:bodyPr>
          <a:lstStyle/>
          <a:p>
            <a:r>
              <a:rPr lang="en-US" dirty="0"/>
              <a:t>Florida User Group 2024 – 2025 </a:t>
            </a:r>
          </a:p>
          <a:p>
            <a:endParaRPr lang="en-US" dirty="0"/>
          </a:p>
        </p:txBody>
      </p:sp>
    </p:spTree>
    <p:extLst>
      <p:ext uri="{BB962C8B-B14F-4D97-AF65-F5344CB8AC3E}">
        <p14:creationId xmlns:p14="http://schemas.microsoft.com/office/powerpoint/2010/main" val="2058342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49408-8E61-1E33-5833-60F0E1D078DC}"/>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126975E4-2C6F-35FE-1C5B-EDE1A6E14D67}"/>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F.A.S.T.E.R. Reminders</a:t>
            </a:r>
          </a:p>
          <a:p>
            <a:pPr marL="457200" indent="-457200">
              <a:buFont typeface="Arial" panose="020B0604020202020204" pitchFamily="34" charset="0"/>
              <a:buChar char="•"/>
            </a:pPr>
            <a:r>
              <a:rPr lang="en-US" sz="1600" dirty="0"/>
              <a:t>Subject Codes have logic affecting the F.A.S.T.E.R. cumulative summary</a:t>
            </a:r>
          </a:p>
          <a:p>
            <a:pPr marL="457200" indent="-457200">
              <a:buFont typeface="Arial" panose="020B0604020202020204" pitchFamily="34" charset="0"/>
              <a:buChar char="•"/>
            </a:pPr>
            <a:r>
              <a:rPr lang="en-US" sz="1600" dirty="0"/>
              <a:t>F.A.S.T.E.R. configurations affecting subject codes</a:t>
            </a:r>
          </a:p>
        </p:txBody>
      </p:sp>
      <p:sp>
        <p:nvSpPr>
          <p:cNvPr id="8" name="TextBox 7">
            <a:extLst>
              <a:ext uri="{FF2B5EF4-FFF2-40B4-BE49-F238E27FC236}">
                <a16:creationId xmlns:a16="http://schemas.microsoft.com/office/drawing/2014/main" id="{18B2DEF2-70B7-885D-18C1-39974E1538ED}"/>
              </a:ext>
            </a:extLst>
          </p:cNvPr>
          <p:cNvSpPr txBox="1"/>
          <p:nvPr/>
        </p:nvSpPr>
        <p:spPr>
          <a:xfrm>
            <a:off x="106326" y="5583220"/>
            <a:ext cx="2955851" cy="646331"/>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OFFICE &gt; CURRICULUM &amp; ASSESSMENTS &gt; GRAD REQUIREMENTS &gt;  SETUP</a:t>
            </a:r>
          </a:p>
        </p:txBody>
      </p:sp>
      <p:pic>
        <p:nvPicPr>
          <p:cNvPr id="3" name="Picture 2">
            <a:extLst>
              <a:ext uri="{FF2B5EF4-FFF2-40B4-BE49-F238E27FC236}">
                <a16:creationId xmlns:a16="http://schemas.microsoft.com/office/drawing/2014/main" id="{23851F88-BD9B-6033-F1B7-02B77E8ED2E9}"/>
              </a:ext>
            </a:extLst>
          </p:cNvPr>
          <p:cNvPicPr>
            <a:picLocks noChangeAspect="1"/>
          </p:cNvPicPr>
          <p:nvPr/>
        </p:nvPicPr>
        <p:blipFill>
          <a:blip r:embed="rId3"/>
          <a:stretch>
            <a:fillRect/>
          </a:stretch>
        </p:blipFill>
        <p:spPr>
          <a:xfrm>
            <a:off x="3281854" y="548945"/>
            <a:ext cx="8659775" cy="4794419"/>
          </a:xfrm>
          <a:prstGeom prst="rect">
            <a:avLst/>
          </a:prstGeom>
        </p:spPr>
      </p:pic>
    </p:spTree>
    <p:extLst>
      <p:ext uri="{BB962C8B-B14F-4D97-AF65-F5344CB8AC3E}">
        <p14:creationId xmlns:p14="http://schemas.microsoft.com/office/powerpoint/2010/main" val="1562693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19890-EECF-0034-752E-AB7C7CA65FDB}"/>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8501F2BB-5607-F369-2388-42F731459DD8}"/>
              </a:ext>
            </a:extLst>
          </p:cNvPr>
          <p:cNvSpPr txBox="1">
            <a:spLocks/>
          </p:cNvSpPr>
          <p:nvPr/>
        </p:nvSpPr>
        <p:spPr>
          <a:xfrm>
            <a:off x="0" y="1514635"/>
            <a:ext cx="3205654" cy="3623422"/>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5100" dirty="0"/>
              <a:t>F.A.S.T.E.R. Reminders</a:t>
            </a:r>
          </a:p>
          <a:p>
            <a:pPr marL="457200" indent="-457200">
              <a:buFont typeface="Arial" panose="020B0604020202020204" pitchFamily="34" charset="0"/>
              <a:buChar char="•"/>
            </a:pPr>
            <a:r>
              <a:rPr lang="en-US" sz="2600" dirty="0"/>
              <a:t>Cumulative Summary:</a:t>
            </a:r>
          </a:p>
          <a:p>
            <a:endParaRPr lang="en-US" sz="2600" dirty="0"/>
          </a:p>
          <a:p>
            <a:pPr marL="457200" indent="-457200">
              <a:buFont typeface="Arial" panose="020B0604020202020204" pitchFamily="34" charset="0"/>
              <a:buChar char="•"/>
            </a:pPr>
            <a:r>
              <a:rPr lang="en-US" sz="2600" dirty="0"/>
              <a:t>Don't use Subject Area from Course record for classes marked as Elective in Grad Reqs: Not Checked.  Credits are applied based on course subject code.</a:t>
            </a:r>
          </a:p>
          <a:p>
            <a:endParaRPr lang="en-US" sz="2600" dirty="0"/>
          </a:p>
          <a:p>
            <a:pPr marL="457200" indent="-457200">
              <a:buFont typeface="Arial" panose="020B0604020202020204" pitchFamily="34" charset="0"/>
              <a:buChar char="•"/>
            </a:pPr>
            <a:r>
              <a:rPr lang="en-US" sz="2600" dirty="0"/>
              <a:t>When Total to Date shows as greater than the Total Needed, those additional credits are subtracted from the Electives Total Needed.</a:t>
            </a:r>
          </a:p>
          <a:p>
            <a:pPr marL="457200" indent="-457200">
              <a:buFont typeface="Arial" panose="020B0604020202020204" pitchFamily="34" charset="0"/>
              <a:buChar char="•"/>
            </a:pPr>
            <a:endParaRPr lang="en-US" sz="1600" dirty="0"/>
          </a:p>
        </p:txBody>
      </p:sp>
      <p:sp>
        <p:nvSpPr>
          <p:cNvPr id="8" name="TextBox 7">
            <a:extLst>
              <a:ext uri="{FF2B5EF4-FFF2-40B4-BE49-F238E27FC236}">
                <a16:creationId xmlns:a16="http://schemas.microsoft.com/office/drawing/2014/main" id="{4A964FDE-2477-2588-D42E-866F3ECCC75B}"/>
              </a:ext>
            </a:extLst>
          </p:cNvPr>
          <p:cNvSpPr txBox="1"/>
          <p:nvPr/>
        </p:nvSpPr>
        <p:spPr>
          <a:xfrm>
            <a:off x="124901" y="5549411"/>
            <a:ext cx="2955851" cy="461665"/>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STUDENTS &gt; STUDENT PROFILE &gt; TRANSCRIPTS</a:t>
            </a:r>
          </a:p>
        </p:txBody>
      </p:sp>
      <p:pic>
        <p:nvPicPr>
          <p:cNvPr id="7" name="Picture 6">
            <a:extLst>
              <a:ext uri="{FF2B5EF4-FFF2-40B4-BE49-F238E27FC236}">
                <a16:creationId xmlns:a16="http://schemas.microsoft.com/office/drawing/2014/main" id="{19AE248F-E251-FDDF-0A97-527DD6765696}"/>
              </a:ext>
            </a:extLst>
          </p:cNvPr>
          <p:cNvPicPr>
            <a:picLocks noChangeAspect="1"/>
          </p:cNvPicPr>
          <p:nvPr/>
        </p:nvPicPr>
        <p:blipFill>
          <a:blip r:embed="rId3"/>
          <a:stretch>
            <a:fillRect/>
          </a:stretch>
        </p:blipFill>
        <p:spPr>
          <a:xfrm>
            <a:off x="4865574" y="169689"/>
            <a:ext cx="4877481" cy="5734850"/>
          </a:xfrm>
          <a:prstGeom prst="rect">
            <a:avLst/>
          </a:prstGeom>
          <a:ln>
            <a:solidFill>
              <a:schemeClr val="tx1"/>
            </a:solidFill>
          </a:ln>
        </p:spPr>
      </p:pic>
    </p:spTree>
    <p:extLst>
      <p:ext uri="{BB962C8B-B14F-4D97-AF65-F5344CB8AC3E}">
        <p14:creationId xmlns:p14="http://schemas.microsoft.com/office/powerpoint/2010/main" val="3587825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44CDD-2ACB-FDB4-8934-47EED627AB1B}"/>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40B8E685-43B5-D78B-DF70-7C0C0D0441FD}"/>
              </a:ext>
            </a:extLst>
          </p:cNvPr>
          <p:cNvSpPr txBox="1">
            <a:spLocks/>
          </p:cNvSpPr>
          <p:nvPr/>
        </p:nvSpPr>
        <p:spPr>
          <a:xfrm>
            <a:off x="0" y="1514636"/>
            <a:ext cx="3205654" cy="3568993"/>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F.A.S.T.E.R. Reminders</a:t>
            </a:r>
          </a:p>
          <a:p>
            <a:pPr marL="457200" indent="-457200">
              <a:buFont typeface="Arial" panose="020B0604020202020204" pitchFamily="34" charset="0"/>
              <a:buChar char="•"/>
            </a:pPr>
            <a:r>
              <a:rPr lang="en-US" sz="1600" dirty="0"/>
              <a:t>Cumulative Summary:</a:t>
            </a:r>
          </a:p>
          <a:p>
            <a:endParaRPr lang="en-US" sz="1600" dirty="0"/>
          </a:p>
          <a:p>
            <a:pPr marL="457200" indent="-457200">
              <a:buFont typeface="Arial" panose="020B0604020202020204" pitchFamily="34" charset="0"/>
              <a:buChar char="•"/>
            </a:pPr>
            <a:r>
              <a:rPr lang="en-US" sz="1600" dirty="0"/>
              <a:t>Don't use Subject Area from Course record for classes marked as Elective in Grad Reqs: Is Checked.</a:t>
            </a:r>
          </a:p>
          <a:p>
            <a:endParaRPr lang="en-US" sz="1600" dirty="0"/>
          </a:p>
          <a:p>
            <a:pPr marL="457200" indent="-457200">
              <a:buFont typeface="Arial" panose="020B0604020202020204" pitchFamily="34" charset="0"/>
              <a:buChar char="•"/>
            </a:pPr>
            <a:r>
              <a:rPr lang="en-US" sz="1600" dirty="0"/>
              <a:t>Course credits display for the subject area it is applied to, instead of the subject from the course.</a:t>
            </a:r>
          </a:p>
          <a:p>
            <a:pPr marL="457200" indent="-457200">
              <a:buFont typeface="Arial" panose="020B0604020202020204" pitchFamily="34" charset="0"/>
              <a:buChar char="•"/>
            </a:pPr>
            <a:endParaRPr lang="en-US" sz="1600" dirty="0"/>
          </a:p>
        </p:txBody>
      </p:sp>
      <p:sp>
        <p:nvSpPr>
          <p:cNvPr id="8" name="TextBox 7">
            <a:extLst>
              <a:ext uri="{FF2B5EF4-FFF2-40B4-BE49-F238E27FC236}">
                <a16:creationId xmlns:a16="http://schemas.microsoft.com/office/drawing/2014/main" id="{33A9F36C-E65F-1687-50A9-5299316E40F7}"/>
              </a:ext>
            </a:extLst>
          </p:cNvPr>
          <p:cNvSpPr txBox="1"/>
          <p:nvPr/>
        </p:nvSpPr>
        <p:spPr>
          <a:xfrm>
            <a:off x="124901" y="5549411"/>
            <a:ext cx="2955851" cy="461665"/>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STUDENTS &gt; STUDENT PROFILE &gt; TRANSCRIPTS</a:t>
            </a:r>
          </a:p>
        </p:txBody>
      </p:sp>
      <p:pic>
        <p:nvPicPr>
          <p:cNvPr id="3" name="Picture 2">
            <a:extLst>
              <a:ext uri="{FF2B5EF4-FFF2-40B4-BE49-F238E27FC236}">
                <a16:creationId xmlns:a16="http://schemas.microsoft.com/office/drawing/2014/main" id="{D7B9462B-5A02-7EC6-8A80-2C96269D228B}"/>
              </a:ext>
            </a:extLst>
          </p:cNvPr>
          <p:cNvPicPr>
            <a:picLocks noChangeAspect="1"/>
          </p:cNvPicPr>
          <p:nvPr/>
        </p:nvPicPr>
        <p:blipFill>
          <a:blip r:embed="rId3"/>
          <a:stretch>
            <a:fillRect/>
          </a:stretch>
        </p:blipFill>
        <p:spPr>
          <a:xfrm>
            <a:off x="4804337" y="454761"/>
            <a:ext cx="4934639" cy="5687219"/>
          </a:xfrm>
          <a:prstGeom prst="rect">
            <a:avLst/>
          </a:prstGeom>
          <a:ln>
            <a:solidFill>
              <a:schemeClr val="tx1"/>
            </a:solidFill>
          </a:ln>
        </p:spPr>
      </p:pic>
    </p:spTree>
    <p:extLst>
      <p:ext uri="{BB962C8B-B14F-4D97-AF65-F5344CB8AC3E}">
        <p14:creationId xmlns:p14="http://schemas.microsoft.com/office/powerpoint/2010/main" val="966882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4DD6D-1CD9-1221-BF65-07EF14D45CB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824AE34B-B9E2-0027-2D7F-2DC375C58154}"/>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F.A.S.T.E.R. Reminders</a:t>
            </a:r>
          </a:p>
          <a:p>
            <a:pPr marL="457200" indent="-457200">
              <a:buFont typeface="Arial" panose="020B0604020202020204" pitchFamily="34" charset="0"/>
              <a:buChar char="•"/>
            </a:pPr>
            <a:r>
              <a:rPr lang="en-US" sz="1600" dirty="0"/>
              <a:t>Courses taken prior to 9</a:t>
            </a:r>
            <a:r>
              <a:rPr lang="en-US" sz="1600" baseline="30000" dirty="0"/>
              <a:t>th</a:t>
            </a:r>
            <a:r>
              <a:rPr lang="en-US" sz="1600" dirty="0"/>
              <a:t> grade</a:t>
            </a:r>
          </a:p>
          <a:p>
            <a:pPr marL="457200" indent="-457200">
              <a:buFont typeface="Arial" panose="020B0604020202020204" pitchFamily="34" charset="0"/>
              <a:buChar char="•"/>
            </a:pPr>
            <a:r>
              <a:rPr lang="en-US" sz="1600" dirty="0"/>
              <a:t>Flag course if settings apply to all students taking any section of a course</a:t>
            </a:r>
          </a:p>
        </p:txBody>
      </p:sp>
      <p:sp>
        <p:nvSpPr>
          <p:cNvPr id="8" name="TextBox 7">
            <a:extLst>
              <a:ext uri="{FF2B5EF4-FFF2-40B4-BE49-F238E27FC236}">
                <a16:creationId xmlns:a16="http://schemas.microsoft.com/office/drawing/2014/main" id="{B53098FA-A3B0-3DB8-C038-1ABB227BDCFE}"/>
              </a:ext>
            </a:extLst>
          </p:cNvPr>
          <p:cNvSpPr txBox="1"/>
          <p:nvPr/>
        </p:nvSpPr>
        <p:spPr>
          <a:xfrm>
            <a:off x="106326" y="5583220"/>
            <a:ext cx="2955851" cy="646331"/>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OFFICE &gt; CURRENT SCHEDULING &gt; BUILD COURSE MASTER &gt; COURSE MASTER</a:t>
            </a:r>
          </a:p>
        </p:txBody>
      </p:sp>
      <p:pic>
        <p:nvPicPr>
          <p:cNvPr id="4" name="Picture 3">
            <a:extLst>
              <a:ext uri="{FF2B5EF4-FFF2-40B4-BE49-F238E27FC236}">
                <a16:creationId xmlns:a16="http://schemas.microsoft.com/office/drawing/2014/main" id="{564CE1F0-A1AC-1C3B-D370-4FF72922301F}"/>
              </a:ext>
            </a:extLst>
          </p:cNvPr>
          <p:cNvPicPr>
            <a:picLocks noChangeAspect="1"/>
          </p:cNvPicPr>
          <p:nvPr/>
        </p:nvPicPr>
        <p:blipFill>
          <a:blip r:embed="rId3"/>
          <a:stretch>
            <a:fillRect/>
          </a:stretch>
        </p:blipFill>
        <p:spPr>
          <a:xfrm>
            <a:off x="3331043" y="246702"/>
            <a:ext cx="7870357" cy="3168585"/>
          </a:xfrm>
          <a:prstGeom prst="rect">
            <a:avLst/>
          </a:prstGeom>
          <a:ln>
            <a:solidFill>
              <a:schemeClr val="tx1"/>
            </a:solidFill>
          </a:ln>
        </p:spPr>
      </p:pic>
      <p:pic>
        <p:nvPicPr>
          <p:cNvPr id="5" name="Picture 4">
            <a:extLst>
              <a:ext uri="{FF2B5EF4-FFF2-40B4-BE49-F238E27FC236}">
                <a16:creationId xmlns:a16="http://schemas.microsoft.com/office/drawing/2014/main" id="{D00ECD74-BC26-7130-C809-07CA31337348}"/>
              </a:ext>
            </a:extLst>
          </p:cNvPr>
          <p:cNvPicPr>
            <a:picLocks noChangeAspect="1"/>
          </p:cNvPicPr>
          <p:nvPr/>
        </p:nvPicPr>
        <p:blipFill>
          <a:blip r:embed="rId4"/>
          <a:stretch>
            <a:fillRect/>
          </a:stretch>
        </p:blipFill>
        <p:spPr>
          <a:xfrm>
            <a:off x="3306085" y="3413541"/>
            <a:ext cx="7895315" cy="2933909"/>
          </a:xfrm>
          <a:prstGeom prst="rect">
            <a:avLst/>
          </a:prstGeom>
          <a:ln>
            <a:solidFill>
              <a:schemeClr val="tx1"/>
            </a:solidFill>
          </a:ln>
        </p:spPr>
      </p:pic>
    </p:spTree>
    <p:extLst>
      <p:ext uri="{BB962C8B-B14F-4D97-AF65-F5344CB8AC3E}">
        <p14:creationId xmlns:p14="http://schemas.microsoft.com/office/powerpoint/2010/main" val="2780801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75053-9B09-D5A1-28BF-72FE4A6B6877}"/>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F042260F-5FB1-95BC-B295-6F6846DF0E96}"/>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F.A.S.T.E.R. Reminders</a:t>
            </a:r>
          </a:p>
          <a:p>
            <a:pPr marL="457200" indent="-457200">
              <a:buFont typeface="Arial" panose="020B0604020202020204" pitchFamily="34" charset="0"/>
              <a:buChar char="•"/>
            </a:pPr>
            <a:r>
              <a:rPr lang="en-US" sz="1600" dirty="0"/>
              <a:t>Courses taken prior to 9</a:t>
            </a:r>
            <a:r>
              <a:rPr lang="en-US" sz="1600" baseline="30000" dirty="0"/>
              <a:t>th</a:t>
            </a:r>
            <a:r>
              <a:rPr lang="en-US" sz="1600" dirty="0"/>
              <a:t> grade</a:t>
            </a:r>
          </a:p>
          <a:p>
            <a:pPr marL="457200" indent="-457200">
              <a:buFont typeface="Arial" panose="020B0604020202020204" pitchFamily="34" charset="0"/>
              <a:buChar char="•"/>
            </a:pPr>
            <a:r>
              <a:rPr lang="en-US" sz="1600" dirty="0"/>
              <a:t>Set course flags on section if it can’t be set at the course level</a:t>
            </a:r>
          </a:p>
        </p:txBody>
      </p:sp>
      <p:sp>
        <p:nvSpPr>
          <p:cNvPr id="8" name="TextBox 7">
            <a:extLst>
              <a:ext uri="{FF2B5EF4-FFF2-40B4-BE49-F238E27FC236}">
                <a16:creationId xmlns:a16="http://schemas.microsoft.com/office/drawing/2014/main" id="{3A1D538A-9AEA-5C58-5862-4681A33A5BD1}"/>
              </a:ext>
            </a:extLst>
          </p:cNvPr>
          <p:cNvSpPr txBox="1"/>
          <p:nvPr/>
        </p:nvSpPr>
        <p:spPr>
          <a:xfrm>
            <a:off x="106326" y="5583220"/>
            <a:ext cx="2955851" cy="830997"/>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OFFICE &gt; CURRENT SCHEDULING &gt; BUILD COURSE MASTER &gt; COURSE MASTER &gt; EDIT SECTION</a:t>
            </a:r>
          </a:p>
        </p:txBody>
      </p:sp>
      <p:pic>
        <p:nvPicPr>
          <p:cNvPr id="9" name="Picture 8">
            <a:extLst>
              <a:ext uri="{FF2B5EF4-FFF2-40B4-BE49-F238E27FC236}">
                <a16:creationId xmlns:a16="http://schemas.microsoft.com/office/drawing/2014/main" id="{3CD664BD-07DE-767C-0A6D-831C294C38D2}"/>
              </a:ext>
            </a:extLst>
          </p:cNvPr>
          <p:cNvPicPr>
            <a:picLocks noChangeAspect="1"/>
          </p:cNvPicPr>
          <p:nvPr/>
        </p:nvPicPr>
        <p:blipFill>
          <a:blip r:embed="rId3"/>
          <a:stretch>
            <a:fillRect/>
          </a:stretch>
        </p:blipFill>
        <p:spPr>
          <a:xfrm>
            <a:off x="3808908" y="527702"/>
            <a:ext cx="7356373" cy="4324035"/>
          </a:xfrm>
          <a:prstGeom prst="rect">
            <a:avLst/>
          </a:prstGeom>
          <a:ln>
            <a:solidFill>
              <a:schemeClr val="tx1"/>
            </a:solidFill>
          </a:ln>
        </p:spPr>
      </p:pic>
    </p:spTree>
    <p:extLst>
      <p:ext uri="{BB962C8B-B14F-4D97-AF65-F5344CB8AC3E}">
        <p14:creationId xmlns:p14="http://schemas.microsoft.com/office/powerpoint/2010/main" val="648723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21EE1-9F38-488C-0705-B421DB69E700}"/>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E793FC78-B29F-92CB-6F61-7037BC6D1BFF}"/>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F.A.S.T.E.R. Reminders</a:t>
            </a:r>
          </a:p>
          <a:p>
            <a:pPr marL="457200" indent="-457200">
              <a:buFont typeface="Arial" panose="020B0604020202020204" pitchFamily="34" charset="0"/>
              <a:buChar char="•"/>
            </a:pPr>
            <a:r>
              <a:rPr lang="en-US" sz="1600" dirty="0"/>
              <a:t>Courses taken prior to 9</a:t>
            </a:r>
            <a:r>
              <a:rPr lang="en-US" sz="1600" baseline="30000" dirty="0"/>
              <a:t>th</a:t>
            </a:r>
            <a:r>
              <a:rPr lang="en-US" sz="1600" dirty="0"/>
              <a:t> grade</a:t>
            </a:r>
          </a:p>
          <a:p>
            <a:pPr marL="457200" indent="-457200">
              <a:buFont typeface="Arial" panose="020B0604020202020204" pitchFamily="34" charset="0"/>
              <a:buChar char="•"/>
            </a:pPr>
            <a:r>
              <a:rPr lang="en-US" sz="1600" dirty="0"/>
              <a:t>Update individual student grade records</a:t>
            </a:r>
          </a:p>
        </p:txBody>
      </p:sp>
      <p:sp>
        <p:nvSpPr>
          <p:cNvPr id="8" name="TextBox 7">
            <a:extLst>
              <a:ext uri="{FF2B5EF4-FFF2-40B4-BE49-F238E27FC236}">
                <a16:creationId xmlns:a16="http://schemas.microsoft.com/office/drawing/2014/main" id="{6DD81008-D538-B58B-584F-99BF2393866B}"/>
              </a:ext>
            </a:extLst>
          </p:cNvPr>
          <p:cNvSpPr txBox="1"/>
          <p:nvPr/>
        </p:nvSpPr>
        <p:spPr>
          <a:xfrm>
            <a:off x="106326" y="5583220"/>
            <a:ext cx="2955851" cy="646331"/>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STUDENTS &gt; STUDENT PROFILE &gt; GRADES &gt; CLASS HISTORY</a:t>
            </a:r>
          </a:p>
        </p:txBody>
      </p:sp>
      <p:pic>
        <p:nvPicPr>
          <p:cNvPr id="12" name="Picture 11">
            <a:extLst>
              <a:ext uri="{FF2B5EF4-FFF2-40B4-BE49-F238E27FC236}">
                <a16:creationId xmlns:a16="http://schemas.microsoft.com/office/drawing/2014/main" id="{DC3456CC-386F-1A72-F749-10E436CC243C}"/>
              </a:ext>
            </a:extLst>
          </p:cNvPr>
          <p:cNvPicPr>
            <a:picLocks noChangeAspect="1"/>
          </p:cNvPicPr>
          <p:nvPr/>
        </p:nvPicPr>
        <p:blipFill>
          <a:blip r:embed="rId3"/>
          <a:stretch>
            <a:fillRect/>
          </a:stretch>
        </p:blipFill>
        <p:spPr>
          <a:xfrm>
            <a:off x="3330337" y="325871"/>
            <a:ext cx="7631578" cy="2377530"/>
          </a:xfrm>
          <a:prstGeom prst="rect">
            <a:avLst/>
          </a:prstGeom>
          <a:ln>
            <a:solidFill>
              <a:schemeClr val="tx1"/>
            </a:solidFill>
          </a:ln>
        </p:spPr>
      </p:pic>
      <p:pic>
        <p:nvPicPr>
          <p:cNvPr id="14" name="Picture 13">
            <a:extLst>
              <a:ext uri="{FF2B5EF4-FFF2-40B4-BE49-F238E27FC236}">
                <a16:creationId xmlns:a16="http://schemas.microsoft.com/office/drawing/2014/main" id="{06CA2709-22B1-ED2A-E33D-D4DECFEE5DE7}"/>
              </a:ext>
            </a:extLst>
          </p:cNvPr>
          <p:cNvPicPr>
            <a:picLocks noChangeAspect="1"/>
          </p:cNvPicPr>
          <p:nvPr/>
        </p:nvPicPr>
        <p:blipFill>
          <a:blip r:embed="rId4"/>
          <a:stretch>
            <a:fillRect/>
          </a:stretch>
        </p:blipFill>
        <p:spPr>
          <a:xfrm>
            <a:off x="3880066" y="2860726"/>
            <a:ext cx="6532120" cy="3657987"/>
          </a:xfrm>
          <a:prstGeom prst="rect">
            <a:avLst/>
          </a:prstGeom>
          <a:ln>
            <a:solidFill>
              <a:schemeClr val="tx1"/>
            </a:solidFill>
          </a:ln>
        </p:spPr>
      </p:pic>
    </p:spTree>
    <p:extLst>
      <p:ext uri="{BB962C8B-B14F-4D97-AF65-F5344CB8AC3E}">
        <p14:creationId xmlns:p14="http://schemas.microsoft.com/office/powerpoint/2010/main" val="350489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69FAF-C127-B670-0850-523599741B8E}"/>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F928C08E-8675-B796-A303-6CCB2C48E18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2400" dirty="0"/>
              <a:t>Grad Requirement Troubleshooting Tips</a:t>
            </a:r>
          </a:p>
        </p:txBody>
      </p:sp>
      <p:sp>
        <p:nvSpPr>
          <p:cNvPr id="8" name="TextBox 7">
            <a:extLst>
              <a:ext uri="{FF2B5EF4-FFF2-40B4-BE49-F238E27FC236}">
                <a16:creationId xmlns:a16="http://schemas.microsoft.com/office/drawing/2014/main" id="{3722E4FA-E314-95AE-0204-A9CD232BF1BC}"/>
              </a:ext>
            </a:extLst>
          </p:cNvPr>
          <p:cNvSpPr txBox="1"/>
          <p:nvPr/>
        </p:nvSpPr>
        <p:spPr>
          <a:xfrm>
            <a:off x="106326" y="5583220"/>
            <a:ext cx="2955851" cy="646331"/>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STUDENTS &gt; STUDENT PROFILE &gt; GRADES &gt; CLASS HISTORY</a:t>
            </a:r>
          </a:p>
        </p:txBody>
      </p:sp>
      <p:sp>
        <p:nvSpPr>
          <p:cNvPr id="2" name="TextBox 1">
            <a:extLst>
              <a:ext uri="{FF2B5EF4-FFF2-40B4-BE49-F238E27FC236}">
                <a16:creationId xmlns:a16="http://schemas.microsoft.com/office/drawing/2014/main" id="{11FA3B27-D747-D307-51BC-DDD74C5DAA33}"/>
              </a:ext>
            </a:extLst>
          </p:cNvPr>
          <p:cNvSpPr txBox="1"/>
          <p:nvPr/>
        </p:nvSpPr>
        <p:spPr>
          <a:xfrm>
            <a:off x="3701143" y="1382485"/>
            <a:ext cx="7837714" cy="646331"/>
          </a:xfrm>
          <a:prstGeom prst="rect">
            <a:avLst/>
          </a:prstGeom>
          <a:noFill/>
        </p:spPr>
        <p:txBody>
          <a:bodyPr wrap="square" rtlCol="0">
            <a:spAutoFit/>
          </a:bodyPr>
          <a:lstStyle/>
          <a:p>
            <a:r>
              <a:rPr lang="en-US" dirty="0"/>
              <a:t>When a course is not applying to graduation requirements plan:</a:t>
            </a:r>
          </a:p>
          <a:p>
            <a:pPr marL="342900" indent="-342900">
              <a:buAutoNum type="arabicPeriod"/>
            </a:pPr>
            <a:r>
              <a:rPr lang="en-US" dirty="0"/>
              <a:t>Verify the student’s graduation plan</a:t>
            </a:r>
          </a:p>
        </p:txBody>
      </p:sp>
      <p:pic>
        <p:nvPicPr>
          <p:cNvPr id="10" name="Picture 9">
            <a:extLst>
              <a:ext uri="{FF2B5EF4-FFF2-40B4-BE49-F238E27FC236}">
                <a16:creationId xmlns:a16="http://schemas.microsoft.com/office/drawing/2014/main" id="{7653DF0D-C990-FD64-2538-FACC4D62DBD5}"/>
              </a:ext>
            </a:extLst>
          </p:cNvPr>
          <p:cNvPicPr>
            <a:picLocks noChangeAspect="1"/>
          </p:cNvPicPr>
          <p:nvPr/>
        </p:nvPicPr>
        <p:blipFill>
          <a:blip r:embed="rId3"/>
          <a:stretch>
            <a:fillRect/>
          </a:stretch>
        </p:blipFill>
        <p:spPr>
          <a:xfrm>
            <a:off x="3701143" y="2079927"/>
            <a:ext cx="7677329" cy="3766092"/>
          </a:xfrm>
          <a:prstGeom prst="rect">
            <a:avLst/>
          </a:prstGeom>
          <a:ln>
            <a:solidFill>
              <a:schemeClr val="tx1"/>
            </a:solidFill>
          </a:ln>
        </p:spPr>
      </p:pic>
    </p:spTree>
    <p:extLst>
      <p:ext uri="{BB962C8B-B14F-4D97-AF65-F5344CB8AC3E}">
        <p14:creationId xmlns:p14="http://schemas.microsoft.com/office/powerpoint/2010/main" val="3730119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2705B-67A5-0871-64F3-4B44C4332732}"/>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74E2E5A9-EB80-48A3-C1ED-BE179BC7B869}"/>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2400" dirty="0"/>
              <a:t>Grad Requirement Troubleshooting Tips</a:t>
            </a:r>
          </a:p>
        </p:txBody>
      </p:sp>
      <p:sp>
        <p:nvSpPr>
          <p:cNvPr id="8" name="TextBox 7">
            <a:extLst>
              <a:ext uri="{FF2B5EF4-FFF2-40B4-BE49-F238E27FC236}">
                <a16:creationId xmlns:a16="http://schemas.microsoft.com/office/drawing/2014/main" id="{E04B8884-884A-4BA2-0A83-01427BF62348}"/>
              </a:ext>
            </a:extLst>
          </p:cNvPr>
          <p:cNvSpPr txBox="1"/>
          <p:nvPr/>
        </p:nvSpPr>
        <p:spPr>
          <a:xfrm>
            <a:off x="106326" y="5318264"/>
            <a:ext cx="2955851" cy="646331"/>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STUDENTS &gt; STUDENT PROFILE &gt; GRAD REQS &gt; GRAD REQS</a:t>
            </a:r>
          </a:p>
        </p:txBody>
      </p:sp>
      <p:sp>
        <p:nvSpPr>
          <p:cNvPr id="2" name="TextBox 1">
            <a:extLst>
              <a:ext uri="{FF2B5EF4-FFF2-40B4-BE49-F238E27FC236}">
                <a16:creationId xmlns:a16="http://schemas.microsoft.com/office/drawing/2014/main" id="{94DEE95F-A306-F942-16AD-29FED661AF48}"/>
              </a:ext>
            </a:extLst>
          </p:cNvPr>
          <p:cNvSpPr txBox="1"/>
          <p:nvPr/>
        </p:nvSpPr>
        <p:spPr>
          <a:xfrm>
            <a:off x="3593932" y="587828"/>
            <a:ext cx="7837714" cy="646331"/>
          </a:xfrm>
          <a:prstGeom prst="rect">
            <a:avLst/>
          </a:prstGeom>
          <a:noFill/>
        </p:spPr>
        <p:txBody>
          <a:bodyPr wrap="square" rtlCol="0">
            <a:spAutoFit/>
          </a:bodyPr>
          <a:lstStyle/>
          <a:p>
            <a:r>
              <a:rPr lang="en-US" dirty="0"/>
              <a:t>For example, this student’s Algebra requirement is not met. The student has grades that should earn credit. Make note of the entity, school year, and course.</a:t>
            </a:r>
          </a:p>
        </p:txBody>
      </p:sp>
      <p:pic>
        <p:nvPicPr>
          <p:cNvPr id="4" name="Picture 3">
            <a:extLst>
              <a:ext uri="{FF2B5EF4-FFF2-40B4-BE49-F238E27FC236}">
                <a16:creationId xmlns:a16="http://schemas.microsoft.com/office/drawing/2014/main" id="{14A3671D-5FE9-4111-DE0F-8ACBEA413A1A}"/>
              </a:ext>
            </a:extLst>
          </p:cNvPr>
          <p:cNvPicPr>
            <a:picLocks noChangeAspect="1"/>
          </p:cNvPicPr>
          <p:nvPr/>
        </p:nvPicPr>
        <p:blipFill>
          <a:blip r:embed="rId3"/>
          <a:stretch>
            <a:fillRect/>
          </a:stretch>
        </p:blipFill>
        <p:spPr>
          <a:xfrm>
            <a:off x="3724561" y="1579142"/>
            <a:ext cx="7203052" cy="3869763"/>
          </a:xfrm>
          <a:prstGeom prst="rect">
            <a:avLst/>
          </a:prstGeom>
          <a:ln>
            <a:solidFill>
              <a:schemeClr val="tx1"/>
            </a:solidFill>
          </a:ln>
        </p:spPr>
      </p:pic>
    </p:spTree>
    <p:extLst>
      <p:ext uri="{BB962C8B-B14F-4D97-AF65-F5344CB8AC3E}">
        <p14:creationId xmlns:p14="http://schemas.microsoft.com/office/powerpoint/2010/main" val="1434690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43E87-B857-B3EB-C7AD-E5432A4F480D}"/>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57CE521E-44D1-46B7-D5A5-69FB6CAA17AC}"/>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2400" dirty="0"/>
              <a:t>Grad Requirement Troubleshooting Tips</a:t>
            </a:r>
          </a:p>
        </p:txBody>
      </p:sp>
      <p:sp>
        <p:nvSpPr>
          <p:cNvPr id="8" name="TextBox 7">
            <a:extLst>
              <a:ext uri="{FF2B5EF4-FFF2-40B4-BE49-F238E27FC236}">
                <a16:creationId xmlns:a16="http://schemas.microsoft.com/office/drawing/2014/main" id="{6A4F2431-0CD3-FD6B-55E2-5BE0DE2AE21E}"/>
              </a:ext>
            </a:extLst>
          </p:cNvPr>
          <p:cNvSpPr txBox="1"/>
          <p:nvPr/>
        </p:nvSpPr>
        <p:spPr>
          <a:xfrm>
            <a:off x="106326" y="5052118"/>
            <a:ext cx="2955851" cy="646331"/>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OFFICE &gt; CURRENT SCHEDULING &gt; BUILD COURSE MASTER &gt; COURSE MASTER</a:t>
            </a:r>
          </a:p>
        </p:txBody>
      </p:sp>
      <p:sp>
        <p:nvSpPr>
          <p:cNvPr id="2" name="TextBox 1">
            <a:extLst>
              <a:ext uri="{FF2B5EF4-FFF2-40B4-BE49-F238E27FC236}">
                <a16:creationId xmlns:a16="http://schemas.microsoft.com/office/drawing/2014/main" id="{99AB048D-7EAD-5DEE-47BE-586EA2BAB796}"/>
              </a:ext>
            </a:extLst>
          </p:cNvPr>
          <p:cNvSpPr txBox="1"/>
          <p:nvPr/>
        </p:nvSpPr>
        <p:spPr>
          <a:xfrm>
            <a:off x="3593932" y="587828"/>
            <a:ext cx="7837714" cy="646331"/>
          </a:xfrm>
          <a:prstGeom prst="rect">
            <a:avLst/>
          </a:prstGeom>
          <a:noFill/>
        </p:spPr>
        <p:txBody>
          <a:bodyPr wrap="square" rtlCol="0">
            <a:spAutoFit/>
          </a:bodyPr>
          <a:lstStyle/>
          <a:p>
            <a:r>
              <a:rPr lang="en-US" dirty="0"/>
              <a:t>Navigate to the course: for this example, the course is set to use Grad Req Credits and the value is set to 0.00 which is why it is not showing as earned for Grad Reqs.</a:t>
            </a:r>
          </a:p>
        </p:txBody>
      </p:sp>
      <p:pic>
        <p:nvPicPr>
          <p:cNvPr id="16" name="Picture 15">
            <a:extLst>
              <a:ext uri="{FF2B5EF4-FFF2-40B4-BE49-F238E27FC236}">
                <a16:creationId xmlns:a16="http://schemas.microsoft.com/office/drawing/2014/main" id="{AC9589F0-00F0-B9B9-6C7B-D3ABC60A1AAE}"/>
              </a:ext>
            </a:extLst>
          </p:cNvPr>
          <p:cNvPicPr>
            <a:picLocks noChangeAspect="1"/>
          </p:cNvPicPr>
          <p:nvPr/>
        </p:nvPicPr>
        <p:blipFill>
          <a:blip r:embed="rId3"/>
          <a:stretch>
            <a:fillRect/>
          </a:stretch>
        </p:blipFill>
        <p:spPr>
          <a:xfrm>
            <a:off x="3739419" y="1234159"/>
            <a:ext cx="7364010" cy="3799516"/>
          </a:xfrm>
          <a:prstGeom prst="rect">
            <a:avLst/>
          </a:prstGeom>
          <a:ln>
            <a:solidFill>
              <a:schemeClr val="tx1"/>
            </a:solidFill>
          </a:ln>
        </p:spPr>
      </p:pic>
    </p:spTree>
    <p:extLst>
      <p:ext uri="{BB962C8B-B14F-4D97-AF65-F5344CB8AC3E}">
        <p14:creationId xmlns:p14="http://schemas.microsoft.com/office/powerpoint/2010/main" val="3553191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84111-0999-B791-0023-C827634456A7}"/>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9EC1ACA2-562F-842B-43A4-F537B28FFAB4}"/>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2400" dirty="0"/>
              <a:t>Grad Requirement Troubleshooting Tips</a:t>
            </a:r>
          </a:p>
        </p:txBody>
      </p:sp>
      <p:sp>
        <p:nvSpPr>
          <p:cNvPr id="8" name="TextBox 7">
            <a:extLst>
              <a:ext uri="{FF2B5EF4-FFF2-40B4-BE49-F238E27FC236}">
                <a16:creationId xmlns:a16="http://schemas.microsoft.com/office/drawing/2014/main" id="{B97BAE97-A027-2374-1092-A7F3BD18824C}"/>
              </a:ext>
            </a:extLst>
          </p:cNvPr>
          <p:cNvSpPr txBox="1"/>
          <p:nvPr/>
        </p:nvSpPr>
        <p:spPr>
          <a:xfrm>
            <a:off x="124901" y="5167721"/>
            <a:ext cx="2955851" cy="830997"/>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OFFICE . CURRICULUM &amp; ASSESSMENTS &gt; GRADUATION REQUIREMENTS &gt; SETUP &gt; CODES &gt; DIPLOMA TYPE CODES</a:t>
            </a:r>
          </a:p>
        </p:txBody>
      </p:sp>
      <p:sp>
        <p:nvSpPr>
          <p:cNvPr id="2" name="TextBox 1">
            <a:extLst>
              <a:ext uri="{FF2B5EF4-FFF2-40B4-BE49-F238E27FC236}">
                <a16:creationId xmlns:a16="http://schemas.microsoft.com/office/drawing/2014/main" id="{E7049801-B76C-B7CE-C6BC-DA72CEA11BA1}"/>
              </a:ext>
            </a:extLst>
          </p:cNvPr>
          <p:cNvSpPr txBox="1"/>
          <p:nvPr/>
        </p:nvSpPr>
        <p:spPr>
          <a:xfrm>
            <a:off x="3593932" y="587828"/>
            <a:ext cx="7837714" cy="369332"/>
          </a:xfrm>
          <a:prstGeom prst="rect">
            <a:avLst/>
          </a:prstGeom>
          <a:noFill/>
        </p:spPr>
        <p:txBody>
          <a:bodyPr wrap="square" rtlCol="0">
            <a:spAutoFit/>
          </a:bodyPr>
          <a:lstStyle/>
          <a:p>
            <a:r>
              <a:rPr lang="en-US" dirty="0"/>
              <a:t>Verify the Diploma Type Code for that Grad Plan is set to use Grad Req Credits. </a:t>
            </a:r>
          </a:p>
        </p:txBody>
      </p:sp>
      <p:pic>
        <p:nvPicPr>
          <p:cNvPr id="7" name="Picture 6">
            <a:extLst>
              <a:ext uri="{FF2B5EF4-FFF2-40B4-BE49-F238E27FC236}">
                <a16:creationId xmlns:a16="http://schemas.microsoft.com/office/drawing/2014/main" id="{7C91015A-A410-1B44-C554-00C1B16B61A9}"/>
              </a:ext>
            </a:extLst>
          </p:cNvPr>
          <p:cNvPicPr>
            <a:picLocks noChangeAspect="1"/>
          </p:cNvPicPr>
          <p:nvPr/>
        </p:nvPicPr>
        <p:blipFill>
          <a:blip r:embed="rId3"/>
          <a:stretch>
            <a:fillRect/>
          </a:stretch>
        </p:blipFill>
        <p:spPr>
          <a:xfrm>
            <a:off x="3438658" y="1415902"/>
            <a:ext cx="7840169" cy="2772162"/>
          </a:xfrm>
          <a:prstGeom prst="rect">
            <a:avLst/>
          </a:prstGeom>
          <a:ln>
            <a:solidFill>
              <a:schemeClr val="tx1"/>
            </a:solidFill>
          </a:ln>
        </p:spPr>
      </p:pic>
    </p:spTree>
    <p:extLst>
      <p:ext uri="{BB962C8B-B14F-4D97-AF65-F5344CB8AC3E}">
        <p14:creationId xmlns:p14="http://schemas.microsoft.com/office/powerpoint/2010/main" val="3084935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E3352F-29CE-48A7-AB11-7D228494052D}"/>
              </a:ext>
            </a:extLst>
          </p:cNvPr>
          <p:cNvSpPr/>
          <p:nvPr/>
        </p:nvSpPr>
        <p:spPr>
          <a:xfrm>
            <a:off x="-133165" y="618657"/>
            <a:ext cx="12446493" cy="878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0989A5C8-F4B9-4A54-BDF8-CDD1095C4CD1}"/>
              </a:ext>
            </a:extLst>
          </p:cNvPr>
          <p:cNvSpPr>
            <a:spLocks noGrp="1"/>
          </p:cNvSpPr>
          <p:nvPr>
            <p:ph type="subTitle" idx="1"/>
          </p:nvPr>
        </p:nvSpPr>
        <p:spPr>
          <a:xfrm>
            <a:off x="1518081" y="1643850"/>
            <a:ext cx="9144000" cy="415070"/>
          </a:xfrm>
        </p:spPr>
        <p:txBody>
          <a:bodyPr>
            <a:normAutofit lnSpcReduction="10000"/>
          </a:bodyPr>
          <a:lstStyle/>
          <a:p>
            <a:r>
              <a:rPr lang="en-US" dirty="0"/>
              <a:t>2024-2025</a:t>
            </a:r>
          </a:p>
        </p:txBody>
      </p:sp>
      <p:sp>
        <p:nvSpPr>
          <p:cNvPr id="2" name="Title 1">
            <a:extLst>
              <a:ext uri="{FF2B5EF4-FFF2-40B4-BE49-F238E27FC236}">
                <a16:creationId xmlns:a16="http://schemas.microsoft.com/office/drawing/2014/main" id="{E7ADA379-E368-49F6-B6D3-35A83339211D}"/>
              </a:ext>
            </a:extLst>
          </p:cNvPr>
          <p:cNvSpPr>
            <a:spLocks noGrp="1"/>
          </p:cNvSpPr>
          <p:nvPr>
            <p:ph type="ctrTitle"/>
          </p:nvPr>
        </p:nvSpPr>
        <p:spPr>
          <a:xfrm>
            <a:off x="1524000" y="692066"/>
            <a:ext cx="9144000" cy="878375"/>
          </a:xfrm>
        </p:spPr>
        <p:txBody>
          <a:bodyPr>
            <a:noAutofit/>
          </a:bodyPr>
          <a:lstStyle/>
          <a:p>
            <a:r>
              <a:rPr lang="en-US" sz="4000" dirty="0">
                <a:solidFill>
                  <a:srgbClr val="0B63B7"/>
                </a:solidFill>
              </a:rPr>
              <a:t>Agenda</a:t>
            </a:r>
          </a:p>
        </p:txBody>
      </p:sp>
      <p:sp>
        <p:nvSpPr>
          <p:cNvPr id="4" name="TextBox 3">
            <a:extLst>
              <a:ext uri="{FF2B5EF4-FFF2-40B4-BE49-F238E27FC236}">
                <a16:creationId xmlns:a16="http://schemas.microsoft.com/office/drawing/2014/main" id="{0F6DAD17-AD6B-474C-9795-9B151559AA5B}"/>
              </a:ext>
            </a:extLst>
          </p:cNvPr>
          <p:cNvSpPr txBox="1"/>
          <p:nvPr/>
        </p:nvSpPr>
        <p:spPr>
          <a:xfrm>
            <a:off x="1350621" y="2132329"/>
            <a:ext cx="8849957" cy="230832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Recent state </a:t>
            </a:r>
            <a:r>
              <a:rPr lang="en-US" sz="2400" dirty="0">
                <a:solidFill>
                  <a:prstClr val="white"/>
                </a:solidFill>
                <a:latin typeface="Calibri" panose="020F0502020204030204"/>
              </a:rPr>
              <a:t>updates</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742950" lvl="1" indent="-285750">
              <a:buFont typeface="Arial" panose="020B0604020202020204" pitchFamily="34" charset="0"/>
              <a:buChar char="•"/>
              <a:defRPr/>
            </a:pPr>
            <a:r>
              <a:rPr lang="en-US" sz="2400" dirty="0">
                <a:solidFill>
                  <a:prstClr val="white"/>
                </a:solidFill>
                <a:latin typeface="Calibri" panose="020F0502020204030204"/>
              </a:rPr>
              <a:t>Seal of Fine Arts Program Endorsement</a:t>
            </a:r>
          </a:p>
          <a:p>
            <a:pPr marL="742950" lvl="1" indent="-285750">
              <a:buFont typeface="Arial" panose="020B0604020202020204" pitchFamily="34" charset="0"/>
              <a:buChar char="•"/>
              <a:defRPr/>
            </a:pPr>
            <a:r>
              <a:rPr lang="en-US" sz="2400" dirty="0">
                <a:solidFill>
                  <a:prstClr val="white"/>
                </a:solidFill>
                <a:latin typeface="Calibri" panose="020F0502020204030204"/>
              </a:rPr>
              <a:t>F.A.S.T.E.R updates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white"/>
                </a:solidFill>
                <a:latin typeface="Calibri" panose="020F0502020204030204"/>
              </a:rPr>
              <a:t>Grad Requirement reminders &amp; Troubleshooting Tips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Upcoming </a:t>
            </a:r>
            <a:r>
              <a:rPr lang="en-US" sz="2400" dirty="0">
                <a:solidFill>
                  <a:prstClr val="white"/>
                </a:solidFill>
                <a:latin typeface="Calibri" panose="020F0502020204030204"/>
              </a:rPr>
              <a:t>updates</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1958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69AF4-CDFD-1B4B-0674-E85FCB5419BA}"/>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EECA9697-E155-42D4-1322-071DA6A21AE3}"/>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2400" dirty="0"/>
              <a:t>Grad Requirement Troubleshooting Tips</a:t>
            </a:r>
          </a:p>
        </p:txBody>
      </p:sp>
      <p:sp>
        <p:nvSpPr>
          <p:cNvPr id="8" name="TextBox 7">
            <a:extLst>
              <a:ext uri="{FF2B5EF4-FFF2-40B4-BE49-F238E27FC236}">
                <a16:creationId xmlns:a16="http://schemas.microsoft.com/office/drawing/2014/main" id="{B99A481C-320C-D26F-F88D-DC3680A38CC0}"/>
              </a:ext>
            </a:extLst>
          </p:cNvPr>
          <p:cNvSpPr txBox="1"/>
          <p:nvPr/>
        </p:nvSpPr>
        <p:spPr>
          <a:xfrm>
            <a:off x="106326" y="5379224"/>
            <a:ext cx="2955851" cy="646331"/>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OFFICE &gt; CURRENT SCHEDULING &gt; BUILD COURSE MASTER &gt; COURSE MASTER</a:t>
            </a:r>
          </a:p>
        </p:txBody>
      </p:sp>
      <p:sp>
        <p:nvSpPr>
          <p:cNvPr id="2" name="TextBox 1">
            <a:extLst>
              <a:ext uri="{FF2B5EF4-FFF2-40B4-BE49-F238E27FC236}">
                <a16:creationId xmlns:a16="http://schemas.microsoft.com/office/drawing/2014/main" id="{C2434C2D-278D-78F7-8C58-828B50D0F443}"/>
              </a:ext>
            </a:extLst>
          </p:cNvPr>
          <p:cNvSpPr txBox="1"/>
          <p:nvPr/>
        </p:nvSpPr>
        <p:spPr>
          <a:xfrm>
            <a:off x="3593932" y="587828"/>
            <a:ext cx="7837714" cy="923330"/>
          </a:xfrm>
          <a:prstGeom prst="rect">
            <a:avLst/>
          </a:prstGeom>
          <a:noFill/>
        </p:spPr>
        <p:txBody>
          <a:bodyPr wrap="square" rtlCol="0">
            <a:spAutoFit/>
          </a:bodyPr>
          <a:lstStyle/>
          <a:p>
            <a:r>
              <a:rPr lang="en-US" dirty="0"/>
              <a:t>The district can update the grad req credits on the course if accurate.  Upon saving, a utility runs in the print queue to update student records that are linked to that course.</a:t>
            </a:r>
          </a:p>
        </p:txBody>
      </p:sp>
      <p:pic>
        <p:nvPicPr>
          <p:cNvPr id="9" name="Picture 8">
            <a:extLst>
              <a:ext uri="{FF2B5EF4-FFF2-40B4-BE49-F238E27FC236}">
                <a16:creationId xmlns:a16="http://schemas.microsoft.com/office/drawing/2014/main" id="{78B7A642-AA16-4C55-8F83-FA2DCF0753EE}"/>
              </a:ext>
            </a:extLst>
          </p:cNvPr>
          <p:cNvPicPr>
            <a:picLocks noChangeAspect="1"/>
          </p:cNvPicPr>
          <p:nvPr/>
        </p:nvPicPr>
        <p:blipFill>
          <a:blip r:embed="rId3"/>
          <a:stretch>
            <a:fillRect/>
          </a:stretch>
        </p:blipFill>
        <p:spPr>
          <a:xfrm>
            <a:off x="3513632" y="1631310"/>
            <a:ext cx="7998313" cy="3186579"/>
          </a:xfrm>
          <a:prstGeom prst="rect">
            <a:avLst/>
          </a:prstGeom>
          <a:ln>
            <a:solidFill>
              <a:schemeClr val="tx1"/>
            </a:solidFill>
          </a:ln>
        </p:spPr>
      </p:pic>
    </p:spTree>
    <p:extLst>
      <p:ext uri="{BB962C8B-B14F-4D97-AF65-F5344CB8AC3E}">
        <p14:creationId xmlns:p14="http://schemas.microsoft.com/office/powerpoint/2010/main" val="3891160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70880-721E-AB93-2CAB-F6A63978EB00}"/>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ABFC21FF-BC66-EBDD-DEE9-CE4D52F093F7}"/>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2400" dirty="0"/>
              <a:t>Grad Requirement Troubleshooting Tips</a:t>
            </a:r>
          </a:p>
        </p:txBody>
      </p:sp>
      <p:sp>
        <p:nvSpPr>
          <p:cNvPr id="8" name="TextBox 7">
            <a:extLst>
              <a:ext uri="{FF2B5EF4-FFF2-40B4-BE49-F238E27FC236}">
                <a16:creationId xmlns:a16="http://schemas.microsoft.com/office/drawing/2014/main" id="{5BEDBF1C-4C40-2B72-B479-B98A263C1C07}"/>
              </a:ext>
            </a:extLst>
          </p:cNvPr>
          <p:cNvSpPr txBox="1"/>
          <p:nvPr/>
        </p:nvSpPr>
        <p:spPr>
          <a:xfrm>
            <a:off x="106326" y="5379224"/>
            <a:ext cx="2955851" cy="646331"/>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STUDENTS &gt; STUDENT PROFILE &gt; GRAD REQS &gt; GRAD REQS</a:t>
            </a:r>
          </a:p>
        </p:txBody>
      </p:sp>
      <p:sp>
        <p:nvSpPr>
          <p:cNvPr id="2" name="TextBox 1">
            <a:extLst>
              <a:ext uri="{FF2B5EF4-FFF2-40B4-BE49-F238E27FC236}">
                <a16:creationId xmlns:a16="http://schemas.microsoft.com/office/drawing/2014/main" id="{8A97DC4C-A17B-5BDE-9116-53072724B48E}"/>
              </a:ext>
            </a:extLst>
          </p:cNvPr>
          <p:cNvSpPr txBox="1"/>
          <p:nvPr/>
        </p:nvSpPr>
        <p:spPr>
          <a:xfrm>
            <a:off x="3593932" y="587828"/>
            <a:ext cx="7837714" cy="646331"/>
          </a:xfrm>
          <a:prstGeom prst="rect">
            <a:avLst/>
          </a:prstGeom>
          <a:noFill/>
        </p:spPr>
        <p:txBody>
          <a:bodyPr wrap="square" rtlCol="0">
            <a:spAutoFit/>
          </a:bodyPr>
          <a:lstStyle/>
          <a:p>
            <a:r>
              <a:rPr lang="en-US" dirty="0"/>
              <a:t>The student’s grad plan now shows as Algebra has earned credit and that requirement has been met.</a:t>
            </a:r>
          </a:p>
        </p:txBody>
      </p:sp>
      <p:pic>
        <p:nvPicPr>
          <p:cNvPr id="4" name="Picture 3">
            <a:extLst>
              <a:ext uri="{FF2B5EF4-FFF2-40B4-BE49-F238E27FC236}">
                <a16:creationId xmlns:a16="http://schemas.microsoft.com/office/drawing/2014/main" id="{451AD1C5-4DAD-1988-056D-B639B55D9589}"/>
              </a:ext>
            </a:extLst>
          </p:cNvPr>
          <p:cNvPicPr>
            <a:picLocks noChangeAspect="1"/>
          </p:cNvPicPr>
          <p:nvPr/>
        </p:nvPicPr>
        <p:blipFill>
          <a:blip r:embed="rId3"/>
          <a:stretch>
            <a:fillRect/>
          </a:stretch>
        </p:blipFill>
        <p:spPr>
          <a:xfrm>
            <a:off x="3735977" y="1350015"/>
            <a:ext cx="7381316" cy="4157969"/>
          </a:xfrm>
          <a:prstGeom prst="rect">
            <a:avLst/>
          </a:prstGeom>
          <a:ln>
            <a:solidFill>
              <a:schemeClr val="tx1"/>
            </a:solidFill>
          </a:ln>
        </p:spPr>
      </p:pic>
    </p:spTree>
    <p:extLst>
      <p:ext uri="{BB962C8B-B14F-4D97-AF65-F5344CB8AC3E}">
        <p14:creationId xmlns:p14="http://schemas.microsoft.com/office/powerpoint/2010/main" val="4211930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95149-9B1A-042B-B3C4-5D960E6D5363}"/>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B545D0A8-68D0-362F-148B-534755FBF5EF}"/>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2400" dirty="0"/>
              <a:t>Grad Requirement Troubleshooting Tips</a:t>
            </a:r>
          </a:p>
        </p:txBody>
      </p:sp>
      <p:sp>
        <p:nvSpPr>
          <p:cNvPr id="8" name="TextBox 7">
            <a:extLst>
              <a:ext uri="{FF2B5EF4-FFF2-40B4-BE49-F238E27FC236}">
                <a16:creationId xmlns:a16="http://schemas.microsoft.com/office/drawing/2014/main" id="{C722280C-C139-413C-F0ED-6B5955CB79E4}"/>
              </a:ext>
            </a:extLst>
          </p:cNvPr>
          <p:cNvSpPr txBox="1"/>
          <p:nvPr/>
        </p:nvSpPr>
        <p:spPr>
          <a:xfrm>
            <a:off x="106326" y="5126676"/>
            <a:ext cx="2955851" cy="646331"/>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STUDENTS &gt; STUDENT PROFILE &gt; GRAD REQS &gt; GRAD REQS</a:t>
            </a:r>
          </a:p>
        </p:txBody>
      </p:sp>
      <p:sp>
        <p:nvSpPr>
          <p:cNvPr id="2" name="TextBox 1">
            <a:extLst>
              <a:ext uri="{FF2B5EF4-FFF2-40B4-BE49-F238E27FC236}">
                <a16:creationId xmlns:a16="http://schemas.microsoft.com/office/drawing/2014/main" id="{47121356-AEA2-DF6A-1824-3B9E671E237C}"/>
              </a:ext>
            </a:extLst>
          </p:cNvPr>
          <p:cNvSpPr txBox="1"/>
          <p:nvPr/>
        </p:nvSpPr>
        <p:spPr>
          <a:xfrm>
            <a:off x="3593932" y="587828"/>
            <a:ext cx="7837714" cy="369332"/>
          </a:xfrm>
          <a:prstGeom prst="rect">
            <a:avLst/>
          </a:prstGeom>
          <a:noFill/>
        </p:spPr>
        <p:txBody>
          <a:bodyPr wrap="square" rtlCol="0">
            <a:spAutoFit/>
          </a:bodyPr>
          <a:lstStyle/>
          <a:p>
            <a:r>
              <a:rPr lang="en-US" dirty="0"/>
              <a:t>For this example, the student has not met the Equally Rigorous area for Science</a:t>
            </a:r>
          </a:p>
        </p:txBody>
      </p:sp>
      <p:pic>
        <p:nvPicPr>
          <p:cNvPr id="5" name="Picture 4">
            <a:extLst>
              <a:ext uri="{FF2B5EF4-FFF2-40B4-BE49-F238E27FC236}">
                <a16:creationId xmlns:a16="http://schemas.microsoft.com/office/drawing/2014/main" id="{498CD9E4-3ACA-3E7F-A128-0E43D84CBAD9}"/>
              </a:ext>
            </a:extLst>
          </p:cNvPr>
          <p:cNvPicPr>
            <a:picLocks noChangeAspect="1"/>
          </p:cNvPicPr>
          <p:nvPr/>
        </p:nvPicPr>
        <p:blipFill>
          <a:blip r:embed="rId3"/>
          <a:stretch>
            <a:fillRect/>
          </a:stretch>
        </p:blipFill>
        <p:spPr>
          <a:xfrm>
            <a:off x="3669810" y="1140822"/>
            <a:ext cx="7625208" cy="4105882"/>
          </a:xfrm>
          <a:prstGeom prst="rect">
            <a:avLst/>
          </a:prstGeom>
          <a:ln>
            <a:solidFill>
              <a:schemeClr val="tx1"/>
            </a:solidFill>
          </a:ln>
        </p:spPr>
      </p:pic>
    </p:spTree>
    <p:extLst>
      <p:ext uri="{BB962C8B-B14F-4D97-AF65-F5344CB8AC3E}">
        <p14:creationId xmlns:p14="http://schemas.microsoft.com/office/powerpoint/2010/main" val="3931805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6B378-2D81-490B-B2BB-E9C2CBEE839E}"/>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CCD2DA7C-E782-5371-A431-3209A571C3A6}"/>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2400" dirty="0"/>
              <a:t>Grad Requirement Troubleshooting Tips</a:t>
            </a:r>
          </a:p>
        </p:txBody>
      </p:sp>
      <p:sp>
        <p:nvSpPr>
          <p:cNvPr id="8" name="TextBox 7">
            <a:extLst>
              <a:ext uri="{FF2B5EF4-FFF2-40B4-BE49-F238E27FC236}">
                <a16:creationId xmlns:a16="http://schemas.microsoft.com/office/drawing/2014/main" id="{0B6E8E9E-09F7-5491-5373-FB46C450380D}"/>
              </a:ext>
            </a:extLst>
          </p:cNvPr>
          <p:cNvSpPr txBox="1"/>
          <p:nvPr/>
        </p:nvSpPr>
        <p:spPr>
          <a:xfrm>
            <a:off x="106326" y="5126676"/>
            <a:ext cx="2955851" cy="646331"/>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STUDENTS &gt; STUDENT PROFILE &gt; GRAD REQS &gt; GRAD REQS</a:t>
            </a:r>
          </a:p>
        </p:txBody>
      </p:sp>
      <p:sp>
        <p:nvSpPr>
          <p:cNvPr id="2" name="TextBox 1">
            <a:extLst>
              <a:ext uri="{FF2B5EF4-FFF2-40B4-BE49-F238E27FC236}">
                <a16:creationId xmlns:a16="http://schemas.microsoft.com/office/drawing/2014/main" id="{268BDA98-B3A1-801E-831C-A12A8EBA5F7C}"/>
              </a:ext>
            </a:extLst>
          </p:cNvPr>
          <p:cNvSpPr txBox="1"/>
          <p:nvPr/>
        </p:nvSpPr>
        <p:spPr>
          <a:xfrm>
            <a:off x="3669810" y="587828"/>
            <a:ext cx="7837714" cy="369332"/>
          </a:xfrm>
          <a:prstGeom prst="rect">
            <a:avLst/>
          </a:prstGeom>
          <a:noFill/>
        </p:spPr>
        <p:txBody>
          <a:bodyPr wrap="square" rtlCol="0">
            <a:spAutoFit/>
          </a:bodyPr>
          <a:lstStyle/>
          <a:p>
            <a:r>
              <a:rPr lang="en-US" dirty="0"/>
              <a:t>Look up the curriculum key tied to the course (2000360 in this example)</a:t>
            </a:r>
          </a:p>
        </p:txBody>
      </p:sp>
      <p:pic>
        <p:nvPicPr>
          <p:cNvPr id="5" name="Picture 4">
            <a:extLst>
              <a:ext uri="{FF2B5EF4-FFF2-40B4-BE49-F238E27FC236}">
                <a16:creationId xmlns:a16="http://schemas.microsoft.com/office/drawing/2014/main" id="{52C89A86-3378-11A4-902C-F5D8D0171011}"/>
              </a:ext>
            </a:extLst>
          </p:cNvPr>
          <p:cNvPicPr>
            <a:picLocks noChangeAspect="1"/>
          </p:cNvPicPr>
          <p:nvPr/>
        </p:nvPicPr>
        <p:blipFill>
          <a:blip r:embed="rId3"/>
          <a:stretch>
            <a:fillRect/>
          </a:stretch>
        </p:blipFill>
        <p:spPr>
          <a:xfrm>
            <a:off x="3669810" y="1140822"/>
            <a:ext cx="7625208" cy="4105882"/>
          </a:xfrm>
          <a:prstGeom prst="rect">
            <a:avLst/>
          </a:prstGeom>
          <a:ln>
            <a:solidFill>
              <a:schemeClr val="tx1"/>
            </a:solidFill>
          </a:ln>
        </p:spPr>
      </p:pic>
    </p:spTree>
    <p:extLst>
      <p:ext uri="{BB962C8B-B14F-4D97-AF65-F5344CB8AC3E}">
        <p14:creationId xmlns:p14="http://schemas.microsoft.com/office/powerpoint/2010/main" val="416776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41E29-F661-E6CC-7974-3C622732B215}"/>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4D03FE30-C74F-ED21-414A-F6221D103D07}"/>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2400" dirty="0"/>
              <a:t>Grad Requirement Troubleshooting Tips</a:t>
            </a:r>
          </a:p>
        </p:txBody>
      </p:sp>
      <p:sp>
        <p:nvSpPr>
          <p:cNvPr id="8" name="TextBox 7">
            <a:extLst>
              <a:ext uri="{FF2B5EF4-FFF2-40B4-BE49-F238E27FC236}">
                <a16:creationId xmlns:a16="http://schemas.microsoft.com/office/drawing/2014/main" id="{A0380198-7516-ADEF-7F7A-12DD2EF69DB1}"/>
              </a:ext>
            </a:extLst>
          </p:cNvPr>
          <p:cNvSpPr txBox="1"/>
          <p:nvPr/>
        </p:nvSpPr>
        <p:spPr>
          <a:xfrm>
            <a:off x="106326" y="5126676"/>
            <a:ext cx="2955851" cy="646331"/>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CURRICULUM &amp; ASSESSMENTS &gt; CURRICULUM &gt; CURRICULUM MASTER</a:t>
            </a:r>
          </a:p>
        </p:txBody>
      </p:sp>
      <p:sp>
        <p:nvSpPr>
          <p:cNvPr id="2" name="TextBox 1">
            <a:extLst>
              <a:ext uri="{FF2B5EF4-FFF2-40B4-BE49-F238E27FC236}">
                <a16:creationId xmlns:a16="http://schemas.microsoft.com/office/drawing/2014/main" id="{CDDBB625-ED1E-8620-8B0A-454C1F12CB18}"/>
              </a:ext>
            </a:extLst>
          </p:cNvPr>
          <p:cNvSpPr txBox="1"/>
          <p:nvPr/>
        </p:nvSpPr>
        <p:spPr>
          <a:xfrm>
            <a:off x="3669810" y="587828"/>
            <a:ext cx="7837714" cy="646331"/>
          </a:xfrm>
          <a:prstGeom prst="rect">
            <a:avLst/>
          </a:prstGeom>
          <a:noFill/>
        </p:spPr>
        <p:txBody>
          <a:bodyPr wrap="square" rtlCol="0">
            <a:spAutoFit/>
          </a:bodyPr>
          <a:lstStyle/>
          <a:p>
            <a:r>
              <a:rPr lang="en-US" dirty="0"/>
              <a:t>Look up the curriculum key tied to the course (2000360 in this example). For this grad plan, it is only linked to General Electives.</a:t>
            </a:r>
          </a:p>
        </p:txBody>
      </p:sp>
      <p:pic>
        <p:nvPicPr>
          <p:cNvPr id="4" name="Picture 3">
            <a:extLst>
              <a:ext uri="{FF2B5EF4-FFF2-40B4-BE49-F238E27FC236}">
                <a16:creationId xmlns:a16="http://schemas.microsoft.com/office/drawing/2014/main" id="{3A70E4F8-3431-5755-973D-EEFAA1E63666}"/>
              </a:ext>
            </a:extLst>
          </p:cNvPr>
          <p:cNvPicPr>
            <a:picLocks noChangeAspect="1"/>
          </p:cNvPicPr>
          <p:nvPr/>
        </p:nvPicPr>
        <p:blipFill>
          <a:blip r:embed="rId3"/>
          <a:stretch>
            <a:fillRect/>
          </a:stretch>
        </p:blipFill>
        <p:spPr>
          <a:xfrm>
            <a:off x="3882900" y="1294990"/>
            <a:ext cx="7411533" cy="4353270"/>
          </a:xfrm>
          <a:prstGeom prst="rect">
            <a:avLst/>
          </a:prstGeom>
          <a:ln>
            <a:solidFill>
              <a:schemeClr val="tx1"/>
            </a:solidFill>
          </a:ln>
        </p:spPr>
      </p:pic>
    </p:spTree>
    <p:extLst>
      <p:ext uri="{BB962C8B-B14F-4D97-AF65-F5344CB8AC3E}">
        <p14:creationId xmlns:p14="http://schemas.microsoft.com/office/powerpoint/2010/main" val="1686488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8FE7C-EBD0-0E67-3B73-8985A2613AA8}"/>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B8560C87-99A8-EDBD-6DBA-D79F0EE03CB3}"/>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2400" dirty="0"/>
              <a:t>Grad Requirement Troubleshooting Tips</a:t>
            </a:r>
          </a:p>
        </p:txBody>
      </p:sp>
      <p:sp>
        <p:nvSpPr>
          <p:cNvPr id="8" name="TextBox 7">
            <a:extLst>
              <a:ext uri="{FF2B5EF4-FFF2-40B4-BE49-F238E27FC236}">
                <a16:creationId xmlns:a16="http://schemas.microsoft.com/office/drawing/2014/main" id="{DCA1A680-D90C-49D7-0937-84A74806F4F8}"/>
              </a:ext>
            </a:extLst>
          </p:cNvPr>
          <p:cNvSpPr txBox="1"/>
          <p:nvPr/>
        </p:nvSpPr>
        <p:spPr>
          <a:xfrm>
            <a:off x="106326" y="5126676"/>
            <a:ext cx="2955851" cy="646331"/>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CURRICULUM &amp; ASSESSMENTS &gt; CURRICULUM &gt; CURRICULUM MASTER</a:t>
            </a:r>
          </a:p>
        </p:txBody>
      </p:sp>
      <p:sp>
        <p:nvSpPr>
          <p:cNvPr id="2" name="TextBox 1">
            <a:extLst>
              <a:ext uri="{FF2B5EF4-FFF2-40B4-BE49-F238E27FC236}">
                <a16:creationId xmlns:a16="http://schemas.microsoft.com/office/drawing/2014/main" id="{88B562A3-8FFF-4056-3BAD-502D37CA029B}"/>
              </a:ext>
            </a:extLst>
          </p:cNvPr>
          <p:cNvSpPr txBox="1"/>
          <p:nvPr/>
        </p:nvSpPr>
        <p:spPr>
          <a:xfrm>
            <a:off x="3669810" y="587828"/>
            <a:ext cx="7837714" cy="646331"/>
          </a:xfrm>
          <a:prstGeom prst="rect">
            <a:avLst/>
          </a:prstGeom>
          <a:noFill/>
        </p:spPr>
        <p:txBody>
          <a:bodyPr wrap="square" rtlCol="0">
            <a:spAutoFit/>
          </a:bodyPr>
          <a:lstStyle/>
          <a:p>
            <a:r>
              <a:rPr lang="en-US" dirty="0"/>
              <a:t>If appropriate for this plan, use the Add Graduation Requirements Links to link it to Science &gt; Equally Rigorous</a:t>
            </a:r>
          </a:p>
        </p:txBody>
      </p:sp>
      <p:pic>
        <p:nvPicPr>
          <p:cNvPr id="5" name="Picture 4">
            <a:extLst>
              <a:ext uri="{FF2B5EF4-FFF2-40B4-BE49-F238E27FC236}">
                <a16:creationId xmlns:a16="http://schemas.microsoft.com/office/drawing/2014/main" id="{D462E2F0-6909-EA30-35FF-5AD3F9EFFDA1}"/>
              </a:ext>
            </a:extLst>
          </p:cNvPr>
          <p:cNvPicPr>
            <a:picLocks noChangeAspect="1"/>
          </p:cNvPicPr>
          <p:nvPr/>
        </p:nvPicPr>
        <p:blipFill>
          <a:blip r:embed="rId3"/>
          <a:stretch>
            <a:fillRect/>
          </a:stretch>
        </p:blipFill>
        <p:spPr>
          <a:xfrm>
            <a:off x="3496852" y="1403597"/>
            <a:ext cx="7667538" cy="4190561"/>
          </a:xfrm>
          <a:prstGeom prst="rect">
            <a:avLst/>
          </a:prstGeom>
          <a:ln>
            <a:solidFill>
              <a:schemeClr val="tx1"/>
            </a:solidFill>
          </a:ln>
        </p:spPr>
      </p:pic>
    </p:spTree>
    <p:extLst>
      <p:ext uri="{BB962C8B-B14F-4D97-AF65-F5344CB8AC3E}">
        <p14:creationId xmlns:p14="http://schemas.microsoft.com/office/powerpoint/2010/main" val="3031651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5A07A-127B-42A7-8B20-E357B5CF66A1}"/>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B58E68DB-60EC-6EA8-A520-EC73B1E7E8E3}"/>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2400" dirty="0"/>
              <a:t>Grad Requirement Troubleshooting Tips</a:t>
            </a:r>
          </a:p>
        </p:txBody>
      </p:sp>
      <p:sp>
        <p:nvSpPr>
          <p:cNvPr id="8" name="TextBox 7">
            <a:extLst>
              <a:ext uri="{FF2B5EF4-FFF2-40B4-BE49-F238E27FC236}">
                <a16:creationId xmlns:a16="http://schemas.microsoft.com/office/drawing/2014/main" id="{55A9D8AF-0E93-BD2F-78F7-135FAD3C2F46}"/>
              </a:ext>
            </a:extLst>
          </p:cNvPr>
          <p:cNvSpPr txBox="1"/>
          <p:nvPr/>
        </p:nvSpPr>
        <p:spPr>
          <a:xfrm>
            <a:off x="106326" y="5126676"/>
            <a:ext cx="2955851" cy="646331"/>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STUDENTS &gt; STUDENT PROFILE &gt; GRAD REQS &gt; GRAD REQS</a:t>
            </a:r>
          </a:p>
        </p:txBody>
      </p:sp>
      <p:sp>
        <p:nvSpPr>
          <p:cNvPr id="2" name="TextBox 1">
            <a:extLst>
              <a:ext uri="{FF2B5EF4-FFF2-40B4-BE49-F238E27FC236}">
                <a16:creationId xmlns:a16="http://schemas.microsoft.com/office/drawing/2014/main" id="{75368CFA-0722-C041-AC05-FD5A6F84564C}"/>
              </a:ext>
            </a:extLst>
          </p:cNvPr>
          <p:cNvSpPr txBox="1"/>
          <p:nvPr/>
        </p:nvSpPr>
        <p:spPr>
          <a:xfrm>
            <a:off x="3669810" y="587828"/>
            <a:ext cx="7837714" cy="369332"/>
          </a:xfrm>
          <a:prstGeom prst="rect">
            <a:avLst/>
          </a:prstGeom>
          <a:noFill/>
        </p:spPr>
        <p:txBody>
          <a:bodyPr wrap="square" rtlCol="0">
            <a:spAutoFit/>
          </a:bodyPr>
          <a:lstStyle/>
          <a:p>
            <a:r>
              <a:rPr lang="en-US" dirty="0"/>
              <a:t>The student course is now applying to Science &gt; EQ as expected</a:t>
            </a:r>
          </a:p>
        </p:txBody>
      </p:sp>
      <p:pic>
        <p:nvPicPr>
          <p:cNvPr id="4" name="Picture 3">
            <a:extLst>
              <a:ext uri="{FF2B5EF4-FFF2-40B4-BE49-F238E27FC236}">
                <a16:creationId xmlns:a16="http://schemas.microsoft.com/office/drawing/2014/main" id="{9487F0B1-C7B1-9FC7-38B6-EE622F43A8B6}"/>
              </a:ext>
            </a:extLst>
          </p:cNvPr>
          <p:cNvPicPr>
            <a:picLocks noChangeAspect="1"/>
          </p:cNvPicPr>
          <p:nvPr/>
        </p:nvPicPr>
        <p:blipFill>
          <a:blip r:embed="rId3"/>
          <a:stretch>
            <a:fillRect/>
          </a:stretch>
        </p:blipFill>
        <p:spPr>
          <a:xfrm>
            <a:off x="3844972" y="1362236"/>
            <a:ext cx="7487389" cy="4690717"/>
          </a:xfrm>
          <a:prstGeom prst="rect">
            <a:avLst/>
          </a:prstGeom>
          <a:ln>
            <a:solidFill>
              <a:schemeClr val="tx1"/>
            </a:solidFill>
          </a:ln>
        </p:spPr>
      </p:pic>
    </p:spTree>
    <p:extLst>
      <p:ext uri="{BB962C8B-B14F-4D97-AF65-F5344CB8AC3E}">
        <p14:creationId xmlns:p14="http://schemas.microsoft.com/office/powerpoint/2010/main" val="40856684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BCF2B-F8CC-638B-B320-0B84A1648A4A}"/>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0147E981-A46D-9F39-55B8-0603233A45C8}"/>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2400" dirty="0"/>
              <a:t>Grad Requirement Troubleshooting Tips</a:t>
            </a:r>
          </a:p>
        </p:txBody>
      </p:sp>
      <p:sp>
        <p:nvSpPr>
          <p:cNvPr id="8" name="TextBox 7">
            <a:extLst>
              <a:ext uri="{FF2B5EF4-FFF2-40B4-BE49-F238E27FC236}">
                <a16:creationId xmlns:a16="http://schemas.microsoft.com/office/drawing/2014/main" id="{6D123FF0-4F6D-52A9-C0E1-50D1D370AA9A}"/>
              </a:ext>
            </a:extLst>
          </p:cNvPr>
          <p:cNvSpPr txBox="1"/>
          <p:nvPr/>
        </p:nvSpPr>
        <p:spPr>
          <a:xfrm>
            <a:off x="106326" y="5583220"/>
            <a:ext cx="2955851" cy="646331"/>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STUDENTS &gt; STUDENT PROFILE &gt; GRAD REQS &gt; GRAD REQS</a:t>
            </a:r>
          </a:p>
        </p:txBody>
      </p:sp>
      <p:sp>
        <p:nvSpPr>
          <p:cNvPr id="2" name="TextBox 1">
            <a:extLst>
              <a:ext uri="{FF2B5EF4-FFF2-40B4-BE49-F238E27FC236}">
                <a16:creationId xmlns:a16="http://schemas.microsoft.com/office/drawing/2014/main" id="{6D4B9B9C-533E-DF3E-6B6E-11D1ECD66ABC}"/>
              </a:ext>
            </a:extLst>
          </p:cNvPr>
          <p:cNvSpPr txBox="1"/>
          <p:nvPr/>
        </p:nvSpPr>
        <p:spPr>
          <a:xfrm>
            <a:off x="3701143" y="1382485"/>
            <a:ext cx="7837714" cy="3416320"/>
          </a:xfrm>
          <a:prstGeom prst="rect">
            <a:avLst/>
          </a:prstGeom>
          <a:noFill/>
        </p:spPr>
        <p:txBody>
          <a:bodyPr wrap="square" rtlCol="0">
            <a:spAutoFit/>
          </a:bodyPr>
          <a:lstStyle/>
          <a:p>
            <a:r>
              <a:rPr lang="en-US" dirty="0"/>
              <a:t>When a course is not applying to graduation requirements plan:</a:t>
            </a:r>
          </a:p>
          <a:p>
            <a:pPr marL="342900" indent="-342900">
              <a:buAutoNum type="arabicPeriod"/>
            </a:pPr>
            <a:r>
              <a:rPr lang="en-US" dirty="0"/>
              <a:t>Verify the student’s graduation plan</a:t>
            </a:r>
          </a:p>
          <a:p>
            <a:pPr marL="342900" indent="-342900">
              <a:buAutoNum type="arabicPeriod"/>
            </a:pPr>
            <a:r>
              <a:rPr lang="en-US" dirty="0"/>
              <a:t>Look up the course in the course master for the year applied and verify the curriculum key</a:t>
            </a:r>
          </a:p>
          <a:p>
            <a:pPr marL="342900" indent="-342900">
              <a:buAutoNum type="arabicPeriod"/>
            </a:pPr>
            <a:r>
              <a:rPr lang="en-US" dirty="0"/>
              <a:t>Go to the curriculum master and verify the grad requirement areas the curriculum key is linked to for the student’s graduation plan</a:t>
            </a:r>
          </a:p>
          <a:p>
            <a:pPr marL="342900" indent="-342900">
              <a:buAutoNum type="arabicPeriod"/>
            </a:pPr>
            <a:r>
              <a:rPr lang="en-US" dirty="0"/>
              <a:t>Go to the student’s grad reqs tab and verify if the course is being applied to any of the areas.</a:t>
            </a:r>
          </a:p>
          <a:p>
            <a:pPr marL="342900" indent="-342900">
              <a:buAutoNum type="arabicPeriod"/>
            </a:pPr>
            <a:r>
              <a:rPr lang="en-US" dirty="0"/>
              <a:t>Courses apply based on not only the areas they can apply to but also based on the availability of the remaining areas, meaning if they can apply to 3 areas but by the time the student takes the class, it can only apply to 1 area, it will be used over another course that can still satisfy more than one area.</a:t>
            </a:r>
          </a:p>
        </p:txBody>
      </p:sp>
    </p:spTree>
    <p:extLst>
      <p:ext uri="{BB962C8B-B14F-4D97-AF65-F5344CB8AC3E}">
        <p14:creationId xmlns:p14="http://schemas.microsoft.com/office/powerpoint/2010/main" val="2187629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9E2B2-7761-AED6-93D0-022F73546B9C}"/>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A113456-6D6D-5024-1C1B-DD9FBABB96B1}"/>
              </a:ext>
            </a:extLst>
          </p:cNvPr>
          <p:cNvSpPr/>
          <p:nvPr/>
        </p:nvSpPr>
        <p:spPr>
          <a:xfrm>
            <a:off x="-133165" y="618657"/>
            <a:ext cx="12446493" cy="878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C58B205-56B1-B358-3150-E3227F46F1C0}"/>
              </a:ext>
            </a:extLst>
          </p:cNvPr>
          <p:cNvSpPr>
            <a:spLocks noGrp="1"/>
          </p:cNvSpPr>
          <p:nvPr>
            <p:ph type="ctrTitle"/>
          </p:nvPr>
        </p:nvSpPr>
        <p:spPr>
          <a:xfrm>
            <a:off x="1524000" y="692066"/>
            <a:ext cx="9144000" cy="878375"/>
          </a:xfrm>
        </p:spPr>
        <p:txBody>
          <a:bodyPr>
            <a:noAutofit/>
          </a:bodyPr>
          <a:lstStyle/>
          <a:p>
            <a:r>
              <a:rPr lang="en-US" sz="4000" dirty="0">
                <a:solidFill>
                  <a:srgbClr val="0B63B7"/>
                </a:solidFill>
              </a:rPr>
              <a:t>Upcoming Updates</a:t>
            </a:r>
          </a:p>
        </p:txBody>
      </p:sp>
      <p:sp>
        <p:nvSpPr>
          <p:cNvPr id="4" name="TextBox 3">
            <a:extLst>
              <a:ext uri="{FF2B5EF4-FFF2-40B4-BE49-F238E27FC236}">
                <a16:creationId xmlns:a16="http://schemas.microsoft.com/office/drawing/2014/main" id="{FDD6ADF3-3738-CFCB-257C-4D2D99A2D230}"/>
              </a:ext>
            </a:extLst>
          </p:cNvPr>
          <p:cNvSpPr txBox="1"/>
          <p:nvPr/>
        </p:nvSpPr>
        <p:spPr>
          <a:xfrm>
            <a:off x="1018986" y="2228671"/>
            <a:ext cx="8849957" cy="15696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PR 6011888 - Remove JCL Options and FTP option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white"/>
                </a:solidFill>
                <a:latin typeface="Calibri" panose="020F0502020204030204"/>
              </a:rPr>
              <a:t>PR 6011893 - Updates for T-Score area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PR 6026499 – Updates for FL Seal of Fine Arts Program Endorsement</a:t>
            </a:r>
          </a:p>
        </p:txBody>
      </p:sp>
    </p:spTree>
    <p:extLst>
      <p:ext uri="{BB962C8B-B14F-4D97-AF65-F5344CB8AC3E}">
        <p14:creationId xmlns:p14="http://schemas.microsoft.com/office/powerpoint/2010/main" val="3690745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1BE62-92DD-5B06-C5C8-4353ED13AB0E}"/>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E2B5ED58-64C4-CEE2-85C2-CCB4E949D2EC}"/>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PR 6011888 - Remove JCL Options and FTP option</a:t>
            </a:r>
          </a:p>
        </p:txBody>
      </p:sp>
      <p:sp>
        <p:nvSpPr>
          <p:cNvPr id="8" name="TextBox 7">
            <a:extLst>
              <a:ext uri="{FF2B5EF4-FFF2-40B4-BE49-F238E27FC236}">
                <a16:creationId xmlns:a16="http://schemas.microsoft.com/office/drawing/2014/main" id="{6EE95A33-2FED-C815-D683-3070880558E4}"/>
              </a:ext>
            </a:extLst>
          </p:cNvPr>
          <p:cNvSpPr txBox="1"/>
          <p:nvPr/>
        </p:nvSpPr>
        <p:spPr>
          <a:xfrm>
            <a:off x="106326" y="5126676"/>
            <a:ext cx="2955851" cy="830997"/>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FED/STATE REPORTING &gt; FLORIDA &gt; FASTER &gt; SETUP &gt; CONFIGURATION &gt; FASTER CONFIGURATION</a:t>
            </a:r>
          </a:p>
        </p:txBody>
      </p:sp>
      <p:sp>
        <p:nvSpPr>
          <p:cNvPr id="2" name="TextBox 1">
            <a:extLst>
              <a:ext uri="{FF2B5EF4-FFF2-40B4-BE49-F238E27FC236}">
                <a16:creationId xmlns:a16="http://schemas.microsoft.com/office/drawing/2014/main" id="{FBC1D6EC-98B0-CC33-34B7-47FD4B6BFF63}"/>
              </a:ext>
            </a:extLst>
          </p:cNvPr>
          <p:cNvSpPr txBox="1"/>
          <p:nvPr/>
        </p:nvSpPr>
        <p:spPr>
          <a:xfrm>
            <a:off x="3669810" y="587828"/>
            <a:ext cx="7837714" cy="646331"/>
          </a:xfrm>
          <a:prstGeom prst="rect">
            <a:avLst/>
          </a:prstGeom>
          <a:noFill/>
        </p:spPr>
        <p:txBody>
          <a:bodyPr wrap="square" rtlCol="0">
            <a:spAutoFit/>
          </a:bodyPr>
          <a:lstStyle/>
          <a:p>
            <a:r>
              <a:rPr lang="en-US" dirty="0"/>
              <a:t>FASTER Processing will no longer display JCL as an option.</a:t>
            </a:r>
          </a:p>
          <a:p>
            <a:r>
              <a:rPr lang="en-US" dirty="0"/>
              <a:t>Connection Type will no longer display FTE as an option</a:t>
            </a:r>
          </a:p>
        </p:txBody>
      </p:sp>
      <p:pic>
        <p:nvPicPr>
          <p:cNvPr id="5" name="Picture 4">
            <a:extLst>
              <a:ext uri="{FF2B5EF4-FFF2-40B4-BE49-F238E27FC236}">
                <a16:creationId xmlns:a16="http://schemas.microsoft.com/office/drawing/2014/main" id="{074EAEEB-7454-972C-8AB1-C264216E4646}"/>
              </a:ext>
            </a:extLst>
          </p:cNvPr>
          <p:cNvPicPr>
            <a:picLocks noChangeAspect="1"/>
          </p:cNvPicPr>
          <p:nvPr/>
        </p:nvPicPr>
        <p:blipFill>
          <a:blip r:embed="rId3"/>
          <a:stretch>
            <a:fillRect/>
          </a:stretch>
        </p:blipFill>
        <p:spPr>
          <a:xfrm>
            <a:off x="3669810" y="1426459"/>
            <a:ext cx="7962898" cy="4157912"/>
          </a:xfrm>
          <a:prstGeom prst="rect">
            <a:avLst/>
          </a:prstGeom>
          <a:ln>
            <a:solidFill>
              <a:schemeClr val="tx1"/>
            </a:solidFill>
          </a:ln>
        </p:spPr>
      </p:pic>
    </p:spTree>
    <p:extLst>
      <p:ext uri="{BB962C8B-B14F-4D97-AF65-F5344CB8AC3E}">
        <p14:creationId xmlns:p14="http://schemas.microsoft.com/office/powerpoint/2010/main" val="844735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E3352F-29CE-48A7-AB11-7D228494052D}"/>
              </a:ext>
            </a:extLst>
          </p:cNvPr>
          <p:cNvSpPr/>
          <p:nvPr/>
        </p:nvSpPr>
        <p:spPr>
          <a:xfrm>
            <a:off x="-133165" y="618657"/>
            <a:ext cx="12446493" cy="878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ADA379-E368-49F6-B6D3-35A83339211D}"/>
              </a:ext>
            </a:extLst>
          </p:cNvPr>
          <p:cNvSpPr>
            <a:spLocks noGrp="1"/>
          </p:cNvSpPr>
          <p:nvPr>
            <p:ph type="ctrTitle"/>
          </p:nvPr>
        </p:nvSpPr>
        <p:spPr>
          <a:xfrm>
            <a:off x="1524000" y="692066"/>
            <a:ext cx="9144000" cy="878375"/>
          </a:xfrm>
        </p:spPr>
        <p:txBody>
          <a:bodyPr>
            <a:noAutofit/>
          </a:bodyPr>
          <a:lstStyle/>
          <a:p>
            <a:r>
              <a:rPr lang="en-US" sz="4000" dirty="0">
                <a:solidFill>
                  <a:srgbClr val="0B63B7"/>
                </a:solidFill>
              </a:rPr>
              <a:t>Recent Updates</a:t>
            </a:r>
          </a:p>
        </p:txBody>
      </p:sp>
      <p:sp>
        <p:nvSpPr>
          <p:cNvPr id="4" name="TextBox 3">
            <a:extLst>
              <a:ext uri="{FF2B5EF4-FFF2-40B4-BE49-F238E27FC236}">
                <a16:creationId xmlns:a16="http://schemas.microsoft.com/office/drawing/2014/main" id="{0F6DAD17-AD6B-474C-9795-9B151559AA5B}"/>
              </a:ext>
            </a:extLst>
          </p:cNvPr>
          <p:cNvSpPr txBox="1"/>
          <p:nvPr/>
        </p:nvSpPr>
        <p:spPr>
          <a:xfrm>
            <a:off x="1018986" y="2228671"/>
            <a:ext cx="8849957" cy="83099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PR </a:t>
            </a:r>
            <a:r>
              <a:rPr lang="en-US" sz="2400" dirty="0">
                <a:solidFill>
                  <a:prstClr val="white"/>
                </a:solidFill>
                <a:latin typeface="Calibri" panose="020F0502020204030204"/>
              </a:rPr>
              <a:t>5841682</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 Added Seal of Fine Arts Program Endorsement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white"/>
                </a:solidFill>
                <a:latin typeface="Calibri" panose="020F0502020204030204"/>
              </a:rPr>
              <a:t>PR 5991073 -Update logic for FASTER School in Header</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6686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578A7-1320-C5EE-F4AC-DD07CE2E7F04}"/>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E7A13312-2618-E6CF-4235-A2D89CD2BBBD}"/>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PR 6011888 - Remove JCL Options and FTP option</a:t>
            </a:r>
          </a:p>
        </p:txBody>
      </p:sp>
      <p:sp>
        <p:nvSpPr>
          <p:cNvPr id="8" name="TextBox 7">
            <a:extLst>
              <a:ext uri="{FF2B5EF4-FFF2-40B4-BE49-F238E27FC236}">
                <a16:creationId xmlns:a16="http://schemas.microsoft.com/office/drawing/2014/main" id="{947C6C81-7784-51E4-ABC8-EC247346D0FD}"/>
              </a:ext>
            </a:extLst>
          </p:cNvPr>
          <p:cNvSpPr txBox="1"/>
          <p:nvPr/>
        </p:nvSpPr>
        <p:spPr>
          <a:xfrm>
            <a:off x="106326" y="5126676"/>
            <a:ext cx="2955851" cy="830997"/>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FED/STATE REPORTING &gt; FLORIDA &gt; FASTER &gt; SETUP &gt; CONFIGURATION &gt; FASTER CONFIGURATION</a:t>
            </a:r>
          </a:p>
        </p:txBody>
      </p:sp>
      <p:sp>
        <p:nvSpPr>
          <p:cNvPr id="2" name="TextBox 1">
            <a:extLst>
              <a:ext uri="{FF2B5EF4-FFF2-40B4-BE49-F238E27FC236}">
                <a16:creationId xmlns:a16="http://schemas.microsoft.com/office/drawing/2014/main" id="{793A9F5C-2D3B-2A34-D31D-326FDA2CA277}"/>
              </a:ext>
            </a:extLst>
          </p:cNvPr>
          <p:cNvSpPr txBox="1"/>
          <p:nvPr/>
        </p:nvSpPr>
        <p:spPr>
          <a:xfrm>
            <a:off x="3205654" y="587828"/>
            <a:ext cx="1780003" cy="923330"/>
          </a:xfrm>
          <a:prstGeom prst="rect">
            <a:avLst/>
          </a:prstGeom>
          <a:noFill/>
        </p:spPr>
        <p:txBody>
          <a:bodyPr wrap="square" rtlCol="0">
            <a:spAutoFit/>
          </a:bodyPr>
          <a:lstStyle/>
          <a:p>
            <a:r>
              <a:rPr lang="en-US" dirty="0"/>
              <a:t>FASTER JCL Files will also be removed</a:t>
            </a:r>
          </a:p>
        </p:txBody>
      </p:sp>
      <p:pic>
        <p:nvPicPr>
          <p:cNvPr id="4" name="Picture 3">
            <a:extLst>
              <a:ext uri="{FF2B5EF4-FFF2-40B4-BE49-F238E27FC236}">
                <a16:creationId xmlns:a16="http://schemas.microsoft.com/office/drawing/2014/main" id="{E51637F3-88EE-DD9A-8100-B934E0D3B072}"/>
              </a:ext>
            </a:extLst>
          </p:cNvPr>
          <p:cNvPicPr>
            <a:picLocks noChangeAspect="1"/>
          </p:cNvPicPr>
          <p:nvPr/>
        </p:nvPicPr>
        <p:blipFill>
          <a:blip r:embed="rId3"/>
          <a:stretch>
            <a:fillRect/>
          </a:stretch>
        </p:blipFill>
        <p:spPr>
          <a:xfrm>
            <a:off x="5215212" y="151870"/>
            <a:ext cx="5888216" cy="6554260"/>
          </a:xfrm>
          <a:prstGeom prst="rect">
            <a:avLst/>
          </a:prstGeom>
          <a:ln>
            <a:solidFill>
              <a:schemeClr val="tx1"/>
            </a:solidFill>
          </a:ln>
        </p:spPr>
      </p:pic>
    </p:spTree>
    <p:extLst>
      <p:ext uri="{BB962C8B-B14F-4D97-AF65-F5344CB8AC3E}">
        <p14:creationId xmlns:p14="http://schemas.microsoft.com/office/powerpoint/2010/main" val="1075473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21FD4-B35E-1D63-1B10-1DEDCE604CFF}"/>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D6AFF62A-08D3-C5B8-11A5-83D69D75F9CF}"/>
              </a:ext>
            </a:extLst>
          </p:cNvPr>
          <p:cNvSpPr txBox="1">
            <a:spLocks/>
          </p:cNvSpPr>
          <p:nvPr/>
        </p:nvSpPr>
        <p:spPr>
          <a:xfrm>
            <a:off x="135883" y="256205"/>
            <a:ext cx="2855511" cy="3836824"/>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0" dirty="0">
                <a:solidFill>
                  <a:prstClr val="white"/>
                </a:solidFill>
                <a:latin typeface="Calibri" panose="020F0502020204030204"/>
              </a:rPr>
              <a:t>PR 6011893 - Updates for T-Score area</a:t>
            </a:r>
          </a:p>
          <a:p>
            <a:pPr marL="457200" indent="-457200">
              <a:buFont typeface="Arial" panose="020B0604020202020204" pitchFamily="34" charset="0"/>
              <a:buChar char="•"/>
            </a:pPr>
            <a:endParaRPr lang="en-US" sz="1200" dirty="0"/>
          </a:p>
          <a:p>
            <a:pPr marL="457200" indent="-457200">
              <a:buFont typeface="Arial" panose="020B0604020202020204" pitchFamily="34" charset="0"/>
              <a:buChar char="•"/>
            </a:pPr>
            <a:r>
              <a:rPr lang="en-US" sz="1200" dirty="0"/>
              <a:t>T-Score Setup – this is used only for Legacy tests.  Be sure to ask if you are unsure if your district setup needs this.</a:t>
            </a:r>
          </a:p>
          <a:p>
            <a:pPr marL="457200" indent="-457200">
              <a:buFont typeface="Arial" panose="020B0604020202020204" pitchFamily="34" charset="0"/>
              <a:buChar char="•"/>
            </a:pPr>
            <a:r>
              <a:rPr lang="en-US" sz="1200" dirty="0"/>
              <a:t>PR 6011893 – Updates:</a:t>
            </a:r>
          </a:p>
          <a:p>
            <a:pPr marL="457200" indent="-457200">
              <a:buFont typeface="Arial" panose="020B0604020202020204" pitchFamily="34" charset="0"/>
              <a:buChar char="•"/>
            </a:pPr>
            <a:r>
              <a:rPr lang="en-US" sz="1200" dirty="0"/>
              <a:t>1. Allow T-Score Setup to be removed/deleted</a:t>
            </a:r>
          </a:p>
          <a:p>
            <a:pPr marL="457200" indent="-457200">
              <a:buFont typeface="Arial" panose="020B0604020202020204" pitchFamily="34" charset="0"/>
              <a:buChar char="•"/>
            </a:pPr>
            <a:r>
              <a:rPr lang="en-US" sz="1200" dirty="0"/>
              <a:t>2. Add warning message indicating 'This area is for legacy tests and should not be used on new test setup without consulting Skyward'</a:t>
            </a:r>
          </a:p>
          <a:p>
            <a:pPr marL="457200" indent="-457200">
              <a:buFont typeface="Arial" panose="020B0604020202020204" pitchFamily="34" charset="0"/>
              <a:buChar char="•"/>
            </a:pPr>
            <a:endParaRPr lang="en-US" sz="1200" dirty="0"/>
          </a:p>
          <a:p>
            <a:endParaRPr lang="en-US" sz="1200" dirty="0"/>
          </a:p>
        </p:txBody>
      </p:sp>
      <p:sp>
        <p:nvSpPr>
          <p:cNvPr id="2" name="TextBox 1">
            <a:extLst>
              <a:ext uri="{FF2B5EF4-FFF2-40B4-BE49-F238E27FC236}">
                <a16:creationId xmlns:a16="http://schemas.microsoft.com/office/drawing/2014/main" id="{004DED82-2BBE-77DC-1CF6-E918BAC6282A}"/>
              </a:ext>
            </a:extLst>
          </p:cNvPr>
          <p:cNvSpPr txBox="1"/>
          <p:nvPr/>
        </p:nvSpPr>
        <p:spPr>
          <a:xfrm>
            <a:off x="135883" y="5315711"/>
            <a:ext cx="2855511" cy="954107"/>
          </a:xfrm>
          <a:prstGeom prst="rect">
            <a:avLst/>
          </a:prstGeom>
          <a:no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Web Student Management &gt; Office &gt; Curriculum &amp; Assessment &gt; Test Scores &gt; Test Builder &gt; Expand Test &gt; Expand EOC Details</a:t>
            </a:r>
          </a:p>
        </p:txBody>
      </p:sp>
      <p:sp>
        <p:nvSpPr>
          <p:cNvPr id="7" name="TextBox 6">
            <a:extLst>
              <a:ext uri="{FF2B5EF4-FFF2-40B4-BE49-F238E27FC236}">
                <a16:creationId xmlns:a16="http://schemas.microsoft.com/office/drawing/2014/main" id="{6947159D-D4ED-9225-3773-6A58E3221A0B}"/>
              </a:ext>
            </a:extLst>
          </p:cNvPr>
          <p:cNvSpPr txBox="1"/>
          <p:nvPr/>
        </p:nvSpPr>
        <p:spPr>
          <a:xfrm>
            <a:off x="3776153" y="470780"/>
            <a:ext cx="7590295" cy="923330"/>
          </a:xfrm>
          <a:prstGeom prst="rect">
            <a:avLst/>
          </a:prstGeom>
          <a:noFill/>
        </p:spPr>
        <p:txBody>
          <a:bodyPr wrap="square" rtlCol="0">
            <a:spAutoFit/>
          </a:bodyPr>
          <a:lstStyle/>
          <a:p>
            <a:r>
              <a:rPr lang="en-US" dirty="0"/>
              <a:t>T-scores should only be used for ‘legacy’ tests. PR 6011893 will be updating this area in a future addendum to add a warning message as well as allow setup to be deleted.</a:t>
            </a:r>
          </a:p>
        </p:txBody>
      </p:sp>
      <p:pic>
        <p:nvPicPr>
          <p:cNvPr id="4" name="Picture 3">
            <a:extLst>
              <a:ext uri="{FF2B5EF4-FFF2-40B4-BE49-F238E27FC236}">
                <a16:creationId xmlns:a16="http://schemas.microsoft.com/office/drawing/2014/main" id="{F144D000-7826-2B89-30A8-7D9FA4651655}"/>
              </a:ext>
            </a:extLst>
          </p:cNvPr>
          <p:cNvPicPr>
            <a:picLocks noChangeAspect="1"/>
          </p:cNvPicPr>
          <p:nvPr/>
        </p:nvPicPr>
        <p:blipFill>
          <a:blip r:embed="rId3"/>
          <a:stretch>
            <a:fillRect/>
          </a:stretch>
        </p:blipFill>
        <p:spPr>
          <a:xfrm>
            <a:off x="3779171" y="1529912"/>
            <a:ext cx="4145629" cy="2912341"/>
          </a:xfrm>
          <a:prstGeom prst="rect">
            <a:avLst/>
          </a:prstGeom>
          <a:ln>
            <a:solidFill>
              <a:schemeClr val="tx1"/>
            </a:solidFill>
          </a:ln>
        </p:spPr>
      </p:pic>
      <p:pic>
        <p:nvPicPr>
          <p:cNvPr id="8" name="Picture 7">
            <a:extLst>
              <a:ext uri="{FF2B5EF4-FFF2-40B4-BE49-F238E27FC236}">
                <a16:creationId xmlns:a16="http://schemas.microsoft.com/office/drawing/2014/main" id="{773E88F1-E5AC-94CD-7729-E02AFC069AF2}"/>
              </a:ext>
            </a:extLst>
          </p:cNvPr>
          <p:cNvPicPr>
            <a:picLocks noChangeAspect="1"/>
          </p:cNvPicPr>
          <p:nvPr/>
        </p:nvPicPr>
        <p:blipFill>
          <a:blip r:embed="rId4"/>
          <a:stretch>
            <a:fillRect/>
          </a:stretch>
        </p:blipFill>
        <p:spPr>
          <a:xfrm>
            <a:off x="6716927" y="3177767"/>
            <a:ext cx="4301140" cy="3381693"/>
          </a:xfrm>
          <a:prstGeom prst="rect">
            <a:avLst/>
          </a:prstGeom>
          <a:ln>
            <a:solidFill>
              <a:schemeClr val="tx1"/>
            </a:solidFill>
          </a:ln>
        </p:spPr>
      </p:pic>
    </p:spTree>
    <p:extLst>
      <p:ext uri="{BB962C8B-B14F-4D97-AF65-F5344CB8AC3E}">
        <p14:creationId xmlns:p14="http://schemas.microsoft.com/office/powerpoint/2010/main" val="297385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0DE5E-9816-5E58-BB6C-2AED055B16DB}"/>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97034564-8ED2-9F9A-787C-AA02258F9E6B}"/>
              </a:ext>
            </a:extLst>
          </p:cNvPr>
          <p:cNvSpPr txBox="1">
            <a:spLocks/>
          </p:cNvSpPr>
          <p:nvPr/>
        </p:nvSpPr>
        <p:spPr>
          <a:xfrm>
            <a:off x="68768" y="97972"/>
            <a:ext cx="2855511" cy="383682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PR 6026499 – Updates for FL Seal of Fine Arts Program Endorsement</a:t>
            </a:r>
          </a:p>
          <a:p>
            <a:pPr marL="457200" indent="-457200">
              <a:buFont typeface="Arial" panose="020B0604020202020204" pitchFamily="34" charset="0"/>
              <a:buChar char="•"/>
            </a:pPr>
            <a:endParaRPr lang="en-US" sz="1200" dirty="0"/>
          </a:p>
          <a:p>
            <a:endParaRPr lang="en-US" sz="1200" dirty="0"/>
          </a:p>
        </p:txBody>
      </p:sp>
      <p:sp>
        <p:nvSpPr>
          <p:cNvPr id="2" name="TextBox 1">
            <a:extLst>
              <a:ext uri="{FF2B5EF4-FFF2-40B4-BE49-F238E27FC236}">
                <a16:creationId xmlns:a16="http://schemas.microsoft.com/office/drawing/2014/main" id="{BAAA000C-37BF-5C72-6E8F-C0AD948E8157}"/>
              </a:ext>
            </a:extLst>
          </p:cNvPr>
          <p:cNvSpPr txBox="1"/>
          <p:nvPr/>
        </p:nvSpPr>
        <p:spPr>
          <a:xfrm>
            <a:off x="135883" y="5315711"/>
            <a:ext cx="2855511" cy="954107"/>
          </a:xfrm>
          <a:prstGeom prst="rect">
            <a:avLst/>
          </a:prstGeom>
          <a:noFill/>
        </p:spPr>
        <p:txBody>
          <a:bodyPr wrap="square" rtlCol="0">
            <a:spAutoFit/>
          </a:bodyPr>
          <a:lstStyle/>
          <a:p>
            <a:r>
              <a:rPr lang="en-US" sz="1400" dirty="0">
                <a:solidFill>
                  <a:schemeClr val="bg1"/>
                </a:solidFill>
                <a:latin typeface="Times New Roman" panose="02020603050405020304" pitchFamily="18" charset="0"/>
                <a:cs typeface="Times New Roman" panose="02020603050405020304" pitchFamily="18" charset="0"/>
              </a:rPr>
              <a:t>Web Student Management &gt; Office &gt; Curriculum &amp; Assessment &gt; Graduation Requirements &gt; Endorsements</a:t>
            </a:r>
          </a:p>
        </p:txBody>
      </p:sp>
      <p:sp>
        <p:nvSpPr>
          <p:cNvPr id="7" name="TextBox 6">
            <a:extLst>
              <a:ext uri="{FF2B5EF4-FFF2-40B4-BE49-F238E27FC236}">
                <a16:creationId xmlns:a16="http://schemas.microsoft.com/office/drawing/2014/main" id="{BADBA5F5-BC26-8D7A-63A4-B8157D5D276E}"/>
              </a:ext>
            </a:extLst>
          </p:cNvPr>
          <p:cNvSpPr txBox="1"/>
          <p:nvPr/>
        </p:nvSpPr>
        <p:spPr>
          <a:xfrm>
            <a:off x="3776153" y="470780"/>
            <a:ext cx="7590295" cy="646331"/>
          </a:xfrm>
          <a:prstGeom prst="rect">
            <a:avLst/>
          </a:prstGeom>
          <a:noFill/>
        </p:spPr>
        <p:txBody>
          <a:bodyPr wrap="square" rtlCol="0">
            <a:spAutoFit/>
          </a:bodyPr>
          <a:lstStyle/>
          <a:p>
            <a:r>
              <a:rPr lang="en-US" dirty="0"/>
              <a:t>Adding option to allow the condition statement to read that the student must complete 2 of any of these grouped requirements. </a:t>
            </a:r>
          </a:p>
        </p:txBody>
      </p:sp>
      <p:pic>
        <p:nvPicPr>
          <p:cNvPr id="14" name="Picture 13">
            <a:extLst>
              <a:ext uri="{FF2B5EF4-FFF2-40B4-BE49-F238E27FC236}">
                <a16:creationId xmlns:a16="http://schemas.microsoft.com/office/drawing/2014/main" id="{6042CF41-49FB-07F3-13EC-41CED7176268}"/>
              </a:ext>
            </a:extLst>
          </p:cNvPr>
          <p:cNvPicPr>
            <a:picLocks noChangeAspect="1"/>
          </p:cNvPicPr>
          <p:nvPr/>
        </p:nvPicPr>
        <p:blipFill>
          <a:blip r:embed="rId3"/>
          <a:stretch>
            <a:fillRect/>
          </a:stretch>
        </p:blipFill>
        <p:spPr>
          <a:xfrm>
            <a:off x="3546566" y="1290650"/>
            <a:ext cx="8242663" cy="4276699"/>
          </a:xfrm>
          <a:prstGeom prst="rect">
            <a:avLst/>
          </a:prstGeom>
          <a:ln>
            <a:solidFill>
              <a:schemeClr val="tx1"/>
            </a:solidFill>
          </a:ln>
        </p:spPr>
      </p:pic>
    </p:spTree>
    <p:extLst>
      <p:ext uri="{BB962C8B-B14F-4D97-AF65-F5344CB8AC3E}">
        <p14:creationId xmlns:p14="http://schemas.microsoft.com/office/powerpoint/2010/main" val="2310931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Questions</a:t>
            </a:r>
          </a:p>
        </p:txBody>
      </p:sp>
    </p:spTree>
    <p:extLst>
      <p:ext uri="{BB962C8B-B14F-4D97-AF65-F5344CB8AC3E}">
        <p14:creationId xmlns:p14="http://schemas.microsoft.com/office/powerpoint/2010/main" val="389950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CF4E1-A273-565D-1482-73DEE14186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E33069-0D3E-2C84-DA02-B0EF3F6F06E2}"/>
              </a:ext>
            </a:extLst>
          </p:cNvPr>
          <p:cNvSpPr>
            <a:spLocks noGrp="1"/>
          </p:cNvSpPr>
          <p:nvPr>
            <p:ph type="ctrTitle"/>
          </p:nvPr>
        </p:nvSpPr>
        <p:spPr/>
        <p:txBody>
          <a:bodyPr>
            <a:normAutofit fontScale="90000"/>
          </a:bodyPr>
          <a:lstStyle/>
          <a:p>
            <a:r>
              <a:rPr lang="en-US" dirty="0"/>
              <a:t>Thank You</a:t>
            </a:r>
          </a:p>
        </p:txBody>
      </p:sp>
    </p:spTree>
    <p:extLst>
      <p:ext uri="{BB962C8B-B14F-4D97-AF65-F5344CB8AC3E}">
        <p14:creationId xmlns:p14="http://schemas.microsoft.com/office/powerpoint/2010/main" val="1898227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D6F5B-1021-29D9-27AF-C7C98F4B9E17}"/>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AFB50A8C-1600-F3D8-ED65-01E1E08096E1}"/>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Import the Seal of Fine Arts Program Endorsement</a:t>
            </a:r>
          </a:p>
        </p:txBody>
      </p:sp>
      <p:sp>
        <p:nvSpPr>
          <p:cNvPr id="8" name="TextBox 7">
            <a:extLst>
              <a:ext uri="{FF2B5EF4-FFF2-40B4-BE49-F238E27FC236}">
                <a16:creationId xmlns:a16="http://schemas.microsoft.com/office/drawing/2014/main" id="{64F91DFB-08E9-6327-55AF-CE1D4AFC6C8B}"/>
              </a:ext>
            </a:extLst>
          </p:cNvPr>
          <p:cNvSpPr txBox="1"/>
          <p:nvPr/>
        </p:nvSpPr>
        <p:spPr>
          <a:xfrm>
            <a:off x="106326" y="5583220"/>
            <a:ext cx="2955851" cy="1015663"/>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OFFICE &gt; CURRICULUM &amp; ASSESSMENTS &gt; GRAD REQUIREMENTS &gt;  ENDORSEMENTS &gt; SETUP &gt; UTILITIES &gt; IMPORT STATE ENDORSEMENTS</a:t>
            </a:r>
          </a:p>
        </p:txBody>
      </p:sp>
      <p:pic>
        <p:nvPicPr>
          <p:cNvPr id="3" name="Picture 2">
            <a:extLst>
              <a:ext uri="{FF2B5EF4-FFF2-40B4-BE49-F238E27FC236}">
                <a16:creationId xmlns:a16="http://schemas.microsoft.com/office/drawing/2014/main" id="{4D045706-28CD-99A2-8942-9D646E17B790}"/>
              </a:ext>
            </a:extLst>
          </p:cNvPr>
          <p:cNvPicPr>
            <a:picLocks noChangeAspect="1"/>
          </p:cNvPicPr>
          <p:nvPr/>
        </p:nvPicPr>
        <p:blipFill>
          <a:blip r:embed="rId3"/>
          <a:stretch>
            <a:fillRect/>
          </a:stretch>
        </p:blipFill>
        <p:spPr>
          <a:xfrm>
            <a:off x="3390711" y="1514636"/>
            <a:ext cx="8398517" cy="3399400"/>
          </a:xfrm>
          <a:prstGeom prst="rect">
            <a:avLst/>
          </a:prstGeom>
          <a:ln>
            <a:solidFill>
              <a:schemeClr val="tx1"/>
            </a:solidFill>
          </a:ln>
        </p:spPr>
      </p:pic>
    </p:spTree>
    <p:extLst>
      <p:ext uri="{BB962C8B-B14F-4D97-AF65-F5344CB8AC3E}">
        <p14:creationId xmlns:p14="http://schemas.microsoft.com/office/powerpoint/2010/main" val="721068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F1380-4FF3-162B-A733-18BC986089EF}"/>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2AAD7CB0-9831-D7B2-09CD-39586D28F3C5}"/>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Endorsement Maintenance</a:t>
            </a:r>
          </a:p>
          <a:p>
            <a:pPr marL="457200" indent="-457200">
              <a:buFont typeface="Arial" panose="020B0604020202020204" pitchFamily="34" charset="0"/>
              <a:buChar char="•"/>
            </a:pPr>
            <a:r>
              <a:rPr lang="en-US" sz="1200" dirty="0"/>
              <a:t>Link curriculum keys for the Fine Arts requirement</a:t>
            </a:r>
          </a:p>
          <a:p>
            <a:pPr marL="457200" indent="-457200">
              <a:buFont typeface="Arial" panose="020B0604020202020204" pitchFamily="34" charset="0"/>
              <a:buChar char="•"/>
            </a:pPr>
            <a:r>
              <a:rPr lang="en-US" sz="1200" dirty="0"/>
              <a:t>Link curriculum keys for the AP, IB, DE, and HON requirement</a:t>
            </a:r>
          </a:p>
          <a:p>
            <a:pPr marL="457200" indent="-457200">
              <a:buFont typeface="Arial" panose="020B0604020202020204" pitchFamily="34" charset="0"/>
              <a:buChar char="•"/>
            </a:pPr>
            <a:endParaRPr lang="en-US" sz="1200" dirty="0"/>
          </a:p>
          <a:p>
            <a:pPr marL="457200" indent="-457200">
              <a:buFont typeface="Arial" panose="020B0604020202020204" pitchFamily="34" charset="0"/>
              <a:buChar char="•"/>
            </a:pPr>
            <a:r>
              <a:rPr lang="en-US" sz="1200" dirty="0"/>
              <a:t>Note: there are more updates coming for this endorsement in PR 6026499</a:t>
            </a:r>
          </a:p>
        </p:txBody>
      </p:sp>
      <p:sp>
        <p:nvSpPr>
          <p:cNvPr id="8" name="TextBox 7">
            <a:extLst>
              <a:ext uri="{FF2B5EF4-FFF2-40B4-BE49-F238E27FC236}">
                <a16:creationId xmlns:a16="http://schemas.microsoft.com/office/drawing/2014/main" id="{53F4A67A-FCC9-5417-6142-89398FDB21E6}"/>
              </a:ext>
            </a:extLst>
          </p:cNvPr>
          <p:cNvSpPr txBox="1"/>
          <p:nvPr/>
        </p:nvSpPr>
        <p:spPr>
          <a:xfrm>
            <a:off x="106326" y="5583220"/>
            <a:ext cx="2955851" cy="1015663"/>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OFFICE &gt; CURRICULUM &amp; ASSESSMENTS &gt; GRAD REQUIREMENTS &gt;  ENDORSEMENTS &gt; SETUP &gt; CONFIGURATION &gt; ENDORSEMENT MAINTENANCE</a:t>
            </a:r>
          </a:p>
        </p:txBody>
      </p:sp>
      <p:pic>
        <p:nvPicPr>
          <p:cNvPr id="4" name="Picture 3">
            <a:extLst>
              <a:ext uri="{FF2B5EF4-FFF2-40B4-BE49-F238E27FC236}">
                <a16:creationId xmlns:a16="http://schemas.microsoft.com/office/drawing/2014/main" id="{60FEA6A8-075C-7F4D-3FA7-EE4B2533DF67}"/>
              </a:ext>
            </a:extLst>
          </p:cNvPr>
          <p:cNvPicPr>
            <a:picLocks noChangeAspect="1"/>
          </p:cNvPicPr>
          <p:nvPr/>
        </p:nvPicPr>
        <p:blipFill>
          <a:blip r:embed="rId3"/>
          <a:stretch>
            <a:fillRect/>
          </a:stretch>
        </p:blipFill>
        <p:spPr>
          <a:xfrm>
            <a:off x="3600449" y="342477"/>
            <a:ext cx="8058735" cy="5824268"/>
          </a:xfrm>
          <a:prstGeom prst="rect">
            <a:avLst/>
          </a:prstGeom>
        </p:spPr>
      </p:pic>
    </p:spTree>
    <p:extLst>
      <p:ext uri="{BB962C8B-B14F-4D97-AF65-F5344CB8AC3E}">
        <p14:creationId xmlns:p14="http://schemas.microsoft.com/office/powerpoint/2010/main" val="3361540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8C311-0CA8-85A2-E2E3-1853BB57F95C}"/>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9CCCC694-83DE-AA80-E5E4-D869FBD07297}"/>
              </a:ext>
            </a:extLst>
          </p:cNvPr>
          <p:cNvSpPr txBox="1">
            <a:spLocks/>
          </p:cNvSpPr>
          <p:nvPr/>
        </p:nvSpPr>
        <p:spPr>
          <a:xfrm>
            <a:off x="0" y="1514636"/>
            <a:ext cx="3205654" cy="3068250"/>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Community Service Hours Special Program records</a:t>
            </a:r>
          </a:p>
          <a:p>
            <a:pPr marL="171450" indent="-171450">
              <a:buFont typeface="Arial" panose="020B0604020202020204" pitchFamily="34" charset="0"/>
              <a:buChar char="•"/>
            </a:pPr>
            <a:r>
              <a:rPr lang="en-US" sz="1300" dirty="0"/>
              <a:t>Records can be used to track Art-related community service hours using the comment field</a:t>
            </a:r>
          </a:p>
          <a:p>
            <a:pPr marL="171450" indent="-171450">
              <a:buFont typeface="Arial" panose="020B0604020202020204" pitchFamily="34" charset="0"/>
              <a:buChar char="•"/>
            </a:pPr>
            <a:r>
              <a:rPr lang="en-US" sz="1300" dirty="0"/>
              <a:t>PR 6033545 will be making updates for tracking those hours that are art-related</a:t>
            </a:r>
          </a:p>
        </p:txBody>
      </p:sp>
      <p:sp>
        <p:nvSpPr>
          <p:cNvPr id="8" name="TextBox 7">
            <a:extLst>
              <a:ext uri="{FF2B5EF4-FFF2-40B4-BE49-F238E27FC236}">
                <a16:creationId xmlns:a16="http://schemas.microsoft.com/office/drawing/2014/main" id="{492A7A91-0867-9F53-30EC-90984E898D67}"/>
              </a:ext>
            </a:extLst>
          </p:cNvPr>
          <p:cNvSpPr txBox="1"/>
          <p:nvPr/>
        </p:nvSpPr>
        <p:spPr>
          <a:xfrm>
            <a:off x="106326" y="5583220"/>
            <a:ext cx="2955851" cy="646331"/>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STUDENTS &gt; STUDENT PROFILE &gt; SPECIAL PROGRAMS &gt; COM SRV HRS</a:t>
            </a:r>
          </a:p>
        </p:txBody>
      </p:sp>
      <p:pic>
        <p:nvPicPr>
          <p:cNvPr id="7" name="Picture 6">
            <a:extLst>
              <a:ext uri="{FF2B5EF4-FFF2-40B4-BE49-F238E27FC236}">
                <a16:creationId xmlns:a16="http://schemas.microsoft.com/office/drawing/2014/main" id="{AB0B5562-A831-77E3-5955-D10B852B1401}"/>
              </a:ext>
            </a:extLst>
          </p:cNvPr>
          <p:cNvPicPr>
            <a:picLocks noChangeAspect="1"/>
          </p:cNvPicPr>
          <p:nvPr/>
        </p:nvPicPr>
        <p:blipFill>
          <a:blip r:embed="rId3"/>
          <a:stretch>
            <a:fillRect/>
          </a:stretch>
        </p:blipFill>
        <p:spPr>
          <a:xfrm>
            <a:off x="3396342" y="1048841"/>
            <a:ext cx="8455507" cy="3392229"/>
          </a:xfrm>
          <a:prstGeom prst="rect">
            <a:avLst/>
          </a:prstGeom>
          <a:ln>
            <a:solidFill>
              <a:schemeClr val="tx1"/>
            </a:solidFill>
          </a:ln>
        </p:spPr>
      </p:pic>
    </p:spTree>
    <p:extLst>
      <p:ext uri="{BB962C8B-B14F-4D97-AF65-F5344CB8AC3E}">
        <p14:creationId xmlns:p14="http://schemas.microsoft.com/office/powerpoint/2010/main" val="3171954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1FE7E-E98A-030D-A94B-81DA3E68ADA0}"/>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5AD915AC-990A-5E54-1FAD-A45AEB700A7B}"/>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Seal of Fine Arts Program Endorsement</a:t>
            </a:r>
          </a:p>
          <a:p>
            <a:pPr marL="171450" indent="-171450">
              <a:buFont typeface="Arial" panose="020B0604020202020204" pitchFamily="34" charset="0"/>
              <a:buChar char="•"/>
            </a:pPr>
            <a:r>
              <a:rPr lang="en-US" sz="1200" dirty="0"/>
              <a:t>Select Student Freeform Reqs button to indicate when a student has completed a freeform requirement.</a:t>
            </a:r>
          </a:p>
          <a:p>
            <a:pPr marL="171450" indent="-171450">
              <a:buFont typeface="Arial" panose="020B0604020202020204" pitchFamily="34" charset="0"/>
              <a:buChar char="•"/>
            </a:pPr>
            <a:r>
              <a:rPr lang="en-US" sz="1200" dirty="0"/>
              <a:t>Enter year (defaults to current year) and date requirement met</a:t>
            </a:r>
          </a:p>
        </p:txBody>
      </p:sp>
      <p:sp>
        <p:nvSpPr>
          <p:cNvPr id="8" name="TextBox 7">
            <a:extLst>
              <a:ext uri="{FF2B5EF4-FFF2-40B4-BE49-F238E27FC236}">
                <a16:creationId xmlns:a16="http://schemas.microsoft.com/office/drawing/2014/main" id="{1B369FAD-C2A8-0D57-4F4A-100C9B6E3B21}"/>
              </a:ext>
            </a:extLst>
          </p:cNvPr>
          <p:cNvSpPr txBox="1"/>
          <p:nvPr/>
        </p:nvSpPr>
        <p:spPr>
          <a:xfrm>
            <a:off x="106326" y="5583220"/>
            <a:ext cx="2955851" cy="1015663"/>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OFFICE &gt; CURRICULUM &amp; ASSESSMENTS &gt; GRAD REQUIREMENTS &gt;  ENDORSEMENTS &gt; SETUP &gt; UTILITIES &gt; IMPORT STATE ENDORSEMENTS</a:t>
            </a:r>
          </a:p>
        </p:txBody>
      </p:sp>
      <p:pic>
        <p:nvPicPr>
          <p:cNvPr id="7" name="Picture 6">
            <a:extLst>
              <a:ext uri="{FF2B5EF4-FFF2-40B4-BE49-F238E27FC236}">
                <a16:creationId xmlns:a16="http://schemas.microsoft.com/office/drawing/2014/main" id="{C3468AF2-D0D7-DB0D-A5E4-77B68B74FDA1}"/>
              </a:ext>
            </a:extLst>
          </p:cNvPr>
          <p:cNvPicPr>
            <a:picLocks noChangeAspect="1"/>
          </p:cNvPicPr>
          <p:nvPr/>
        </p:nvPicPr>
        <p:blipFill>
          <a:blip r:embed="rId3"/>
          <a:stretch>
            <a:fillRect/>
          </a:stretch>
        </p:blipFill>
        <p:spPr>
          <a:xfrm>
            <a:off x="3324376" y="380574"/>
            <a:ext cx="8508395" cy="5386125"/>
          </a:xfrm>
          <a:prstGeom prst="rect">
            <a:avLst/>
          </a:prstGeom>
          <a:ln>
            <a:solidFill>
              <a:schemeClr val="tx1"/>
            </a:solidFill>
          </a:ln>
        </p:spPr>
      </p:pic>
    </p:spTree>
    <p:extLst>
      <p:ext uri="{BB962C8B-B14F-4D97-AF65-F5344CB8AC3E}">
        <p14:creationId xmlns:p14="http://schemas.microsoft.com/office/powerpoint/2010/main" val="2347730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7BAD4-6F71-91F3-4B9F-BBDF8CD8E7CF}"/>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94C0BA24-8B7F-2514-9CE0-BB4723539CE1}"/>
              </a:ext>
            </a:extLst>
          </p:cNvPr>
          <p:cNvSpPr txBox="1">
            <a:spLocks/>
          </p:cNvSpPr>
          <p:nvPr/>
        </p:nvSpPr>
        <p:spPr>
          <a:xfrm>
            <a:off x="0" y="1514636"/>
            <a:ext cx="3062177" cy="2904964"/>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Graduation Requirement Reminders</a:t>
            </a:r>
          </a:p>
          <a:p>
            <a:pPr marL="342900" indent="-342900">
              <a:buFont typeface="+mj-lt"/>
              <a:buAutoNum type="arabicPeriod"/>
            </a:pPr>
            <a:r>
              <a:rPr lang="en-US" sz="1600" dirty="0"/>
              <a:t>System will use the subject code tied to course if that subject code is a valid state code</a:t>
            </a:r>
          </a:p>
          <a:p>
            <a:pPr marL="342900" indent="-342900">
              <a:buFont typeface="+mj-lt"/>
              <a:buAutoNum type="arabicPeriod"/>
            </a:pPr>
            <a:endParaRPr lang="en-US" sz="1600" dirty="0"/>
          </a:p>
          <a:p>
            <a:pPr marL="342900" indent="-342900">
              <a:buFont typeface="+mj-lt"/>
              <a:buAutoNum type="arabicPeriod"/>
            </a:pPr>
            <a:r>
              <a:rPr lang="en-US" sz="1600" dirty="0"/>
              <a:t>FASTER configurations can determine the subject area/code that the course is displayed as on the transcript</a:t>
            </a:r>
          </a:p>
        </p:txBody>
      </p:sp>
      <p:sp>
        <p:nvSpPr>
          <p:cNvPr id="8" name="TextBox 7">
            <a:extLst>
              <a:ext uri="{FF2B5EF4-FFF2-40B4-BE49-F238E27FC236}">
                <a16:creationId xmlns:a16="http://schemas.microsoft.com/office/drawing/2014/main" id="{49821CC8-AB14-B92B-1ACA-60E75F704E17}"/>
              </a:ext>
            </a:extLst>
          </p:cNvPr>
          <p:cNvSpPr txBox="1"/>
          <p:nvPr/>
        </p:nvSpPr>
        <p:spPr>
          <a:xfrm>
            <a:off x="106326" y="5583220"/>
            <a:ext cx="2955851" cy="830997"/>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OFFICE &gt; CURRICULUM &amp; ASSESSMENTS &gt; GRAD REQUIREMENTS &gt;  SETUP &gt; CODES &gt; COURSEWORK REQUIREMENTS</a:t>
            </a:r>
          </a:p>
        </p:txBody>
      </p:sp>
      <p:pic>
        <p:nvPicPr>
          <p:cNvPr id="3" name="Picture 2">
            <a:extLst>
              <a:ext uri="{FF2B5EF4-FFF2-40B4-BE49-F238E27FC236}">
                <a16:creationId xmlns:a16="http://schemas.microsoft.com/office/drawing/2014/main" id="{766D1E87-5B7F-0EF3-BA12-16557D47B04C}"/>
              </a:ext>
            </a:extLst>
          </p:cNvPr>
          <p:cNvPicPr>
            <a:picLocks noChangeAspect="1"/>
          </p:cNvPicPr>
          <p:nvPr/>
        </p:nvPicPr>
        <p:blipFill>
          <a:blip r:embed="rId3"/>
          <a:stretch>
            <a:fillRect/>
          </a:stretch>
        </p:blipFill>
        <p:spPr>
          <a:xfrm>
            <a:off x="3323625" y="543792"/>
            <a:ext cx="8592749" cy="5039428"/>
          </a:xfrm>
          <a:prstGeom prst="rect">
            <a:avLst/>
          </a:prstGeom>
        </p:spPr>
      </p:pic>
    </p:spTree>
    <p:extLst>
      <p:ext uri="{BB962C8B-B14F-4D97-AF65-F5344CB8AC3E}">
        <p14:creationId xmlns:p14="http://schemas.microsoft.com/office/powerpoint/2010/main" val="2480511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6E914-619D-2DF9-F3CD-83CA153AC289}"/>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6B0E0DE1-A983-86DB-6A0E-B2140511748C}"/>
              </a:ext>
            </a:extLst>
          </p:cNvPr>
          <p:cNvSpPr txBox="1">
            <a:spLocks/>
          </p:cNvSpPr>
          <p:nvPr/>
        </p:nvSpPr>
        <p:spPr>
          <a:xfrm>
            <a:off x="0" y="1514636"/>
            <a:ext cx="3205654" cy="3091689"/>
          </a:xfrm>
          <a:prstGeom prst="rect">
            <a:avLst/>
          </a:prstGeom>
        </p:spPr>
        <p:txBody>
          <a:bodyPr vert="horz" lIns="91440" tIns="45720" rIns="91440" bIns="45720" rtlCol="0" anchor="b">
            <a:normAutofit fontScale="85000" lnSpcReduction="20000"/>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Graduation Requirement Reminders</a:t>
            </a:r>
          </a:p>
          <a:p>
            <a:pPr marL="342900" indent="-342900">
              <a:buFont typeface="+mj-lt"/>
              <a:buAutoNum type="arabicPeriod"/>
            </a:pPr>
            <a:r>
              <a:rPr lang="en-US" sz="1600" dirty="0"/>
              <a:t>Districts determine the areas the curriculum key can apply to per grad plan.</a:t>
            </a:r>
          </a:p>
          <a:p>
            <a:pPr marL="342900" indent="-342900">
              <a:buFont typeface="+mj-lt"/>
              <a:buAutoNum type="arabicPeriod"/>
            </a:pPr>
            <a:r>
              <a:rPr lang="en-US" sz="1600" dirty="0"/>
              <a:t>Courses that can apply to only one area take precedent over courses that can apply to multiple areas.</a:t>
            </a:r>
          </a:p>
          <a:p>
            <a:pPr marL="342900" indent="-342900">
              <a:buFont typeface="+mj-lt"/>
              <a:buAutoNum type="arabicPeriod"/>
            </a:pPr>
            <a:r>
              <a:rPr lang="en-US" sz="1600" dirty="0"/>
              <a:t>Some courses that can apply to multiple areas may take precedent over another course with fewer areas if there is only one area that hasn’t been satisfied for the course.</a:t>
            </a:r>
          </a:p>
        </p:txBody>
      </p:sp>
      <p:sp>
        <p:nvSpPr>
          <p:cNvPr id="8" name="TextBox 7">
            <a:extLst>
              <a:ext uri="{FF2B5EF4-FFF2-40B4-BE49-F238E27FC236}">
                <a16:creationId xmlns:a16="http://schemas.microsoft.com/office/drawing/2014/main" id="{432F0BCF-B4B7-E30D-35E3-C0BB6D3B01EE}"/>
              </a:ext>
            </a:extLst>
          </p:cNvPr>
          <p:cNvSpPr txBox="1"/>
          <p:nvPr/>
        </p:nvSpPr>
        <p:spPr>
          <a:xfrm>
            <a:off x="106326" y="5583220"/>
            <a:ext cx="2955851" cy="646331"/>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OFFICE &gt; CURRICULUM &amp; ASSESSMENTS &gt; CURRICULUM &gt; CURRICULUM MASTER</a:t>
            </a:r>
          </a:p>
        </p:txBody>
      </p:sp>
      <p:pic>
        <p:nvPicPr>
          <p:cNvPr id="4" name="Picture 3">
            <a:extLst>
              <a:ext uri="{FF2B5EF4-FFF2-40B4-BE49-F238E27FC236}">
                <a16:creationId xmlns:a16="http://schemas.microsoft.com/office/drawing/2014/main" id="{ADDC91DD-464E-E193-7828-E112547B289D}"/>
              </a:ext>
            </a:extLst>
          </p:cNvPr>
          <p:cNvPicPr>
            <a:picLocks noChangeAspect="1"/>
          </p:cNvPicPr>
          <p:nvPr/>
        </p:nvPicPr>
        <p:blipFill>
          <a:blip r:embed="rId3"/>
          <a:stretch>
            <a:fillRect/>
          </a:stretch>
        </p:blipFill>
        <p:spPr>
          <a:xfrm>
            <a:off x="3525691" y="491379"/>
            <a:ext cx="8042849" cy="4114946"/>
          </a:xfrm>
          <a:prstGeom prst="rect">
            <a:avLst/>
          </a:prstGeom>
          <a:ln>
            <a:solidFill>
              <a:schemeClr val="tx1"/>
            </a:solidFill>
          </a:ln>
        </p:spPr>
      </p:pic>
    </p:spTree>
    <p:extLst>
      <p:ext uri="{BB962C8B-B14F-4D97-AF65-F5344CB8AC3E}">
        <p14:creationId xmlns:p14="http://schemas.microsoft.com/office/powerpoint/2010/main" val="15477987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f3073f3-9a20-481c-ba9a-d77d18817a94">
      <UserInfo>
        <DisplayName>Joe Battaglia</DisplayName>
        <AccountId>115</AccountId>
        <AccountType/>
      </UserInfo>
    </SharedWithUsers>
    <lcf76f155ced4ddcb4097134ff3c332f xmlns="42a7207b-7133-445a-a506-606f615b7eeb">
      <Terms xmlns="http://schemas.microsoft.com/office/infopath/2007/PartnerControls"/>
    </lcf76f155ced4ddcb4097134ff3c332f>
    <TaxCatchAll xmlns="3f3073f3-9a20-481c-ba9a-d77d18817a94" xsi:nil="true"/>
    <Comments xmlns="42a7207b-7133-445a-a506-606f615b7eeb" xsi:nil="true"/>
    <hyperlink xmlns="42a7207b-7133-445a-a506-606f615b7eeb">
      <Url xsi:nil="true"/>
      <Description xsi:nil="true"/>
    </hyperlink>
    <DocumentDate xmlns="42a7207b-7133-445a-a506-606f615b7ee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815D197E973384187645406A0610E8A" ma:contentTypeVersion="26" ma:contentTypeDescription="Create a new document." ma:contentTypeScope="" ma:versionID="85cedb8cd13522dd50335bc00db4e3b1">
  <xsd:schema xmlns:xsd="http://www.w3.org/2001/XMLSchema" xmlns:xs="http://www.w3.org/2001/XMLSchema" xmlns:p="http://schemas.microsoft.com/office/2006/metadata/properties" xmlns:ns2="42a7207b-7133-445a-a506-606f615b7eeb" xmlns:ns3="3f3073f3-9a20-481c-ba9a-d77d18817a94" targetNamespace="http://schemas.microsoft.com/office/2006/metadata/properties" ma:root="true" ma:fieldsID="1059e14bec0db6f2b7301bb3bfeb90bb" ns2:_="" ns3:_="">
    <xsd:import namespace="42a7207b-7133-445a-a506-606f615b7eeb"/>
    <xsd:import namespace="3f3073f3-9a20-481c-ba9a-d77d18817a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EventHashCode" minOccurs="0"/>
                <xsd:element ref="ns2:MediaServiceGenerationTime" minOccurs="0"/>
                <xsd:element ref="ns2:MediaServiceAutoKeyPoints" minOccurs="0"/>
                <xsd:element ref="ns2:MediaServiceKeyPoints" minOccurs="0"/>
                <xsd:element ref="ns2:MediaServiceAutoTags" minOccurs="0"/>
                <xsd:element ref="ns2:MediaServiceOCR" minOccurs="0"/>
                <xsd:element ref="ns2:MediaLengthInSeconds" minOccurs="0"/>
                <xsd:element ref="ns2:lcf76f155ced4ddcb4097134ff3c332f" minOccurs="0"/>
                <xsd:element ref="ns3:TaxCatchAll" minOccurs="0"/>
                <xsd:element ref="ns2:hyperlink" minOccurs="0"/>
                <xsd:element ref="ns2:MediaServiceObjectDetectorVersions" minOccurs="0"/>
                <xsd:element ref="ns2:DocumentDate" minOccurs="0"/>
                <xsd:element ref="ns2: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a7207b-7133-445a-a506-606f615b7ee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e4826e2-df0f-4cbe-ad54-8f56e580bb7e" ma:termSetId="09814cd3-568e-fe90-9814-8d621ff8fb84" ma:anchorId="fba54fb3-c3e1-fe81-a776-ca4b69148c4d" ma:open="true" ma:isKeyword="false">
      <xsd:complexType>
        <xsd:sequence>
          <xsd:element ref="pc:Terms" minOccurs="0" maxOccurs="1"/>
        </xsd:sequence>
      </xsd:complexType>
    </xsd:element>
    <xsd:element name="hyperlink" ma:index="23"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DocumentDate" ma:index="25" nillable="true" ma:displayName="Document Date" ma:format="DateOnly" ma:internalName="DocumentDate">
      <xsd:simpleType>
        <xsd:restriction base="dms:DateTime"/>
      </xsd:simpleType>
    </xsd:element>
    <xsd:element name="Comments" ma:index="26" nillable="true" ma:displayName="Comments" ma:format="Dropdown" ma:internalName="Comment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3073f3-9a20-481c-ba9a-d77d18817a94"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af314be9-a611-4754-8114-beeb47761b8a}" ma:internalName="TaxCatchAll" ma:showField="CatchAllData" ma:web="3f3073f3-9a20-481c-ba9a-d77d18817a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589937-285E-458F-A6E3-EB25D144B7F4}">
  <ds:schemaRefs>
    <ds:schemaRef ds:uri="http://purl.org/dc/terms/"/>
    <ds:schemaRef ds:uri="http://schemas.microsoft.com/office/2006/documentManagement/types"/>
    <ds:schemaRef ds:uri="42a7207b-7133-445a-a506-606f615b7eeb"/>
    <ds:schemaRef ds:uri="3f3073f3-9a20-481c-ba9a-d77d18817a94"/>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8830A6E7-30D1-48FF-B822-812C254E4D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a7207b-7133-445a-a506-606f615b7eeb"/>
    <ds:schemaRef ds:uri="3f3073f3-9a20-481c-ba9a-d77d18817a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949000-6F41-4353-A46B-250BE57DF8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32729</TotalTime>
  <Words>2612</Words>
  <Application>Microsoft Office PowerPoint</Application>
  <PresentationFormat>Widescreen</PresentationFormat>
  <Paragraphs>206</Paragraphs>
  <Slides>34</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Aptos</vt:lpstr>
      <vt:lpstr>Arial</vt:lpstr>
      <vt:lpstr>Calibri</vt:lpstr>
      <vt:lpstr>Open Sans</vt:lpstr>
      <vt:lpstr>tahoma</vt:lpstr>
      <vt:lpstr>Times New Roman</vt:lpstr>
      <vt:lpstr>Office Theme</vt:lpstr>
      <vt:lpstr>F.A.S.T.E.R. &amp; Grad Requirements </vt:lpstr>
      <vt:lpstr>Agenda</vt:lpstr>
      <vt:lpstr>Recent Updates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Upcoming Updates</vt:lpstr>
      <vt:lpstr>PowerPoint Presentation</vt:lpstr>
      <vt:lpstr>PowerPoint Presentation</vt:lpstr>
      <vt:lpstr>PowerPoint Presentation</vt:lpstr>
      <vt:lpstr>PowerPoint Presentation</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Foua Khang</dc:creator>
  <cp:lastModifiedBy>Renee King</cp:lastModifiedBy>
  <cp:revision>131</cp:revision>
  <dcterms:created xsi:type="dcterms:W3CDTF">2017-04-06T16:25:10Z</dcterms:created>
  <dcterms:modified xsi:type="dcterms:W3CDTF">2025-01-23T19:20:08Z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0x0101005815D197E973384187645406A0610E8A</vt:lpwstr>
  </property>
  <property fmtid="{D5CDD505-2E9C-101B-9397-08002B2CF9AE}" pid="3" name="MediaServiceImageTags">
    <vt:lpwstr/>
  </property>
</Properties>
</file>