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64" r:id="rId5"/>
    <p:sldId id="259" r:id="rId6"/>
    <p:sldId id="261" r:id="rId7"/>
    <p:sldId id="262" r:id="rId8"/>
    <p:sldId id="268" r:id="rId9"/>
    <p:sldId id="265" r:id="rId10"/>
    <p:sldId id="269" r:id="rId11"/>
    <p:sldId id="270" r:id="rId12"/>
    <p:sldId id="263" r:id="rId13"/>
    <p:sldId id="271" r:id="rId14"/>
    <p:sldId id="273" r:id="rId15"/>
    <p:sldId id="272" r:id="rId16"/>
    <p:sldId id="275" r:id="rId17"/>
    <p:sldId id="278" r:id="rId18"/>
    <p:sldId id="279" r:id="rId19"/>
    <p:sldId id="274" r:id="rId20"/>
    <p:sldId id="277" r:id="rId21"/>
    <p:sldId id="27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ne Arbuckle" initials="JA" lastIdx="1" clrIdx="0">
    <p:extLst>
      <p:ext uri="{19B8F6BF-5375-455C-9EA6-DF929625EA0E}">
        <p15:presenceInfo xmlns:p15="http://schemas.microsoft.com/office/powerpoint/2012/main" userId="S::jeannea@skyward.com::13a13fdc-45e9-4aaf-a3cf-d73ed936bc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4"/>
    <p:restoredTop sz="94686"/>
  </p:normalViewPr>
  <p:slideViewPr>
    <p:cSldViewPr snapToGrid="0" snapToObjects="1">
      <p:cViewPr varScale="1">
        <p:scale>
          <a:sx n="88" d="100"/>
          <a:sy n="88" d="100"/>
        </p:scale>
        <p:origin x="840"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12/30/2024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secured user browse, API Config screen, and API Log</a:t>
            </a:r>
          </a:p>
        </p:txBody>
      </p:sp>
      <p:sp>
        <p:nvSpPr>
          <p:cNvPr id="4" name="Slide Number Placeholder 3"/>
          <p:cNvSpPr>
            <a:spLocks noGrp="1"/>
          </p:cNvSpPr>
          <p:nvPr>
            <p:ph type="sldNum" sz="quarter" idx="5"/>
          </p:nvPr>
        </p:nvSpPr>
        <p:spPr/>
        <p:txBody>
          <a:bodyPr/>
          <a:lstStyle/>
          <a:p>
            <a:fld id="{59C1D7F4-8612-364C-AE21-34A5B49E53B3}" type="slidenum">
              <a:rPr lang="en-US" smtClean="0"/>
              <a:t>10</a:t>
            </a:fld>
            <a:endParaRPr lang="en-US"/>
          </a:p>
        </p:txBody>
      </p:sp>
    </p:spTree>
    <p:extLst>
      <p:ext uri="{BB962C8B-B14F-4D97-AF65-F5344CB8AC3E}">
        <p14:creationId xmlns:p14="http://schemas.microsoft.com/office/powerpoint/2010/main" val="361690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swagger and show how to pull records</a:t>
            </a:r>
          </a:p>
        </p:txBody>
      </p:sp>
      <p:sp>
        <p:nvSpPr>
          <p:cNvPr id="4" name="Slide Number Placeholder 3"/>
          <p:cNvSpPr>
            <a:spLocks noGrp="1"/>
          </p:cNvSpPr>
          <p:nvPr>
            <p:ph type="sldNum" sz="quarter" idx="5"/>
          </p:nvPr>
        </p:nvSpPr>
        <p:spPr/>
        <p:txBody>
          <a:bodyPr/>
          <a:lstStyle/>
          <a:p>
            <a:fld id="{59C1D7F4-8612-364C-AE21-34A5B49E53B3}" type="slidenum">
              <a:rPr lang="en-US" smtClean="0"/>
              <a:t>11</a:t>
            </a:fld>
            <a:endParaRPr lang="en-US"/>
          </a:p>
        </p:txBody>
      </p:sp>
    </p:spTree>
    <p:extLst>
      <p:ext uri="{BB962C8B-B14F-4D97-AF65-F5344CB8AC3E}">
        <p14:creationId xmlns:p14="http://schemas.microsoft.com/office/powerpoint/2010/main" val="302192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173D18-7188-4776-A292-814A48E6AED3}"/>
              </a:ext>
            </a:extLst>
          </p:cNvPr>
          <p:cNvSpPr>
            <a:spLocks noGrp="1"/>
          </p:cNvSpPr>
          <p:nvPr>
            <p:ph type="ctrTitle"/>
          </p:nvPr>
        </p:nvSpPr>
        <p:spPr>
          <a:xfrm>
            <a:off x="184638" y="4247817"/>
            <a:ext cx="6544407" cy="1467182"/>
          </a:xfrm>
        </p:spPr>
        <p:txBody>
          <a:bodyPr>
            <a:normAutofit/>
          </a:bodyPr>
          <a:lstStyle/>
          <a:p>
            <a:r>
              <a:rPr lang="en-US" sz="4800" dirty="0"/>
              <a:t>API</a:t>
            </a:r>
          </a:p>
        </p:txBody>
      </p:sp>
      <p:sp>
        <p:nvSpPr>
          <p:cNvPr id="4" name="Subtitle 6">
            <a:extLst>
              <a:ext uri="{FF2B5EF4-FFF2-40B4-BE49-F238E27FC236}">
                <a16:creationId xmlns:a16="http://schemas.microsoft.com/office/drawing/2014/main" id="{9F1F55DC-514B-D894-72B7-064E0074B0D3}"/>
              </a:ext>
            </a:extLst>
          </p:cNvPr>
          <p:cNvSpPr>
            <a:spLocks noGrp="1"/>
          </p:cNvSpPr>
          <p:nvPr>
            <p:ph type="subTitle" idx="1"/>
          </p:nvPr>
        </p:nvSpPr>
        <p:spPr>
          <a:xfrm>
            <a:off x="308225" y="5969285"/>
            <a:ext cx="6420820" cy="697845"/>
          </a:xfrm>
        </p:spPr>
        <p:txBody>
          <a:bodyPr>
            <a:normAutofit fontScale="77500" lnSpcReduction="20000"/>
          </a:bodyPr>
          <a:lstStyle/>
          <a:p>
            <a:r>
              <a:rPr lang="en-US" dirty="0"/>
              <a:t>Session 5</a:t>
            </a:r>
          </a:p>
          <a:p>
            <a:r>
              <a:rPr lang="en-US" dirty="0"/>
              <a:t>Liz Kelley Vang – Senior Consultant – Customer Success</a:t>
            </a:r>
          </a:p>
        </p:txBody>
      </p:sp>
    </p:spTree>
    <p:extLst>
      <p:ext uri="{BB962C8B-B14F-4D97-AF65-F5344CB8AC3E}">
        <p14:creationId xmlns:p14="http://schemas.microsoft.com/office/powerpoint/2010/main" val="92150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CB9FC91-0239-4D86-7005-E0709524BD02}"/>
              </a:ext>
            </a:extLst>
          </p:cNvPr>
          <p:cNvSpPr txBox="1">
            <a:spLocks/>
          </p:cNvSpPr>
          <p:nvPr/>
        </p:nvSpPr>
        <p:spPr>
          <a:xfrm>
            <a:off x="637142" y="413569"/>
            <a:ext cx="10917715" cy="8563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lnSpc>
                <a:spcPct val="120000"/>
              </a:lnSpc>
            </a:pPr>
            <a:r>
              <a:rPr lang="en-US" sz="4200" dirty="0"/>
              <a:t>Which vendors are accessing our data?</a:t>
            </a:r>
          </a:p>
        </p:txBody>
      </p:sp>
      <p:sp>
        <p:nvSpPr>
          <p:cNvPr id="4" name="Subtitle 5">
            <a:extLst>
              <a:ext uri="{FF2B5EF4-FFF2-40B4-BE49-F238E27FC236}">
                <a16:creationId xmlns:a16="http://schemas.microsoft.com/office/drawing/2014/main" id="{F201B8D0-C04C-84AD-BCCE-0AB9F9671928}"/>
              </a:ext>
            </a:extLst>
          </p:cNvPr>
          <p:cNvSpPr txBox="1">
            <a:spLocks/>
          </p:cNvSpPr>
          <p:nvPr/>
        </p:nvSpPr>
        <p:spPr>
          <a:xfrm>
            <a:off x="509069" y="1633472"/>
            <a:ext cx="11173859" cy="4898047"/>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10000"/>
              </a:lnSpc>
              <a:buFont typeface="+mj-lt"/>
              <a:buAutoNum type="arabicPeriod"/>
            </a:pPr>
            <a:r>
              <a:rPr lang="en-US" dirty="0">
                <a:solidFill>
                  <a:schemeClr val="bg1"/>
                </a:solidFill>
              </a:rPr>
              <a:t>Secured User Records</a:t>
            </a:r>
          </a:p>
          <a:p>
            <a:pPr lvl="1">
              <a:lnSpc>
                <a:spcPct val="110000"/>
              </a:lnSpc>
            </a:pPr>
            <a:r>
              <a:rPr lang="en-US" dirty="0">
                <a:solidFill>
                  <a:schemeClr val="bg1"/>
                </a:solidFill>
              </a:rPr>
              <a:t>See which vendors are set up with API credentials</a:t>
            </a:r>
          </a:p>
          <a:p>
            <a:pPr lvl="1">
              <a:lnSpc>
                <a:spcPct val="110000"/>
              </a:lnSpc>
            </a:pPr>
            <a:r>
              <a:rPr lang="en-US" dirty="0">
                <a:solidFill>
                  <a:schemeClr val="bg1"/>
                </a:solidFill>
              </a:rPr>
              <a:t>Secured User browse &gt; locate records where API Secret Assigned = Yes</a:t>
            </a:r>
          </a:p>
          <a:p>
            <a:pPr marL="514350" indent="-514350">
              <a:lnSpc>
                <a:spcPct val="110000"/>
              </a:lnSpc>
              <a:buFont typeface="+mj-lt"/>
              <a:buAutoNum type="arabicPeriod"/>
            </a:pPr>
            <a:r>
              <a:rPr lang="en-US" dirty="0">
                <a:solidFill>
                  <a:schemeClr val="bg1"/>
                </a:solidFill>
              </a:rPr>
              <a:t>API Log</a:t>
            </a:r>
          </a:p>
          <a:p>
            <a:pPr lvl="1">
              <a:lnSpc>
                <a:spcPct val="110000"/>
              </a:lnSpc>
            </a:pPr>
            <a:r>
              <a:rPr lang="en-US" dirty="0">
                <a:solidFill>
                  <a:schemeClr val="bg1"/>
                </a:solidFill>
              </a:rPr>
              <a:t>Detailed logs of when vendors retrieved/synced specific types of records</a:t>
            </a:r>
          </a:p>
          <a:p>
            <a:pPr marL="514350" indent="-514350">
              <a:lnSpc>
                <a:spcPct val="110000"/>
              </a:lnSpc>
              <a:buFont typeface="+mj-lt"/>
              <a:buAutoNum type="arabicPeriod"/>
            </a:pPr>
            <a:r>
              <a:rPr lang="en-US" dirty="0">
                <a:solidFill>
                  <a:schemeClr val="bg1"/>
                </a:solidFill>
              </a:rPr>
              <a:t>User Tracking</a:t>
            </a:r>
          </a:p>
          <a:p>
            <a:pPr lvl="1">
              <a:lnSpc>
                <a:spcPct val="110000"/>
              </a:lnSpc>
            </a:pPr>
            <a:r>
              <a:rPr lang="en-US" dirty="0">
                <a:solidFill>
                  <a:schemeClr val="bg1"/>
                </a:solidFill>
              </a:rPr>
              <a:t>Additional tracking information (necessary to see records of data being pulled from the LMS API)</a:t>
            </a:r>
          </a:p>
          <a:p>
            <a:pPr marL="0" indent="0">
              <a:buNone/>
            </a:pPr>
            <a:endParaRPr lang="en-US" dirty="0">
              <a:solidFill>
                <a:schemeClr val="bg1"/>
              </a:solidFill>
            </a:endParaRPr>
          </a:p>
        </p:txBody>
      </p:sp>
    </p:spTree>
    <p:extLst>
      <p:ext uri="{BB962C8B-B14F-4D97-AF65-F5344CB8AC3E}">
        <p14:creationId xmlns:p14="http://schemas.microsoft.com/office/powerpoint/2010/main" val="88225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a:extLst>
              <a:ext uri="{FF2B5EF4-FFF2-40B4-BE49-F238E27FC236}">
                <a16:creationId xmlns:a16="http://schemas.microsoft.com/office/drawing/2014/main" id="{F201B8D0-C04C-84AD-BCCE-0AB9F9671928}"/>
              </a:ext>
            </a:extLst>
          </p:cNvPr>
          <p:cNvSpPr txBox="1">
            <a:spLocks/>
          </p:cNvSpPr>
          <p:nvPr/>
        </p:nvSpPr>
        <p:spPr>
          <a:xfrm>
            <a:off x="1900997" y="962491"/>
            <a:ext cx="8390002" cy="33227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bg1"/>
                </a:solidFill>
              </a:rPr>
              <a:t>To test your API, you’ll need:</a:t>
            </a:r>
            <a:endParaRPr lang="en-US" dirty="0">
              <a:solidFill>
                <a:schemeClr val="bg1"/>
              </a:solidFill>
            </a:endParaRPr>
          </a:p>
          <a:p>
            <a:pPr marL="514350" indent="-514350">
              <a:lnSpc>
                <a:spcPct val="100000"/>
              </a:lnSpc>
              <a:buFont typeface="+mj-lt"/>
              <a:buAutoNum type="arabicPeriod"/>
            </a:pPr>
            <a:r>
              <a:rPr lang="en-US" sz="2400" dirty="0">
                <a:solidFill>
                  <a:schemeClr val="bg1"/>
                </a:solidFill>
              </a:rPr>
              <a:t>Swagger URL</a:t>
            </a:r>
          </a:p>
          <a:p>
            <a:pPr marL="457200" lvl="1" indent="0">
              <a:lnSpc>
                <a:spcPct val="100000"/>
              </a:lnSpc>
              <a:buNone/>
            </a:pPr>
            <a:r>
              <a:rPr lang="en-US" sz="2000" i="1" dirty="0">
                <a:solidFill>
                  <a:schemeClr val="bg1"/>
                </a:solidFill>
              </a:rPr>
              <a:t> Found in API Configurations</a:t>
            </a:r>
          </a:p>
          <a:p>
            <a:pPr marL="514350" indent="-514350">
              <a:lnSpc>
                <a:spcPct val="100000"/>
              </a:lnSpc>
              <a:buFont typeface="+mj-lt"/>
              <a:buAutoNum type="arabicPeriod"/>
            </a:pPr>
            <a:r>
              <a:rPr lang="en-US" sz="2400" dirty="0">
                <a:solidFill>
                  <a:schemeClr val="bg1"/>
                </a:solidFill>
              </a:rPr>
              <a:t>Key and secret for a vendor</a:t>
            </a:r>
          </a:p>
          <a:p>
            <a:pPr marL="457200" lvl="1" indent="0">
              <a:lnSpc>
                <a:spcPct val="100000"/>
              </a:lnSpc>
              <a:buNone/>
            </a:pPr>
            <a:r>
              <a:rPr lang="en-US" sz="2000" i="1" dirty="0">
                <a:solidFill>
                  <a:schemeClr val="bg1"/>
                </a:solidFill>
              </a:rPr>
              <a:t> Locate the secured user record for a vendor and click the API button</a:t>
            </a:r>
            <a:r>
              <a:rPr lang="en-US" dirty="0">
                <a:solidFill>
                  <a:schemeClr val="bg1"/>
                </a:solidFill>
              </a:rPr>
              <a:t> </a:t>
            </a:r>
          </a:p>
          <a:p>
            <a:pPr marL="514350" indent="-514350">
              <a:lnSpc>
                <a:spcPct val="100000"/>
              </a:lnSpc>
              <a:buFont typeface="+mj-lt"/>
              <a:buAutoNum type="arabicPeriod"/>
            </a:pPr>
            <a:r>
              <a:rPr lang="en-US" sz="2400" dirty="0">
                <a:solidFill>
                  <a:schemeClr val="bg1"/>
                </a:solidFill>
              </a:rPr>
              <a:t>Internal ID for example student/staff/etc.</a:t>
            </a:r>
          </a:p>
          <a:p>
            <a:pPr marL="0" indent="0">
              <a:buNone/>
            </a:pPr>
            <a:endParaRPr lang="en-US" dirty="0">
              <a:solidFill>
                <a:schemeClr val="bg1"/>
              </a:solidFill>
            </a:endParaRPr>
          </a:p>
        </p:txBody>
      </p:sp>
      <p:sp>
        <p:nvSpPr>
          <p:cNvPr id="2" name="Title 4">
            <a:extLst>
              <a:ext uri="{FF2B5EF4-FFF2-40B4-BE49-F238E27FC236}">
                <a16:creationId xmlns:a16="http://schemas.microsoft.com/office/drawing/2014/main" id="{81636C52-F669-E1CF-ECCD-AAF36D48B25D}"/>
              </a:ext>
            </a:extLst>
          </p:cNvPr>
          <p:cNvSpPr txBox="1">
            <a:spLocks/>
          </p:cNvSpPr>
          <p:nvPr/>
        </p:nvSpPr>
        <p:spPr>
          <a:xfrm>
            <a:off x="637142" y="130540"/>
            <a:ext cx="10917715" cy="8563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lnSpc>
                <a:spcPct val="120000"/>
              </a:lnSpc>
            </a:pPr>
            <a:r>
              <a:rPr lang="en-US" sz="4200" dirty="0"/>
              <a:t>Try it Out!</a:t>
            </a:r>
          </a:p>
        </p:txBody>
      </p:sp>
      <p:pic>
        <p:nvPicPr>
          <p:cNvPr id="5" name="Picture 4">
            <a:extLst>
              <a:ext uri="{FF2B5EF4-FFF2-40B4-BE49-F238E27FC236}">
                <a16:creationId xmlns:a16="http://schemas.microsoft.com/office/drawing/2014/main" id="{557CB260-7903-1FC2-0114-3A9CEA61B5E5}"/>
              </a:ext>
            </a:extLst>
          </p:cNvPr>
          <p:cNvPicPr>
            <a:picLocks noChangeAspect="1"/>
          </p:cNvPicPr>
          <p:nvPr/>
        </p:nvPicPr>
        <p:blipFill>
          <a:blip r:embed="rId3"/>
          <a:stretch>
            <a:fillRect/>
          </a:stretch>
        </p:blipFill>
        <p:spPr>
          <a:xfrm>
            <a:off x="1385228" y="3877750"/>
            <a:ext cx="9421540" cy="2686425"/>
          </a:xfrm>
          <a:prstGeom prst="rect">
            <a:avLst/>
          </a:prstGeom>
        </p:spPr>
      </p:pic>
    </p:spTree>
    <p:extLst>
      <p:ext uri="{BB962C8B-B14F-4D97-AF65-F5344CB8AC3E}">
        <p14:creationId xmlns:p14="http://schemas.microsoft.com/office/powerpoint/2010/main" val="2957990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CB9FC91-0239-4D86-7005-E0709524BD02}"/>
              </a:ext>
            </a:extLst>
          </p:cNvPr>
          <p:cNvSpPr txBox="1">
            <a:spLocks/>
          </p:cNvSpPr>
          <p:nvPr/>
        </p:nvSpPr>
        <p:spPr>
          <a:xfrm>
            <a:off x="637142" y="413569"/>
            <a:ext cx="10917715" cy="8563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lnSpc>
                <a:spcPct val="120000"/>
              </a:lnSpc>
            </a:pPr>
            <a:r>
              <a:rPr lang="en-US" sz="4800" dirty="0"/>
              <a:t>Common Questions</a:t>
            </a:r>
          </a:p>
        </p:txBody>
      </p:sp>
      <p:sp>
        <p:nvSpPr>
          <p:cNvPr id="2" name="Subtitle 5">
            <a:extLst>
              <a:ext uri="{FF2B5EF4-FFF2-40B4-BE49-F238E27FC236}">
                <a16:creationId xmlns:a16="http://schemas.microsoft.com/office/drawing/2014/main" id="{31616D87-1418-E956-7449-5F19BEB25630}"/>
              </a:ext>
            </a:extLst>
          </p:cNvPr>
          <p:cNvSpPr txBox="1">
            <a:spLocks/>
          </p:cNvSpPr>
          <p:nvPr/>
        </p:nvSpPr>
        <p:spPr>
          <a:xfrm>
            <a:off x="810985" y="1499607"/>
            <a:ext cx="10570029" cy="457462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00000"/>
              </a:lnSpc>
              <a:buAutoNum type="arabicPeriod"/>
            </a:pPr>
            <a:r>
              <a:rPr lang="en-US" sz="2400" dirty="0">
                <a:solidFill>
                  <a:schemeClr val="bg1"/>
                </a:solidFill>
              </a:rPr>
              <a:t>Why doesn’t a specific student/staff member appear in the third-party program?</a:t>
            </a:r>
          </a:p>
          <a:p>
            <a:pPr marL="514350" indent="-514350">
              <a:lnSpc>
                <a:spcPct val="100000"/>
              </a:lnSpc>
              <a:buAutoNum type="arabicPeriod"/>
            </a:pPr>
            <a:r>
              <a:rPr lang="en-US" sz="2400" dirty="0">
                <a:solidFill>
                  <a:schemeClr val="bg1"/>
                </a:solidFill>
              </a:rPr>
              <a:t>Why aren’t assignments/scores syncing to Skyward for a teacher?</a:t>
            </a:r>
          </a:p>
          <a:p>
            <a:pPr marL="514350" indent="-514350">
              <a:lnSpc>
                <a:spcPct val="100000"/>
              </a:lnSpc>
              <a:buFont typeface="Arial"/>
              <a:buAutoNum type="arabicPeriod"/>
            </a:pPr>
            <a:r>
              <a:rPr lang="en-US" sz="2400" dirty="0">
                <a:solidFill>
                  <a:schemeClr val="bg1"/>
                </a:solidFill>
              </a:rPr>
              <a:t>Can we change what fields/data are available in the API?</a:t>
            </a:r>
          </a:p>
          <a:p>
            <a:pPr marL="514350" indent="-514350">
              <a:lnSpc>
                <a:spcPct val="100000"/>
              </a:lnSpc>
              <a:buFont typeface="Arial"/>
              <a:buAutoNum type="arabicPeriod"/>
            </a:pPr>
            <a:r>
              <a:rPr lang="en-US" sz="2400" dirty="0">
                <a:solidFill>
                  <a:schemeClr val="bg1"/>
                </a:solidFill>
              </a:rPr>
              <a:t>Can I limit which information is available to certain third parties?</a:t>
            </a:r>
          </a:p>
          <a:p>
            <a:pPr marL="514350" indent="-514350">
              <a:lnSpc>
                <a:spcPct val="100000"/>
              </a:lnSpc>
              <a:buAutoNum type="arabicPeriod"/>
            </a:pPr>
            <a:r>
              <a:rPr lang="en-US" sz="2400" dirty="0">
                <a:solidFill>
                  <a:schemeClr val="bg1"/>
                </a:solidFill>
              </a:rPr>
              <a:t>Can the passback API be used with standards-based gradebooks?</a:t>
            </a:r>
          </a:p>
          <a:p>
            <a:pPr marL="514350" indent="-514350">
              <a:lnSpc>
                <a:spcPct val="100000"/>
              </a:lnSpc>
              <a:buFont typeface="Arial"/>
              <a:buAutoNum type="arabicPeriod"/>
            </a:pPr>
            <a:r>
              <a:rPr lang="en-US" sz="2400" dirty="0">
                <a:solidFill>
                  <a:schemeClr val="bg1"/>
                </a:solidFill>
              </a:rPr>
              <a:t>Are you programming the 1.2 OneRoster specifications?</a:t>
            </a:r>
          </a:p>
          <a:p>
            <a:pPr marL="514350" indent="-514350">
              <a:lnSpc>
                <a:spcPct val="100000"/>
              </a:lnSpc>
              <a:buAutoNum type="arabicPeriod"/>
            </a:pPr>
            <a:r>
              <a:rPr lang="en-US" sz="2400" dirty="0">
                <a:solidFill>
                  <a:schemeClr val="bg1"/>
                </a:solidFill>
              </a:rPr>
              <a:t>What options should I use on the API Configuration screen?</a:t>
            </a:r>
          </a:p>
          <a:p>
            <a:pPr marL="514350" indent="-514350">
              <a:lnSpc>
                <a:spcPct val="100000"/>
              </a:lnSpc>
              <a:buFont typeface="Arial"/>
              <a:buAutoNum type="arabicPeriod"/>
            </a:pPr>
            <a:r>
              <a:rPr lang="en-US" sz="2400" dirty="0">
                <a:solidFill>
                  <a:schemeClr val="bg1"/>
                </a:solidFill>
              </a:rPr>
              <a:t>How can a contact from a third party speak with Skyward directly?</a:t>
            </a:r>
          </a:p>
          <a:p>
            <a:pPr marL="514350" indent="-514350">
              <a:lnSpc>
                <a:spcPct val="100000"/>
              </a:lnSpc>
              <a:buAutoNum type="arabicPeriod"/>
            </a:pPr>
            <a:endParaRPr lang="en-US" sz="1800" dirty="0">
              <a:solidFill>
                <a:schemeClr val="bg1"/>
              </a:solidFill>
            </a:endParaRPr>
          </a:p>
          <a:p>
            <a:pPr marL="0" indent="0">
              <a:lnSpc>
                <a:spcPct val="100000"/>
              </a:lnSpc>
              <a:buNone/>
            </a:pPr>
            <a:endParaRPr lang="en-US" sz="1800" dirty="0">
              <a:solidFill>
                <a:schemeClr val="bg1"/>
              </a:solidFill>
            </a:endParaRPr>
          </a:p>
        </p:txBody>
      </p:sp>
    </p:spTree>
    <p:extLst>
      <p:ext uri="{BB962C8B-B14F-4D97-AF65-F5344CB8AC3E}">
        <p14:creationId xmlns:p14="http://schemas.microsoft.com/office/powerpoint/2010/main" val="7588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CB9FC91-0239-4D86-7005-E0709524BD02}"/>
              </a:ext>
            </a:extLst>
          </p:cNvPr>
          <p:cNvSpPr txBox="1">
            <a:spLocks/>
          </p:cNvSpPr>
          <p:nvPr/>
        </p:nvSpPr>
        <p:spPr>
          <a:xfrm>
            <a:off x="637142" y="239398"/>
            <a:ext cx="10917715" cy="8563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lnSpc>
                <a:spcPct val="120000"/>
              </a:lnSpc>
            </a:pPr>
            <a:r>
              <a:rPr lang="en-US" sz="4400" dirty="0"/>
              <a:t>Common Passback Errors – LMS API</a:t>
            </a:r>
          </a:p>
        </p:txBody>
      </p:sp>
      <p:graphicFrame>
        <p:nvGraphicFramePr>
          <p:cNvPr id="4" name="Table 3">
            <a:extLst>
              <a:ext uri="{FF2B5EF4-FFF2-40B4-BE49-F238E27FC236}">
                <a16:creationId xmlns:a16="http://schemas.microsoft.com/office/drawing/2014/main" id="{E7DDFC2F-5069-9384-175B-91BAB13FC260}"/>
              </a:ext>
            </a:extLst>
          </p:cNvPr>
          <p:cNvGraphicFramePr>
            <a:graphicFrameLocks noGrp="1"/>
          </p:cNvGraphicFramePr>
          <p:nvPr>
            <p:extLst>
              <p:ext uri="{D42A27DB-BD31-4B8C-83A1-F6EECF244321}">
                <p14:modId xmlns:p14="http://schemas.microsoft.com/office/powerpoint/2010/main" val="3695780730"/>
              </p:ext>
            </p:extLst>
          </p:nvPr>
        </p:nvGraphicFramePr>
        <p:xfrm>
          <a:off x="590713" y="1355464"/>
          <a:ext cx="11010571" cy="5084532"/>
        </p:xfrm>
        <a:graphic>
          <a:graphicData uri="http://schemas.openxmlformats.org/drawingml/2006/table">
            <a:tbl>
              <a:tblPr firstRow="1" firstCol="1" bandRow="1">
                <a:tableStyleId>{5C22544A-7EE6-4342-B048-85BDC9FD1C3A}</a:tableStyleId>
              </a:tblPr>
              <a:tblGrid>
                <a:gridCol w="1695942">
                  <a:extLst>
                    <a:ext uri="{9D8B030D-6E8A-4147-A177-3AD203B41FA5}">
                      <a16:colId xmlns:a16="http://schemas.microsoft.com/office/drawing/2014/main" val="451920497"/>
                    </a:ext>
                  </a:extLst>
                </a:gridCol>
                <a:gridCol w="4209277">
                  <a:extLst>
                    <a:ext uri="{9D8B030D-6E8A-4147-A177-3AD203B41FA5}">
                      <a16:colId xmlns:a16="http://schemas.microsoft.com/office/drawing/2014/main" val="2794301782"/>
                    </a:ext>
                  </a:extLst>
                </a:gridCol>
                <a:gridCol w="5105352">
                  <a:extLst>
                    <a:ext uri="{9D8B030D-6E8A-4147-A177-3AD203B41FA5}">
                      <a16:colId xmlns:a16="http://schemas.microsoft.com/office/drawing/2014/main" val="3901687335"/>
                    </a:ext>
                  </a:extLst>
                </a:gridCol>
              </a:tblGrid>
              <a:tr h="256260">
                <a:tc>
                  <a:txBody>
                    <a:bodyPr/>
                    <a:lstStyle/>
                    <a:p>
                      <a:pPr marL="0" marR="0">
                        <a:lnSpc>
                          <a:spcPct val="107000"/>
                        </a:lnSpc>
                        <a:spcBef>
                          <a:spcPts val="0"/>
                        </a:spcBef>
                        <a:spcAft>
                          <a:spcPts val="0"/>
                        </a:spcAft>
                      </a:pPr>
                      <a:r>
                        <a:rPr lang="en-US" sz="1400" kern="100" dirty="0">
                          <a:effectLst/>
                        </a:rPr>
                        <a:t>Record Type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400" kern="100" dirty="0">
                          <a:effectLst/>
                        </a:rPr>
                        <a:t>Error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400" kern="100" dirty="0">
                          <a:effectLst/>
                        </a:rPr>
                        <a:t>Explanation/Suggestion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extLst>
                  <a:ext uri="{0D108BD9-81ED-4DB2-BD59-A6C34878D82A}">
                    <a16:rowId xmlns:a16="http://schemas.microsoft.com/office/drawing/2014/main" val="2513632759"/>
                  </a:ext>
                </a:extLst>
              </a:tr>
              <a:tr h="790659">
                <a:tc rowSpan="3">
                  <a:txBody>
                    <a:bodyPr/>
                    <a:lstStyle/>
                    <a:p>
                      <a:pPr marL="0" marR="0">
                        <a:lnSpc>
                          <a:spcPct val="107000"/>
                        </a:lnSpc>
                        <a:spcBef>
                          <a:spcPts val="0"/>
                        </a:spcBef>
                        <a:spcAft>
                          <a:spcPts val="0"/>
                        </a:spcAft>
                      </a:pPr>
                      <a:r>
                        <a:rPr lang="en-US" sz="1400" kern="100" dirty="0">
                          <a:effectLst/>
                        </a:rPr>
                        <a:t>Assignments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300" i="1" kern="100" dirty="0">
                          <a:effectLst/>
                        </a:rPr>
                        <a:t>Grading Category is not valid. Use the Grading Categories endpoint to see what is available for this Section. Please note that a Section may use different Grading Categories for each Grading Period.</a:t>
                      </a:r>
                      <a:endParaRPr lang="en-US" sz="1300" i="1"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300" kern="100" dirty="0">
                          <a:effectLst/>
                        </a:rPr>
                        <a:t>Ensure that the category associated with the assignment in the third party is valid/selected in the Skyward gradebook for that grading period.</a:t>
                      </a:r>
                    </a:p>
                    <a:p>
                      <a:pPr marL="0" marR="0">
                        <a:lnSpc>
                          <a:spcPct val="107000"/>
                        </a:lnSpc>
                        <a:spcBef>
                          <a:spcPts val="0"/>
                        </a:spcBef>
                        <a:spcAft>
                          <a:spcPts val="0"/>
                        </a:spcAft>
                      </a:pPr>
                      <a:r>
                        <a:rPr lang="en-US" sz="1300" kern="100" dirty="0">
                          <a:effectLst/>
                        </a:rPr>
                        <a:t> </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extLst>
                  <a:ext uri="{0D108BD9-81ED-4DB2-BD59-A6C34878D82A}">
                    <a16:rowId xmlns:a16="http://schemas.microsoft.com/office/drawing/2014/main" val="3757701863"/>
                  </a:ext>
                </a:extLst>
              </a:tr>
              <a:tr h="874982">
                <a:tc vMerge="1">
                  <a:txBody>
                    <a:bodyPr/>
                    <a:lstStyle/>
                    <a:p>
                      <a:endParaRPr lang="en-US"/>
                    </a:p>
                  </a:txBody>
                  <a:tcPr/>
                </a:tc>
                <a:tc>
                  <a:txBody>
                    <a:bodyPr/>
                    <a:lstStyle/>
                    <a:p>
                      <a:pPr marL="0" marR="0">
                        <a:lnSpc>
                          <a:spcPct val="107000"/>
                        </a:lnSpc>
                        <a:spcBef>
                          <a:spcPts val="0"/>
                        </a:spcBef>
                        <a:spcAft>
                          <a:spcPts val="0"/>
                        </a:spcAft>
                      </a:pPr>
                      <a:r>
                        <a:rPr lang="en-US" sz="1300" i="1" kern="100" dirty="0">
                          <a:effectLst/>
                        </a:rPr>
                        <a:t>Assignment is marked as deleted. The teacher may restore this Assignment in his or her Skyward Gradebook, provided that it is not in a locked Grading Period.</a:t>
                      </a:r>
                    </a:p>
                  </a:txBody>
                  <a:tcPr marL="45339" marR="45339" marT="0" marB="0"/>
                </a:tc>
                <a:tc>
                  <a:txBody>
                    <a:bodyPr/>
                    <a:lstStyle/>
                    <a:p>
                      <a:pPr marL="0" marR="0">
                        <a:lnSpc>
                          <a:spcPct val="107000"/>
                        </a:lnSpc>
                        <a:spcBef>
                          <a:spcPts val="0"/>
                        </a:spcBef>
                        <a:spcAft>
                          <a:spcPts val="0"/>
                        </a:spcAft>
                      </a:pPr>
                      <a:r>
                        <a:rPr lang="en-US" sz="1300" kern="100" dirty="0">
                          <a:effectLst/>
                        </a:rPr>
                        <a:t>Teachers can restore deleted assignments under Display Options in the gradebook.</a:t>
                      </a:r>
                    </a:p>
                    <a:p>
                      <a:pPr marL="0" marR="0">
                        <a:lnSpc>
                          <a:spcPct val="107000"/>
                        </a:lnSpc>
                        <a:spcBef>
                          <a:spcPts val="0"/>
                        </a:spcBef>
                        <a:spcAft>
                          <a:spcPts val="0"/>
                        </a:spcAft>
                      </a:pPr>
                      <a:r>
                        <a:rPr lang="en-US" sz="1300" kern="100" dirty="0">
                          <a:effectLst/>
                        </a:rPr>
                        <a:t>If this error appears often, consider enabling the configuration “Automatically Restore Valid Deleted Assignments When Edited”.</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extLst>
                  <a:ext uri="{0D108BD9-81ED-4DB2-BD59-A6C34878D82A}">
                    <a16:rowId xmlns:a16="http://schemas.microsoft.com/office/drawing/2014/main" val="1469346247"/>
                  </a:ext>
                </a:extLst>
              </a:tr>
              <a:tr h="392285">
                <a:tc vMerge="1">
                  <a:txBody>
                    <a:bodyPr/>
                    <a:lstStyle/>
                    <a:p>
                      <a:endParaRPr lang="en-US"/>
                    </a:p>
                  </a:txBody>
                  <a:tcPr/>
                </a:tc>
                <a:tc>
                  <a:txBody>
                    <a:bodyPr/>
                    <a:lstStyle/>
                    <a:p>
                      <a:pPr marL="0" marR="0">
                        <a:lnSpc>
                          <a:spcPct val="107000"/>
                        </a:lnSpc>
                        <a:spcBef>
                          <a:spcPts val="0"/>
                        </a:spcBef>
                        <a:spcAft>
                          <a:spcPts val="0"/>
                        </a:spcAft>
                      </a:pPr>
                      <a:r>
                        <a:rPr lang="en-US" sz="1300" i="1" kern="100" dirty="0">
                          <a:effectLst/>
                        </a:rPr>
                        <a:t>Unable to create the assignment. An assignment for this gradebook, title, and due date already exists.</a:t>
                      </a:r>
                      <a:endParaRPr lang="en-US" sz="1300" i="1"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300" kern="100" dirty="0">
                          <a:effectLst/>
                        </a:rPr>
                        <a:t>Confirm that the assignment has a unique title and due date in that gradebook.</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extLst>
                  <a:ext uri="{0D108BD9-81ED-4DB2-BD59-A6C34878D82A}">
                    <a16:rowId xmlns:a16="http://schemas.microsoft.com/office/drawing/2014/main" val="1017596686"/>
                  </a:ext>
                </a:extLst>
              </a:tr>
              <a:tr h="656834">
                <a:tc rowSpan="5">
                  <a:txBody>
                    <a:bodyPr/>
                    <a:lstStyle/>
                    <a:p>
                      <a:pPr marL="0" marR="0">
                        <a:lnSpc>
                          <a:spcPct val="107000"/>
                        </a:lnSpc>
                        <a:spcBef>
                          <a:spcPts val="0"/>
                        </a:spcBef>
                        <a:spcAft>
                          <a:spcPts val="0"/>
                        </a:spcAft>
                      </a:pPr>
                      <a:r>
                        <a:rPr lang="en-US" sz="1400" kern="100" dirty="0">
                          <a:effectLst/>
                        </a:rPr>
                        <a:t>Assignment Scores</a:t>
                      </a:r>
                    </a:p>
                    <a:p>
                      <a:pPr marL="0" marR="0">
                        <a:lnSpc>
                          <a:spcPct val="107000"/>
                        </a:lnSpc>
                        <a:spcBef>
                          <a:spcPts val="0"/>
                        </a:spcBef>
                        <a:spcAft>
                          <a:spcPts val="0"/>
                        </a:spcAft>
                      </a:pPr>
                      <a:r>
                        <a:rPr lang="en-US" sz="1400" kern="100" dirty="0">
                          <a:effectLst/>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300" i="1" kern="100" dirty="0">
                          <a:effectLst/>
                        </a:rPr>
                        <a:t>Student was not enrolled in Section for Assignment.</a:t>
                      </a:r>
                      <a:endParaRPr lang="en-US" sz="1300" i="1"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300" kern="100" dirty="0">
                          <a:effectLst/>
                        </a:rPr>
                        <a:t>Review the student’s scheduling transactions. Assignments can only be updated via sync if the student was enrolled in the class on the dates associated with the assignment.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extLst>
                  <a:ext uri="{0D108BD9-81ED-4DB2-BD59-A6C34878D82A}">
                    <a16:rowId xmlns:a16="http://schemas.microsoft.com/office/drawing/2014/main" val="2582721226"/>
                  </a:ext>
                </a:extLst>
              </a:tr>
              <a:tr h="392285">
                <a:tc vMerge="1">
                  <a:txBody>
                    <a:bodyPr/>
                    <a:lstStyle/>
                    <a:p>
                      <a:endParaRPr lang="en-US"/>
                    </a:p>
                  </a:txBody>
                  <a:tcPr/>
                </a:tc>
                <a:tc>
                  <a:txBody>
                    <a:bodyPr/>
                    <a:lstStyle/>
                    <a:p>
                      <a:pPr marL="0" marR="0">
                        <a:lnSpc>
                          <a:spcPct val="107000"/>
                        </a:lnSpc>
                        <a:spcBef>
                          <a:spcPts val="0"/>
                        </a:spcBef>
                        <a:spcAft>
                          <a:spcPts val="0"/>
                        </a:spcAft>
                      </a:pPr>
                      <a:r>
                        <a:rPr lang="en-US" sz="1300" i="1" kern="100">
                          <a:effectLst/>
                        </a:rPr>
                        <a:t>Assignment Score is not valid. Assignment Scores must be non-negative numbers.</a:t>
                      </a:r>
                      <a:endParaRPr lang="en-US" sz="1300" i="1" kern="10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300" kern="100" dirty="0">
                          <a:effectLst/>
                        </a:rPr>
                        <a:t>Assignment scores of 0-999.99 can be synced.</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extLst>
                  <a:ext uri="{0D108BD9-81ED-4DB2-BD59-A6C34878D82A}">
                    <a16:rowId xmlns:a16="http://schemas.microsoft.com/office/drawing/2014/main" val="673751937"/>
                  </a:ext>
                </a:extLst>
              </a:tr>
              <a:tr h="392285">
                <a:tc vMerge="1">
                  <a:txBody>
                    <a:bodyPr/>
                    <a:lstStyle/>
                    <a:p>
                      <a:endParaRPr lang="en-US"/>
                    </a:p>
                  </a:txBody>
                  <a:tcPr/>
                </a:tc>
                <a:tc>
                  <a:txBody>
                    <a:bodyPr/>
                    <a:lstStyle/>
                    <a:p>
                      <a:pPr marL="0" marR="0">
                        <a:lnSpc>
                          <a:spcPct val="107000"/>
                        </a:lnSpc>
                        <a:spcBef>
                          <a:spcPts val="0"/>
                        </a:spcBef>
                        <a:spcAft>
                          <a:spcPts val="0"/>
                        </a:spcAft>
                      </a:pPr>
                      <a:r>
                        <a:rPr lang="en-US" sz="1300" i="1" kern="100">
                          <a:effectLst/>
                        </a:rPr>
                        <a:t>Special Code is not valid. Use the Special Codes endpoint to see what is available.</a:t>
                      </a:r>
                      <a:endParaRPr lang="en-US" sz="1300" i="1" kern="10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300" kern="100" dirty="0">
                          <a:effectLst/>
                        </a:rPr>
                        <a:t>Valid special codes can also be viewed within the gradebook when scoring an assignment.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extLst>
                  <a:ext uri="{0D108BD9-81ED-4DB2-BD59-A6C34878D82A}">
                    <a16:rowId xmlns:a16="http://schemas.microsoft.com/office/drawing/2014/main" val="1371976004"/>
                  </a:ext>
                </a:extLst>
              </a:tr>
              <a:tr h="571813">
                <a:tc vMerge="1">
                  <a:txBody>
                    <a:bodyPr/>
                    <a:lstStyle/>
                    <a:p>
                      <a:endParaRPr lang="en-US"/>
                    </a:p>
                  </a:txBody>
                  <a:tcPr/>
                </a:tc>
                <a:tc>
                  <a:txBody>
                    <a:bodyPr/>
                    <a:lstStyle/>
                    <a:p>
                      <a:pPr marL="0" marR="0">
                        <a:lnSpc>
                          <a:spcPct val="107000"/>
                        </a:lnSpc>
                        <a:spcBef>
                          <a:spcPts val="0"/>
                        </a:spcBef>
                        <a:spcAft>
                          <a:spcPts val="0"/>
                        </a:spcAft>
                      </a:pPr>
                      <a:r>
                        <a:rPr lang="en-US" sz="1300" i="1" kern="100" dirty="0">
                          <a:effectLst/>
                        </a:rPr>
                        <a:t>Section uses a standards gradebook. Standards gradebooks must be set to Manually Enter Grades in order to post grades.</a:t>
                      </a:r>
                      <a:endParaRPr lang="en-US" sz="1300" i="1"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300" kern="100" dirty="0">
                          <a:effectLst/>
                        </a:rPr>
                        <a:t>This is set on the Academic Area associated with the class.</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extLst>
                  <a:ext uri="{0D108BD9-81ED-4DB2-BD59-A6C34878D82A}">
                    <a16:rowId xmlns:a16="http://schemas.microsoft.com/office/drawing/2014/main" val="3268208523"/>
                  </a:ext>
                </a:extLst>
              </a:tr>
              <a:tr h="635745">
                <a:tc vMerge="1">
                  <a:txBody>
                    <a:bodyPr/>
                    <a:lstStyle/>
                    <a:p>
                      <a:endParaRPr lang="en-US"/>
                    </a:p>
                  </a:txBody>
                  <a:tcPr/>
                </a:tc>
                <a:tc>
                  <a:txBody>
                    <a:bodyPr/>
                    <a:lstStyle/>
                    <a:p>
                      <a:pPr marL="0" marR="0">
                        <a:lnSpc>
                          <a:spcPct val="107000"/>
                        </a:lnSpc>
                        <a:spcBef>
                          <a:spcPts val="0"/>
                        </a:spcBef>
                        <a:spcAft>
                          <a:spcPts val="0"/>
                        </a:spcAft>
                      </a:pPr>
                      <a:r>
                        <a:rPr lang="en-US" sz="1300" i="1" kern="100" dirty="0">
                          <a:effectLst/>
                        </a:rPr>
                        <a:t>Grade Mark is not valid for Student and Assignment.</a:t>
                      </a:r>
                    </a:p>
                  </a:txBody>
                  <a:tcPr marL="45339" marR="45339" marT="0" marB="0"/>
                </a:tc>
                <a:tc>
                  <a:txBody>
                    <a:bodyPr/>
                    <a:lstStyle/>
                    <a:p>
                      <a:pPr marL="0" marR="0">
                        <a:lnSpc>
                          <a:spcPct val="107000"/>
                        </a:lnSpc>
                        <a:spcBef>
                          <a:spcPts val="0"/>
                        </a:spcBef>
                        <a:spcAft>
                          <a:spcPts val="0"/>
                        </a:spcAft>
                      </a:pPr>
                      <a:r>
                        <a:rPr lang="en-US" sz="1300" kern="100" dirty="0">
                          <a:effectLst/>
                        </a:rPr>
                        <a:t>This usually means that the rarely used configuration “Use Grade When Posting Secondary Gradebook Assignment Scores” in the API Configurations screen is enabled. This should likely be turned off.</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extLst>
                  <a:ext uri="{0D108BD9-81ED-4DB2-BD59-A6C34878D82A}">
                    <a16:rowId xmlns:a16="http://schemas.microsoft.com/office/drawing/2014/main" val="4261023270"/>
                  </a:ext>
                </a:extLst>
              </a:tr>
            </a:tbl>
          </a:graphicData>
        </a:graphic>
      </p:graphicFrame>
    </p:spTree>
    <p:extLst>
      <p:ext uri="{BB962C8B-B14F-4D97-AF65-F5344CB8AC3E}">
        <p14:creationId xmlns:p14="http://schemas.microsoft.com/office/powerpoint/2010/main" val="350868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C6E3E-F235-2FC7-21E3-7F8A52E39D6E}"/>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A1BE48DB-9E6B-522C-A18E-BF5CD881A6DD}"/>
              </a:ext>
            </a:extLst>
          </p:cNvPr>
          <p:cNvSpPr txBox="1">
            <a:spLocks/>
          </p:cNvSpPr>
          <p:nvPr/>
        </p:nvSpPr>
        <p:spPr>
          <a:xfrm>
            <a:off x="157843" y="239398"/>
            <a:ext cx="11876314" cy="8563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lnSpc>
                <a:spcPct val="120000"/>
              </a:lnSpc>
            </a:pPr>
            <a:r>
              <a:rPr lang="en-US" sz="4400" dirty="0"/>
              <a:t>Common Passback Errors – OneRoster API</a:t>
            </a:r>
          </a:p>
        </p:txBody>
      </p:sp>
      <p:graphicFrame>
        <p:nvGraphicFramePr>
          <p:cNvPr id="2" name="Table 1">
            <a:extLst>
              <a:ext uri="{FF2B5EF4-FFF2-40B4-BE49-F238E27FC236}">
                <a16:creationId xmlns:a16="http://schemas.microsoft.com/office/drawing/2014/main" id="{250911D1-D9A9-E7A6-EB63-3F7F02968CD9}"/>
              </a:ext>
            </a:extLst>
          </p:cNvPr>
          <p:cNvGraphicFramePr>
            <a:graphicFrameLocks noGrp="1"/>
          </p:cNvGraphicFramePr>
          <p:nvPr>
            <p:extLst>
              <p:ext uri="{D42A27DB-BD31-4B8C-83A1-F6EECF244321}">
                <p14:modId xmlns:p14="http://schemas.microsoft.com/office/powerpoint/2010/main" val="3398721745"/>
              </p:ext>
            </p:extLst>
          </p:nvPr>
        </p:nvGraphicFramePr>
        <p:xfrm>
          <a:off x="772886" y="1321453"/>
          <a:ext cx="10225848" cy="5013634"/>
        </p:xfrm>
        <a:graphic>
          <a:graphicData uri="http://schemas.openxmlformats.org/drawingml/2006/table">
            <a:tbl>
              <a:tblPr firstRow="1" firstCol="1" bandRow="1">
                <a:tableStyleId>{5C22544A-7EE6-4342-B048-85BDC9FD1C3A}</a:tableStyleId>
              </a:tblPr>
              <a:tblGrid>
                <a:gridCol w="1817392">
                  <a:extLst>
                    <a:ext uri="{9D8B030D-6E8A-4147-A177-3AD203B41FA5}">
                      <a16:colId xmlns:a16="http://schemas.microsoft.com/office/drawing/2014/main" val="451920497"/>
                    </a:ext>
                  </a:extLst>
                </a:gridCol>
                <a:gridCol w="3739784">
                  <a:extLst>
                    <a:ext uri="{9D8B030D-6E8A-4147-A177-3AD203B41FA5}">
                      <a16:colId xmlns:a16="http://schemas.microsoft.com/office/drawing/2014/main" val="2794301782"/>
                    </a:ext>
                  </a:extLst>
                </a:gridCol>
                <a:gridCol w="4668672">
                  <a:extLst>
                    <a:ext uri="{9D8B030D-6E8A-4147-A177-3AD203B41FA5}">
                      <a16:colId xmlns:a16="http://schemas.microsoft.com/office/drawing/2014/main" val="3901687335"/>
                    </a:ext>
                  </a:extLst>
                </a:gridCol>
              </a:tblGrid>
              <a:tr h="309506">
                <a:tc>
                  <a:txBody>
                    <a:bodyPr/>
                    <a:lstStyle/>
                    <a:p>
                      <a:pPr marL="0" marR="0">
                        <a:lnSpc>
                          <a:spcPct val="107000"/>
                        </a:lnSpc>
                        <a:spcBef>
                          <a:spcPts val="0"/>
                        </a:spcBef>
                        <a:spcAft>
                          <a:spcPts val="0"/>
                        </a:spcAft>
                      </a:pPr>
                      <a:r>
                        <a:rPr lang="en-US" sz="1400" kern="100" dirty="0">
                          <a:effectLst/>
                        </a:rPr>
                        <a:t>Record Type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400" kern="100" dirty="0">
                          <a:effectLst/>
                        </a:rPr>
                        <a:t>Error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400" kern="100" dirty="0">
                          <a:effectLst/>
                        </a:rPr>
                        <a:t>Explanation/Suggestion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39" marR="45339" marT="0" marB="0"/>
                </a:tc>
                <a:extLst>
                  <a:ext uri="{0D108BD9-81ED-4DB2-BD59-A6C34878D82A}">
                    <a16:rowId xmlns:a16="http://schemas.microsoft.com/office/drawing/2014/main" val="2513632759"/>
                  </a:ext>
                </a:extLst>
              </a:tr>
              <a:tr h="664644">
                <a:tc rowSpan="5">
                  <a:txBody>
                    <a:bodyPr/>
                    <a:lstStyle/>
                    <a:p>
                      <a:pPr marL="0" marR="0">
                        <a:lnSpc>
                          <a:spcPct val="107000"/>
                        </a:lnSpc>
                        <a:spcBef>
                          <a:spcPts val="0"/>
                        </a:spcBef>
                        <a:spcAft>
                          <a:spcPts val="0"/>
                        </a:spcAft>
                      </a:pPr>
                      <a:r>
                        <a:rPr lang="en-US" sz="1400" kern="100" dirty="0">
                          <a:effectLst/>
                        </a:rPr>
                        <a:t>Line Items (aka Assignments)</a:t>
                      </a:r>
                    </a:p>
                    <a:p>
                      <a:pPr marL="0" marR="0">
                        <a:lnSpc>
                          <a:spcPct val="107000"/>
                        </a:lnSpc>
                        <a:spcBef>
                          <a:spcPts val="0"/>
                        </a:spcBef>
                        <a:spcAft>
                          <a:spcPts val="0"/>
                        </a:spcAft>
                      </a:pPr>
                      <a:r>
                        <a:rPr lang="en-US" sz="1400" kern="100" dirty="0">
                          <a:effectLst/>
                        </a:rPr>
                        <a:t> </a:t>
                      </a:r>
                      <a:endParaRPr lang="en-US" sz="1400" kern="100" dirty="0">
                        <a:effectLst/>
                        <a:latin typeface="Aptos" panose="020B0004020202020204" pitchFamily="34" charset="0"/>
                        <a:cs typeface="Times New Roman" panose="02020603050405020304" pitchFamily="18" charset="0"/>
                      </a:endParaRPr>
                    </a:p>
                  </a:txBody>
                  <a:tcPr marL="45339" marR="45339" marT="0" marB="0"/>
                </a:tc>
                <a:tc>
                  <a:txBody>
                    <a:bodyPr/>
                    <a:lstStyle/>
                    <a:p>
                      <a:pPr marL="0" marR="0">
                        <a:lnSpc>
                          <a:spcPct val="107000"/>
                        </a:lnSpc>
                        <a:spcBef>
                          <a:spcPts val="0"/>
                        </a:spcBef>
                        <a:spcAft>
                          <a:spcPts val="0"/>
                        </a:spcAft>
                      </a:pPr>
                      <a:r>
                        <a:rPr lang="en-US" sz="1300" i="1" kern="100">
                          <a:effectLst/>
                          <a:latin typeface="Aptos" panose="020B0004020202020204" pitchFamily="34" charset="0"/>
                          <a:ea typeface="Aptos" panose="020B0004020202020204" pitchFamily="34" charset="0"/>
                          <a:cs typeface="Times New Roman" panose="02020603050405020304" pitchFamily="18" charset="0"/>
                        </a:rPr>
                        <a:t>A Line Item with the due date of and title already exist for this Class.</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kern="100">
                          <a:effectLst/>
                          <a:latin typeface="Aptos" panose="020B0004020202020204" pitchFamily="34" charset="0"/>
                          <a:ea typeface="Aptos" panose="020B0004020202020204" pitchFamily="34" charset="0"/>
                          <a:cs typeface="Times New Roman" panose="02020603050405020304" pitchFamily="18" charset="0"/>
                        </a:rPr>
                        <a:t>Assignments must have a unique title and due date.</a:t>
                      </a:r>
                    </a:p>
                    <a:p>
                      <a:pPr marL="0" marR="0">
                        <a:lnSpc>
                          <a:spcPct val="107000"/>
                        </a:lnSpc>
                        <a:spcBef>
                          <a:spcPts val="0"/>
                        </a:spcBef>
                        <a:spcAft>
                          <a:spcPts val="0"/>
                        </a:spcAft>
                      </a:pPr>
                      <a:r>
                        <a:rPr lang="en-US" sz="13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757701863"/>
                  </a:ext>
                </a:extLst>
              </a:tr>
              <a:tr h="715536">
                <a:tc vMerge="1">
                  <a:txBody>
                    <a:bodyPr/>
                    <a:lstStyle/>
                    <a:p>
                      <a:endParaRPr lang="en-US"/>
                    </a:p>
                  </a:txBody>
                  <a:tcPr/>
                </a:tc>
                <a:tc>
                  <a:txBody>
                    <a:bodyPr/>
                    <a:lstStyle/>
                    <a:p>
                      <a:pPr marL="0" marR="0">
                        <a:lnSpc>
                          <a:spcPct val="107000"/>
                        </a:lnSpc>
                        <a:spcBef>
                          <a:spcPts val="0"/>
                        </a:spcBef>
                        <a:spcAft>
                          <a:spcPts val="0"/>
                        </a:spcAft>
                      </a:pPr>
                      <a:r>
                        <a:rPr lang="en-US" sz="1300" i="1" kern="100" dirty="0">
                          <a:effectLst/>
                          <a:latin typeface="Aptos" panose="020B0004020202020204" pitchFamily="34" charset="0"/>
                          <a:ea typeface="Aptos" panose="020B0004020202020204" pitchFamily="34" charset="0"/>
                          <a:cs typeface="Times New Roman" panose="02020603050405020304" pitchFamily="18" charset="0"/>
                        </a:rPr>
                        <a:t>The Line Item failed to be created. Assign date is not in class start/stop dates</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kern="100" dirty="0">
                          <a:effectLst/>
                          <a:latin typeface="Aptos" panose="020B0004020202020204" pitchFamily="34" charset="0"/>
                          <a:ea typeface="Aptos" panose="020B0004020202020204" pitchFamily="34" charset="0"/>
                          <a:cs typeface="Times New Roman" panose="02020603050405020304" pitchFamily="18" charset="0"/>
                        </a:rPr>
                        <a:t>Assign date must fall between the class start/stop dates.</a:t>
                      </a:r>
                    </a:p>
                  </a:txBody>
                  <a:tcPr marL="68580" marR="68580" marT="0" marB="0"/>
                </a:tc>
                <a:extLst>
                  <a:ext uri="{0D108BD9-81ED-4DB2-BD59-A6C34878D82A}">
                    <a16:rowId xmlns:a16="http://schemas.microsoft.com/office/drawing/2014/main" val="1469346247"/>
                  </a:ext>
                </a:extLst>
              </a:tr>
              <a:tr h="513080">
                <a:tc vMerge="1">
                  <a:txBody>
                    <a:bodyPr/>
                    <a:lstStyle/>
                    <a:p>
                      <a:endParaRPr lang="en-US"/>
                    </a:p>
                  </a:txBody>
                  <a:tcPr/>
                </a:tc>
                <a:tc>
                  <a:txBody>
                    <a:bodyPr/>
                    <a:lstStyle/>
                    <a:p>
                      <a:pPr marL="0" marR="0">
                        <a:lnSpc>
                          <a:spcPct val="107000"/>
                        </a:lnSpc>
                        <a:spcBef>
                          <a:spcPts val="0"/>
                        </a:spcBef>
                        <a:spcAft>
                          <a:spcPts val="0"/>
                        </a:spcAft>
                      </a:pPr>
                      <a:r>
                        <a:rPr lang="en-US" sz="1300" i="1" kern="100">
                          <a:effectLst/>
                          <a:latin typeface="Aptos" panose="020B0004020202020204" pitchFamily="34" charset="0"/>
                          <a:ea typeface="Aptos" panose="020B0004020202020204" pitchFamily="34" charset="0"/>
                          <a:cs typeface="Times New Roman" panose="02020603050405020304" pitchFamily="18" charset="0"/>
                        </a:rPr>
                        <a:t>Assign date is not within the start/stop dates of any grading period</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kern="100">
                          <a:effectLst/>
                          <a:latin typeface="Aptos" panose="020B0004020202020204" pitchFamily="34" charset="0"/>
                          <a:ea typeface="Aptos" panose="020B0004020202020204" pitchFamily="34" charset="0"/>
                          <a:cs typeface="Times New Roman" panose="02020603050405020304" pitchFamily="18" charset="0"/>
                        </a:rPr>
                        <a:t>Confirm the assign date in the third-party gradebook and grading period dates.</a:t>
                      </a:r>
                    </a:p>
                  </a:txBody>
                  <a:tcPr marL="68580" marR="68580" marT="0" marB="0"/>
                </a:tc>
                <a:extLst>
                  <a:ext uri="{0D108BD9-81ED-4DB2-BD59-A6C34878D82A}">
                    <a16:rowId xmlns:a16="http://schemas.microsoft.com/office/drawing/2014/main" val="1017596686"/>
                  </a:ext>
                </a:extLst>
              </a:tr>
              <a:tr h="471058">
                <a:tc vMerge="1">
                  <a:txBody>
                    <a:bodyPr/>
                    <a:lstStyle/>
                    <a:p>
                      <a:endParaRPr/>
                    </a:p>
                  </a:txBody>
                  <a:tcPr marL="45339" marR="45339" marT="0" marB="0"/>
                </a:tc>
                <a:tc>
                  <a:txBody>
                    <a:bodyPr/>
                    <a:lstStyle/>
                    <a:p>
                      <a:pPr marL="0" marR="0">
                        <a:lnSpc>
                          <a:spcPct val="107000"/>
                        </a:lnSpc>
                        <a:spcBef>
                          <a:spcPts val="0"/>
                        </a:spcBef>
                        <a:spcAft>
                          <a:spcPts val="0"/>
                        </a:spcAft>
                      </a:pPr>
                      <a:r>
                        <a:rPr lang="en-US" sz="1300" i="1" kern="100" dirty="0">
                          <a:effectLst/>
                          <a:latin typeface="Aptos" panose="020B0004020202020204" pitchFamily="34" charset="0"/>
                          <a:ea typeface="Aptos" panose="020B0004020202020204" pitchFamily="34" charset="0"/>
                          <a:cs typeface="Times New Roman" panose="02020603050405020304" pitchFamily="18" charset="0"/>
                        </a:rPr>
                        <a:t>Actual due date is not in class start/stop dates</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kern="100" dirty="0">
                          <a:effectLst/>
                          <a:latin typeface="Aptos" panose="020B0004020202020204" pitchFamily="34" charset="0"/>
                          <a:ea typeface="Aptos" panose="020B0004020202020204" pitchFamily="34" charset="0"/>
                          <a:cs typeface="Times New Roman" panose="02020603050405020304" pitchFamily="18" charset="0"/>
                        </a:rPr>
                        <a:t>Due dates must fall between the class start/stop dates.</a:t>
                      </a:r>
                    </a:p>
                  </a:txBody>
                  <a:tcPr marL="68580" marR="68580" marT="0" marB="0"/>
                </a:tc>
                <a:extLst>
                  <a:ext uri="{0D108BD9-81ED-4DB2-BD59-A6C34878D82A}">
                    <a16:rowId xmlns:a16="http://schemas.microsoft.com/office/drawing/2014/main" val="2582721226"/>
                  </a:ext>
                </a:extLst>
              </a:tr>
              <a:tr h="513080">
                <a:tc vMerge="1">
                  <a:txBody>
                    <a:bodyPr/>
                    <a:lstStyle/>
                    <a:p>
                      <a:endParaRPr lang="en-US"/>
                    </a:p>
                  </a:txBody>
                  <a:tcPr/>
                </a:tc>
                <a:tc>
                  <a:txBody>
                    <a:bodyPr/>
                    <a:lstStyle/>
                    <a:p>
                      <a:pPr marL="0" marR="0">
                        <a:lnSpc>
                          <a:spcPct val="107000"/>
                        </a:lnSpc>
                        <a:spcBef>
                          <a:spcPts val="0"/>
                        </a:spcBef>
                        <a:spcAft>
                          <a:spcPts val="0"/>
                        </a:spcAft>
                      </a:pPr>
                      <a:r>
                        <a:rPr lang="en-US" sz="1300" i="1" kern="100">
                          <a:effectLst/>
                          <a:latin typeface="Aptos" panose="020B0004020202020204" pitchFamily="34" charset="0"/>
                          <a:ea typeface="Aptos" panose="020B0004020202020204" pitchFamily="34" charset="0"/>
                          <a:cs typeface="Times New Roman" panose="02020603050405020304" pitchFamily="18" charset="0"/>
                        </a:rPr>
                        <a:t>Actual due date is not within the start/stop dates of any grading period</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kern="100">
                          <a:effectLst/>
                          <a:latin typeface="Aptos" panose="020B0004020202020204" pitchFamily="34" charset="0"/>
                          <a:ea typeface="Aptos" panose="020B0004020202020204" pitchFamily="34" charset="0"/>
                          <a:cs typeface="Times New Roman" panose="02020603050405020304" pitchFamily="18" charset="0"/>
                        </a:rPr>
                        <a:t>Confirm the due date in the third-party gradebook and grading period dates.</a:t>
                      </a:r>
                    </a:p>
                  </a:txBody>
                  <a:tcPr marL="68580" marR="68580" marT="0" marB="0"/>
                </a:tc>
                <a:extLst>
                  <a:ext uri="{0D108BD9-81ED-4DB2-BD59-A6C34878D82A}">
                    <a16:rowId xmlns:a16="http://schemas.microsoft.com/office/drawing/2014/main" val="673751937"/>
                  </a:ext>
                </a:extLst>
              </a:tr>
              <a:tr h="513080">
                <a:tc rowSpan="3">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kern="100" dirty="0">
                          <a:effectLst/>
                        </a:rPr>
                        <a:t>Results (aka Assignment Scores)</a:t>
                      </a:r>
                    </a:p>
                  </a:txBody>
                  <a:tcPr marL="45339" marR="45339" marT="0" marB="0"/>
                </a:tc>
                <a:tc>
                  <a:txBody>
                    <a:bodyPr/>
                    <a:lstStyle/>
                    <a:p>
                      <a:pPr marL="0" marR="0">
                        <a:lnSpc>
                          <a:spcPct val="107000"/>
                        </a:lnSpc>
                        <a:spcBef>
                          <a:spcPts val="0"/>
                        </a:spcBef>
                        <a:spcAft>
                          <a:spcPts val="0"/>
                        </a:spcAft>
                      </a:pPr>
                      <a:r>
                        <a:rPr lang="en-US" sz="1300" i="1" kern="100">
                          <a:effectLst/>
                          <a:latin typeface="Aptos" panose="020B0004020202020204" pitchFamily="34" charset="0"/>
                          <a:ea typeface="Aptos" panose="020B0004020202020204" pitchFamily="34" charset="0"/>
                          <a:cs typeface="Times New Roman" panose="02020603050405020304" pitchFamily="18" charset="0"/>
                        </a:rPr>
                        <a:t>The resultValueMax must be greater than or equal to 0 and less than or equal to 999.</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kern="100">
                          <a:effectLst/>
                          <a:latin typeface="Aptos" panose="020B0004020202020204" pitchFamily="34" charset="0"/>
                          <a:ea typeface="Aptos" panose="020B0004020202020204" pitchFamily="34" charset="0"/>
                          <a:cs typeface="Times New Roman" panose="02020603050405020304" pitchFamily="18" charset="0"/>
                        </a:rPr>
                        <a:t>The total possible points must be 0-999.</a:t>
                      </a:r>
                    </a:p>
                    <a:p>
                      <a:pPr marL="0" marR="0">
                        <a:lnSpc>
                          <a:spcPct val="107000"/>
                        </a:lnSpc>
                        <a:spcBef>
                          <a:spcPts val="0"/>
                        </a:spcBef>
                        <a:spcAft>
                          <a:spcPts val="0"/>
                        </a:spcAft>
                      </a:pPr>
                      <a:r>
                        <a:rPr lang="en-US" sz="13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371976004"/>
                  </a:ext>
                </a:extLst>
              </a:tr>
              <a:tr h="656005">
                <a:tc vMerge="1">
                  <a:txBody>
                    <a:bodyPr/>
                    <a:lstStyle/>
                    <a:p>
                      <a:endParaRPr lang="en-US"/>
                    </a:p>
                  </a:txBody>
                  <a:tcPr/>
                </a:tc>
                <a:tc>
                  <a:txBody>
                    <a:bodyPr/>
                    <a:lstStyle/>
                    <a:p>
                      <a:pPr marL="0" marR="0">
                        <a:lnSpc>
                          <a:spcPct val="107000"/>
                        </a:lnSpc>
                        <a:spcBef>
                          <a:spcPts val="0"/>
                        </a:spcBef>
                        <a:spcAft>
                          <a:spcPts val="0"/>
                        </a:spcAft>
                      </a:pPr>
                      <a:r>
                        <a:rPr lang="en-US" sz="1300" i="1" kern="100" dirty="0">
                          <a:effectLst/>
                          <a:latin typeface="Aptos" panose="020B0004020202020204" pitchFamily="34" charset="0"/>
                          <a:ea typeface="Aptos" panose="020B0004020202020204" pitchFamily="34" charset="0"/>
                          <a:cs typeface="Times New Roman" panose="02020603050405020304" pitchFamily="18" charset="0"/>
                        </a:rPr>
                        <a:t>The Line Item Result </a:t>
                      </a:r>
                      <a:r>
                        <a:rPr lang="en-US" sz="1300" i="1" kern="100" dirty="0" err="1">
                          <a:effectLst/>
                          <a:latin typeface="Aptos" panose="020B0004020202020204" pitchFamily="34" charset="0"/>
                          <a:ea typeface="Aptos" panose="020B0004020202020204" pitchFamily="34" charset="0"/>
                          <a:cs typeface="Times New Roman" panose="02020603050405020304" pitchFamily="18" charset="0"/>
                        </a:rPr>
                        <a:t>sourcedId</a:t>
                      </a:r>
                      <a:r>
                        <a:rPr lang="en-US" sz="1300" i="1" kern="100" dirty="0">
                          <a:effectLst/>
                          <a:latin typeface="Aptos" panose="020B0004020202020204" pitchFamily="34" charset="0"/>
                          <a:ea typeface="Aptos" panose="020B0004020202020204" pitchFamily="34" charset="0"/>
                          <a:cs typeface="Times New Roman" panose="02020603050405020304" pitchFamily="18" charset="0"/>
                        </a:rPr>
                        <a:t> is not valid.</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kern="100">
                          <a:effectLst/>
                          <a:latin typeface="Aptos" panose="020B0004020202020204" pitchFamily="34" charset="0"/>
                          <a:ea typeface="Aptos" panose="020B0004020202020204" pitchFamily="34" charset="0"/>
                          <a:cs typeface="Times New Roman" panose="02020603050405020304" pitchFamily="18" charset="0"/>
                        </a:rPr>
                        <a:t>Confirm that the assignment exists in the Skyward gradebook and has not been altered.</a:t>
                      </a:r>
                    </a:p>
                  </a:txBody>
                  <a:tcPr marL="68580" marR="68580" marT="0" marB="0"/>
                </a:tc>
                <a:extLst>
                  <a:ext uri="{0D108BD9-81ED-4DB2-BD59-A6C34878D82A}">
                    <a16:rowId xmlns:a16="http://schemas.microsoft.com/office/drawing/2014/main" val="3268208523"/>
                  </a:ext>
                </a:extLst>
              </a:tr>
              <a:tr h="657645">
                <a:tc vMerge="1">
                  <a:txBody>
                    <a:bodyPr/>
                    <a:lstStyle/>
                    <a:p>
                      <a:endParaRPr lang="en-US"/>
                    </a:p>
                  </a:txBody>
                  <a:tcPr/>
                </a:tc>
                <a:tc>
                  <a:txBody>
                    <a:bodyPr/>
                    <a:lstStyle/>
                    <a:p>
                      <a:pPr marL="0" marR="0">
                        <a:lnSpc>
                          <a:spcPct val="107000"/>
                        </a:lnSpc>
                        <a:spcBef>
                          <a:spcPts val="0"/>
                        </a:spcBef>
                        <a:spcAft>
                          <a:spcPts val="0"/>
                        </a:spcAft>
                      </a:pPr>
                      <a:r>
                        <a:rPr lang="en-US" sz="1300" i="1" kern="100" dirty="0">
                          <a:effectLst/>
                          <a:latin typeface="Aptos" panose="020B0004020202020204" pitchFamily="34" charset="0"/>
                          <a:ea typeface="Aptos" panose="020B0004020202020204" pitchFamily="34" charset="0"/>
                          <a:cs typeface="Times New Roman" panose="02020603050405020304" pitchFamily="18" charset="0"/>
                        </a:rPr>
                        <a:t>The Line Item is in a locked Grading Period or is outside the Grading Periods used by the Class.</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kern="100" dirty="0">
                          <a:effectLst/>
                          <a:latin typeface="Aptos" panose="020B0004020202020204" pitchFamily="34" charset="0"/>
                          <a:ea typeface="Aptos" panose="020B0004020202020204" pitchFamily="34" charset="0"/>
                          <a:cs typeface="Times New Roman" panose="02020603050405020304" pitchFamily="18" charset="0"/>
                        </a:rPr>
                        <a:t>Scores cannot be synced after both the grading period and grade input window are over.</a:t>
                      </a:r>
                    </a:p>
                  </a:txBody>
                  <a:tcPr marL="68580" marR="68580" marT="0" marB="0"/>
                </a:tc>
                <a:extLst>
                  <a:ext uri="{0D108BD9-81ED-4DB2-BD59-A6C34878D82A}">
                    <a16:rowId xmlns:a16="http://schemas.microsoft.com/office/drawing/2014/main" val="4261023270"/>
                  </a:ext>
                </a:extLst>
              </a:tr>
            </a:tbl>
          </a:graphicData>
        </a:graphic>
      </p:graphicFrame>
    </p:spTree>
    <p:extLst>
      <p:ext uri="{BB962C8B-B14F-4D97-AF65-F5344CB8AC3E}">
        <p14:creationId xmlns:p14="http://schemas.microsoft.com/office/powerpoint/2010/main" val="12780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46E6A-9EE6-A3AF-7908-1DD7EB1BFB8A}"/>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958323F6-07D8-0021-86CF-0E22E065FDAC}"/>
              </a:ext>
            </a:extLst>
          </p:cNvPr>
          <p:cNvSpPr txBox="1">
            <a:spLocks/>
          </p:cNvSpPr>
          <p:nvPr/>
        </p:nvSpPr>
        <p:spPr>
          <a:xfrm>
            <a:off x="637142" y="413569"/>
            <a:ext cx="10917715" cy="8563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lnSpc>
                <a:spcPct val="120000"/>
              </a:lnSpc>
            </a:pPr>
            <a:r>
              <a:rPr lang="en-US" sz="4800" dirty="0"/>
              <a:t>Troubleshooting</a:t>
            </a:r>
          </a:p>
        </p:txBody>
      </p:sp>
      <p:sp>
        <p:nvSpPr>
          <p:cNvPr id="4" name="Subtitle 5">
            <a:extLst>
              <a:ext uri="{FF2B5EF4-FFF2-40B4-BE49-F238E27FC236}">
                <a16:creationId xmlns:a16="http://schemas.microsoft.com/office/drawing/2014/main" id="{5D2B94C6-827C-D2EC-C877-35A299ACC7BF}"/>
              </a:ext>
            </a:extLst>
          </p:cNvPr>
          <p:cNvSpPr txBox="1">
            <a:spLocks/>
          </p:cNvSpPr>
          <p:nvPr/>
        </p:nvSpPr>
        <p:spPr>
          <a:xfrm>
            <a:off x="1064241" y="1458686"/>
            <a:ext cx="10063516" cy="498574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10000"/>
              </a:lnSpc>
              <a:buAutoNum type="arabicPeriod"/>
            </a:pPr>
            <a:r>
              <a:rPr lang="en-US" dirty="0">
                <a:solidFill>
                  <a:schemeClr val="bg1"/>
                </a:solidFill>
              </a:rPr>
              <a:t>Verify how the vendor is retrieving data from Skyward</a:t>
            </a:r>
          </a:p>
          <a:p>
            <a:pPr marL="514350" indent="-514350">
              <a:lnSpc>
                <a:spcPct val="110000"/>
              </a:lnSpc>
              <a:buAutoNum type="arabicPeriod"/>
            </a:pPr>
            <a:r>
              <a:rPr lang="en-US" dirty="0">
                <a:solidFill>
                  <a:schemeClr val="bg1"/>
                </a:solidFill>
              </a:rPr>
              <a:t>Use the API Log/User Tracking to confirm which records the vendor is referencing</a:t>
            </a:r>
          </a:p>
          <a:p>
            <a:pPr marL="514350" indent="-514350">
              <a:lnSpc>
                <a:spcPct val="110000"/>
              </a:lnSpc>
              <a:buAutoNum type="arabicPeriod"/>
            </a:pPr>
            <a:r>
              <a:rPr lang="en-US" dirty="0">
                <a:solidFill>
                  <a:schemeClr val="bg1"/>
                </a:solidFill>
              </a:rPr>
              <a:t>Get specific examples that exhibit the issue and review the associated records/values in Skyward</a:t>
            </a:r>
          </a:p>
          <a:p>
            <a:pPr marL="514350" indent="-514350">
              <a:lnSpc>
                <a:spcPct val="110000"/>
              </a:lnSpc>
              <a:buAutoNum type="arabicPeriod"/>
            </a:pPr>
            <a:r>
              <a:rPr lang="en-US" dirty="0">
                <a:solidFill>
                  <a:schemeClr val="bg1"/>
                </a:solidFill>
              </a:rPr>
              <a:t>Use Swagger to confirm how the records look in the API</a:t>
            </a:r>
          </a:p>
          <a:p>
            <a:pPr marL="514350" indent="-514350">
              <a:lnSpc>
                <a:spcPct val="110000"/>
              </a:lnSpc>
              <a:buAutoNum type="arabicPeriod"/>
            </a:pPr>
            <a:r>
              <a:rPr lang="en-US" dirty="0">
                <a:solidFill>
                  <a:schemeClr val="bg1"/>
                </a:solidFill>
              </a:rPr>
              <a:t>Reference our documentation, like the FAQ Guide</a:t>
            </a:r>
          </a:p>
          <a:p>
            <a:pPr marL="514350" indent="-514350">
              <a:lnSpc>
                <a:spcPct val="110000"/>
              </a:lnSpc>
              <a:buAutoNum type="arabicPeriod"/>
            </a:pPr>
            <a:r>
              <a:rPr lang="en-US" dirty="0">
                <a:solidFill>
                  <a:schemeClr val="bg1"/>
                </a:solidFill>
              </a:rPr>
              <a:t>Submit a service call</a:t>
            </a:r>
          </a:p>
          <a:p>
            <a:pPr marL="514350" indent="-514350">
              <a:lnSpc>
                <a:spcPct val="110000"/>
              </a:lnSpc>
              <a:buAutoNum type="arabicPeriod"/>
            </a:pPr>
            <a:r>
              <a:rPr lang="en-US" dirty="0">
                <a:solidFill>
                  <a:schemeClr val="bg1"/>
                </a:solidFill>
              </a:rPr>
              <a:t>Suggest the vendor connect with Skyward directly via the Partner Portal</a:t>
            </a:r>
          </a:p>
          <a:p>
            <a:pPr marL="514350" indent="-514350">
              <a:lnSpc>
                <a:spcPct val="150000"/>
              </a:lnSpc>
              <a:buAutoNum type="arabicPeriod"/>
            </a:pPr>
            <a:endParaRPr lang="en-US" dirty="0">
              <a:solidFill>
                <a:schemeClr val="bg1"/>
              </a:solidFill>
            </a:endParaRPr>
          </a:p>
        </p:txBody>
      </p:sp>
    </p:spTree>
    <p:extLst>
      <p:ext uri="{BB962C8B-B14F-4D97-AF65-F5344CB8AC3E}">
        <p14:creationId xmlns:p14="http://schemas.microsoft.com/office/powerpoint/2010/main" val="38942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7" name="Title 4">
            <a:extLst>
              <a:ext uri="{FF2B5EF4-FFF2-40B4-BE49-F238E27FC236}">
                <a16:creationId xmlns:a16="http://schemas.microsoft.com/office/drawing/2014/main" id="{F57E8AD5-5C0A-52D5-E292-81215952B0A5}"/>
              </a:ext>
            </a:extLst>
          </p:cNvPr>
          <p:cNvSpPr txBox="1">
            <a:spLocks/>
          </p:cNvSpPr>
          <p:nvPr/>
        </p:nvSpPr>
        <p:spPr>
          <a:xfrm>
            <a:off x="1524000" y="388563"/>
            <a:ext cx="9144000" cy="87837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r>
              <a:rPr lang="en-US" sz="4800" dirty="0"/>
              <a:t>API Resources</a:t>
            </a:r>
          </a:p>
        </p:txBody>
      </p:sp>
      <p:pic>
        <p:nvPicPr>
          <p:cNvPr id="4" name="Picture 3">
            <a:extLst>
              <a:ext uri="{FF2B5EF4-FFF2-40B4-BE49-F238E27FC236}">
                <a16:creationId xmlns:a16="http://schemas.microsoft.com/office/drawing/2014/main" id="{080916EB-7428-8E7C-A2CF-57F3C2D2458E}"/>
              </a:ext>
            </a:extLst>
          </p:cNvPr>
          <p:cNvPicPr>
            <a:picLocks noChangeAspect="1"/>
          </p:cNvPicPr>
          <p:nvPr/>
        </p:nvPicPr>
        <p:blipFill>
          <a:blip r:embed="rId2"/>
          <a:stretch>
            <a:fillRect/>
          </a:stretch>
        </p:blipFill>
        <p:spPr>
          <a:xfrm>
            <a:off x="1611353" y="1213327"/>
            <a:ext cx="8969294" cy="5350945"/>
          </a:xfrm>
          <a:prstGeom prst="rect">
            <a:avLst/>
          </a:prstGeom>
        </p:spPr>
      </p:pic>
    </p:spTree>
    <p:extLst>
      <p:ext uri="{BB962C8B-B14F-4D97-AF65-F5344CB8AC3E}">
        <p14:creationId xmlns:p14="http://schemas.microsoft.com/office/powerpoint/2010/main" val="424382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ABEFB-9110-8D0A-9894-AE2EEF137B7B}"/>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6498EA59-2C29-054B-3F9E-C9F89EBA3538}"/>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7" name="Title 4">
            <a:extLst>
              <a:ext uri="{FF2B5EF4-FFF2-40B4-BE49-F238E27FC236}">
                <a16:creationId xmlns:a16="http://schemas.microsoft.com/office/drawing/2014/main" id="{3054E0AE-46C9-E9C5-B13F-A2A686A82401}"/>
              </a:ext>
            </a:extLst>
          </p:cNvPr>
          <p:cNvSpPr txBox="1">
            <a:spLocks/>
          </p:cNvSpPr>
          <p:nvPr/>
        </p:nvSpPr>
        <p:spPr>
          <a:xfrm>
            <a:off x="1524000" y="388563"/>
            <a:ext cx="9144000" cy="87837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r>
              <a:rPr lang="en-US" sz="4800" dirty="0"/>
              <a:t>API Resources</a:t>
            </a:r>
          </a:p>
        </p:txBody>
      </p:sp>
      <p:pic>
        <p:nvPicPr>
          <p:cNvPr id="4" name="Picture 3">
            <a:extLst>
              <a:ext uri="{FF2B5EF4-FFF2-40B4-BE49-F238E27FC236}">
                <a16:creationId xmlns:a16="http://schemas.microsoft.com/office/drawing/2014/main" id="{89A051F3-22B2-A80C-414F-2E082C98C262}"/>
              </a:ext>
            </a:extLst>
          </p:cNvPr>
          <p:cNvPicPr>
            <a:picLocks noChangeAspect="1"/>
          </p:cNvPicPr>
          <p:nvPr/>
        </p:nvPicPr>
        <p:blipFill>
          <a:blip r:embed="rId2"/>
          <a:stretch>
            <a:fillRect/>
          </a:stretch>
        </p:blipFill>
        <p:spPr>
          <a:xfrm>
            <a:off x="456413" y="1266938"/>
            <a:ext cx="11279174" cy="5258534"/>
          </a:xfrm>
          <a:prstGeom prst="rect">
            <a:avLst/>
          </a:prstGeom>
        </p:spPr>
      </p:pic>
    </p:spTree>
    <p:extLst>
      <p:ext uri="{BB962C8B-B14F-4D97-AF65-F5344CB8AC3E}">
        <p14:creationId xmlns:p14="http://schemas.microsoft.com/office/powerpoint/2010/main" val="216052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D8BD3-0F82-EF08-AF63-AA48A92C052B}"/>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30F662C4-B496-9330-3923-13450162C97A}"/>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7" name="Title 4">
            <a:extLst>
              <a:ext uri="{FF2B5EF4-FFF2-40B4-BE49-F238E27FC236}">
                <a16:creationId xmlns:a16="http://schemas.microsoft.com/office/drawing/2014/main" id="{A5522291-3628-2314-C765-75767E19AFCC}"/>
              </a:ext>
            </a:extLst>
          </p:cNvPr>
          <p:cNvSpPr txBox="1">
            <a:spLocks/>
          </p:cNvSpPr>
          <p:nvPr/>
        </p:nvSpPr>
        <p:spPr>
          <a:xfrm>
            <a:off x="1524000" y="388563"/>
            <a:ext cx="9144000" cy="87837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r>
              <a:rPr lang="en-US" sz="4800" dirty="0"/>
              <a:t>API Resources</a:t>
            </a:r>
          </a:p>
        </p:txBody>
      </p:sp>
      <p:pic>
        <p:nvPicPr>
          <p:cNvPr id="3" name="Picture 2">
            <a:extLst>
              <a:ext uri="{FF2B5EF4-FFF2-40B4-BE49-F238E27FC236}">
                <a16:creationId xmlns:a16="http://schemas.microsoft.com/office/drawing/2014/main" id="{968FA6F0-632F-057B-B6E3-29FAE3C72A6A}"/>
              </a:ext>
            </a:extLst>
          </p:cNvPr>
          <p:cNvPicPr>
            <a:picLocks noChangeAspect="1"/>
          </p:cNvPicPr>
          <p:nvPr/>
        </p:nvPicPr>
        <p:blipFill>
          <a:blip r:embed="rId2"/>
          <a:stretch>
            <a:fillRect/>
          </a:stretch>
        </p:blipFill>
        <p:spPr>
          <a:xfrm>
            <a:off x="451650" y="1554856"/>
            <a:ext cx="11288700" cy="4553585"/>
          </a:xfrm>
          <a:prstGeom prst="rect">
            <a:avLst/>
          </a:prstGeom>
        </p:spPr>
      </p:pic>
    </p:spTree>
    <p:extLst>
      <p:ext uri="{BB962C8B-B14F-4D97-AF65-F5344CB8AC3E}">
        <p14:creationId xmlns:p14="http://schemas.microsoft.com/office/powerpoint/2010/main" val="724833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596" y="827306"/>
            <a:ext cx="11544821" cy="5203387"/>
          </a:xfrm>
        </p:spPr>
        <p:txBody>
          <a:bodyPr vert="horz" lIns="91440" tIns="45720" rIns="91440" bIns="45720" rtlCol="0" anchor="t">
            <a:normAutofit/>
          </a:bodyPr>
          <a:lstStyle/>
          <a:p>
            <a:pPr>
              <a:spcBef>
                <a:spcPts val="1000"/>
              </a:spcBef>
            </a:pPr>
            <a:br>
              <a:rPr lang="en-US" sz="3600" dirty="0">
                <a:latin typeface="Open Sans"/>
              </a:rPr>
            </a:br>
            <a:br>
              <a:rPr lang="en-US" sz="3200" dirty="0">
                <a:latin typeface="Open Sans"/>
              </a:rPr>
            </a:br>
            <a:r>
              <a:rPr lang="en-US" sz="5400" b="0" dirty="0">
                <a:solidFill>
                  <a:srgbClr val="FFFF00"/>
                </a:solidFill>
                <a:latin typeface="Open Sans"/>
                <a:ea typeface="Open Sans"/>
                <a:cs typeface="Open Sans"/>
              </a:rPr>
              <a:t>Questions?</a:t>
            </a:r>
            <a:br>
              <a:rPr lang="en-US" b="0" dirty="0">
                <a:solidFill>
                  <a:srgbClr val="FFFF00"/>
                </a:solidFill>
                <a:latin typeface="Open Sans"/>
                <a:ea typeface="Open Sans"/>
                <a:cs typeface="Open Sans"/>
              </a:rPr>
            </a:br>
            <a:br>
              <a:rPr lang="en-US" b="0" dirty="0">
                <a:solidFill>
                  <a:srgbClr val="FFFF00"/>
                </a:solidFill>
                <a:latin typeface="Open Sans"/>
                <a:ea typeface="Open Sans"/>
                <a:cs typeface="Open Sans"/>
              </a:rPr>
            </a:br>
            <a:br>
              <a:rPr lang="en-US" b="0" dirty="0">
                <a:solidFill>
                  <a:srgbClr val="FFFF00"/>
                </a:solidFill>
                <a:latin typeface="Open Sans"/>
                <a:ea typeface="Open Sans"/>
                <a:cs typeface="Open Sans"/>
              </a:rPr>
            </a:br>
            <a:r>
              <a:rPr lang="en-US" sz="2800" dirty="0">
                <a:latin typeface="Open Sans"/>
                <a:ea typeface="Open Sans"/>
                <a:cs typeface="Open Sans"/>
              </a:rPr>
              <a:t>Thank you for attending this </a:t>
            </a:r>
            <a:br>
              <a:rPr lang="en-US" sz="2800" dirty="0">
                <a:latin typeface="Open Sans"/>
                <a:ea typeface="Open Sans"/>
                <a:cs typeface="Open Sans"/>
              </a:rPr>
            </a:br>
            <a:r>
              <a:rPr lang="en-US" sz="2800" dirty="0">
                <a:latin typeface="Open Sans"/>
                <a:ea typeface="Open Sans"/>
                <a:cs typeface="Open Sans"/>
              </a:rPr>
              <a:t>session!</a:t>
            </a:r>
            <a:endParaRPr lang="en-US" sz="2400" b="0" dirty="0">
              <a:latin typeface="Open Sans"/>
              <a:ea typeface="Open Sans"/>
              <a:cs typeface="Open Sans"/>
            </a:endParaRPr>
          </a:p>
        </p:txBody>
      </p:sp>
    </p:spTree>
    <p:extLst>
      <p:ext uri="{BB962C8B-B14F-4D97-AF65-F5344CB8AC3E}">
        <p14:creationId xmlns:p14="http://schemas.microsoft.com/office/powerpoint/2010/main" val="390121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26F611-076E-4735-095A-617D6FB65BF9}"/>
              </a:ext>
            </a:extLst>
          </p:cNvPr>
          <p:cNvGrpSpPr/>
          <p:nvPr/>
        </p:nvGrpSpPr>
        <p:grpSpPr>
          <a:xfrm>
            <a:off x="6045958" y="4699302"/>
            <a:ext cx="6146042" cy="2166258"/>
            <a:chOff x="6045958" y="4699302"/>
            <a:chExt cx="6146042" cy="2166258"/>
          </a:xfrm>
        </p:grpSpPr>
        <p:sp>
          <p:nvSpPr>
            <p:cNvPr id="8" name="L-Shape 7">
              <a:extLst>
                <a:ext uri="{FF2B5EF4-FFF2-40B4-BE49-F238E27FC236}">
                  <a16:creationId xmlns:a16="http://schemas.microsoft.com/office/drawing/2014/main" id="{3381A79F-340D-306D-21A6-41B9773B66A1}"/>
                </a:ext>
              </a:extLst>
            </p:cNvPr>
            <p:cNvSpPr/>
            <p:nvPr/>
          </p:nvSpPr>
          <p:spPr>
            <a:xfrm rot="5400000">
              <a:off x="9409985" y="3904811"/>
              <a:ext cx="1987523" cy="3576506"/>
            </a:xfrm>
            <a:prstGeom prst="corner">
              <a:avLst>
                <a:gd name="adj1" fmla="val 130391"/>
                <a:gd name="adj2" fmla="val 78742"/>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17DA1E06-0309-D23A-F8E4-526AA55062C7}"/>
                </a:ext>
              </a:extLst>
            </p:cNvPr>
            <p:cNvSpPr/>
            <p:nvPr/>
          </p:nvSpPr>
          <p:spPr>
            <a:xfrm rot="5400000">
              <a:off x="11868681" y="6363507"/>
              <a:ext cx="423481" cy="223155"/>
            </a:xfrm>
            <a:prstGeom prst="corner">
              <a:avLst>
                <a:gd name="adj1" fmla="val 130391"/>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a:extLst>
                <a:ext uri="{FF2B5EF4-FFF2-40B4-BE49-F238E27FC236}">
                  <a16:creationId xmlns:a16="http://schemas.microsoft.com/office/drawing/2014/main" id="{47B60F41-574C-E14C-6D01-58E750DFD493}"/>
                </a:ext>
              </a:extLst>
            </p:cNvPr>
            <p:cNvSpPr/>
            <p:nvPr/>
          </p:nvSpPr>
          <p:spPr>
            <a:xfrm rot="5400000">
              <a:off x="12007266" y="6680826"/>
              <a:ext cx="146312" cy="223156"/>
            </a:xfrm>
            <a:prstGeom prst="corner">
              <a:avLst>
                <a:gd name="adj1" fmla="val 130391"/>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a:extLst>
                <a:ext uri="{FF2B5EF4-FFF2-40B4-BE49-F238E27FC236}">
                  <a16:creationId xmlns:a16="http://schemas.microsoft.com/office/drawing/2014/main" id="{3180362A-98D0-0DD5-42B7-850D12175294}"/>
                </a:ext>
              </a:extLst>
            </p:cNvPr>
            <p:cNvSpPr/>
            <p:nvPr/>
          </p:nvSpPr>
          <p:spPr>
            <a:xfrm rot="5400000">
              <a:off x="8551092" y="4214114"/>
              <a:ext cx="146312" cy="5156580"/>
            </a:xfrm>
            <a:prstGeom prst="corner">
              <a:avLst>
                <a:gd name="adj1" fmla="val 130391"/>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p:nvPr>
        </p:nvSpPr>
        <p:spPr>
          <a:xfrm>
            <a:off x="3146394" y="159191"/>
            <a:ext cx="9045606" cy="6527634"/>
          </a:xfrm>
        </p:spPr>
        <p:txBody>
          <a:bodyPr vert="horz" lIns="91440" tIns="45720" rIns="91440" bIns="45720" rtlCol="0" anchor="t">
            <a:normAutofit fontScale="92500"/>
          </a:bodyPr>
          <a:lstStyle/>
          <a:p>
            <a:pPr marL="0" indent="0" algn="ctr">
              <a:buNone/>
            </a:pPr>
            <a:endParaRPr lang="en-US" sz="900" dirty="0"/>
          </a:p>
          <a:p>
            <a:pPr marL="0" indent="0" algn="ctr">
              <a:buNone/>
            </a:pPr>
            <a:r>
              <a:rPr lang="en-US" sz="6200" b="1" dirty="0">
                <a:solidFill>
                  <a:schemeClr val="accent5">
                    <a:lumMod val="50000"/>
                  </a:schemeClr>
                </a:solidFill>
                <a:latin typeface="Open Sans"/>
              </a:rPr>
              <a:t>API</a:t>
            </a:r>
          </a:p>
          <a:p>
            <a:pPr marL="0" indent="0" algn="ctr">
              <a:lnSpc>
                <a:spcPct val="120000"/>
              </a:lnSpc>
              <a:buNone/>
            </a:pPr>
            <a:r>
              <a:rPr lang="en-US" sz="2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Skyward API is a tool that allows real-time data syncs between Skyward and other systems. This session will review the functionalities of the LMS and OneRoster APIs in Skyward (SMS 2.0) and how to go about troubleshooting when discrepancies or sync issues arise. Available resources on the topic will also be presented for future reference.</a:t>
            </a:r>
            <a:endParaRPr lang="en-US" sz="22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700" dirty="0">
              <a:latin typeface="Open Sans"/>
            </a:endParaRPr>
          </a:p>
          <a:p>
            <a:r>
              <a:rPr lang="en-US" dirty="0">
                <a:latin typeface="Open Sans"/>
              </a:rPr>
              <a:t>What is an API?</a:t>
            </a:r>
          </a:p>
          <a:p>
            <a:r>
              <a:rPr lang="en-US" dirty="0">
                <a:latin typeface="Open Sans"/>
              </a:rPr>
              <a:t>Is our database set up to use an API?</a:t>
            </a:r>
          </a:p>
          <a:p>
            <a:r>
              <a:rPr lang="en-US" dirty="0">
                <a:latin typeface="Open Sans"/>
              </a:rPr>
              <a:t>Which vendors are utilizing our API?</a:t>
            </a:r>
          </a:p>
          <a:p>
            <a:r>
              <a:rPr lang="en-US" dirty="0">
                <a:latin typeface="Open Sans"/>
              </a:rPr>
              <a:t>Try it Out!</a:t>
            </a:r>
          </a:p>
          <a:p>
            <a:r>
              <a:rPr lang="en-US" dirty="0">
                <a:latin typeface="Open Sans"/>
              </a:rPr>
              <a:t>Common Questions/Troubleshooting Tips</a:t>
            </a:r>
          </a:p>
          <a:p>
            <a:r>
              <a:rPr lang="en-US" dirty="0">
                <a:latin typeface="Open Sans"/>
              </a:rPr>
              <a:t>Resources</a:t>
            </a:r>
          </a:p>
          <a:p>
            <a:pPr marL="0" indent="0" algn="ctr">
              <a:buNone/>
            </a:pPr>
            <a:endParaRPr lang="en-US" dirty="0">
              <a:latin typeface="Open Sans"/>
            </a:endParaRP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1400" dirty="0">
              <a:latin typeface="Open Sans"/>
            </a:endParaRPr>
          </a:p>
          <a:p>
            <a:pPr marL="0" indent="0" algn="ctr">
              <a:buNone/>
            </a:pPr>
            <a:endParaRPr lang="en-US" sz="1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Tree>
    <p:extLst>
      <p:ext uri="{BB962C8B-B14F-4D97-AF65-F5344CB8AC3E}">
        <p14:creationId xmlns:p14="http://schemas.microsoft.com/office/powerpoint/2010/main" val="161027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7" name="Title 4">
            <a:extLst>
              <a:ext uri="{FF2B5EF4-FFF2-40B4-BE49-F238E27FC236}">
                <a16:creationId xmlns:a16="http://schemas.microsoft.com/office/drawing/2014/main" id="{F57E8AD5-5C0A-52D5-E292-81215952B0A5}"/>
              </a:ext>
            </a:extLst>
          </p:cNvPr>
          <p:cNvSpPr txBox="1">
            <a:spLocks/>
          </p:cNvSpPr>
          <p:nvPr/>
        </p:nvSpPr>
        <p:spPr>
          <a:xfrm>
            <a:off x="1524000" y="388563"/>
            <a:ext cx="9144000" cy="87837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r>
              <a:rPr lang="en-US" sz="4800" dirty="0"/>
              <a:t>What is an API?</a:t>
            </a:r>
          </a:p>
        </p:txBody>
      </p:sp>
      <p:sp>
        <p:nvSpPr>
          <p:cNvPr id="8" name="Subtitle 5">
            <a:extLst>
              <a:ext uri="{FF2B5EF4-FFF2-40B4-BE49-F238E27FC236}">
                <a16:creationId xmlns:a16="http://schemas.microsoft.com/office/drawing/2014/main" id="{920CDD88-6DC0-499B-C8F1-9D221DE0415E}"/>
              </a:ext>
            </a:extLst>
          </p:cNvPr>
          <p:cNvSpPr txBox="1">
            <a:spLocks/>
          </p:cNvSpPr>
          <p:nvPr/>
        </p:nvSpPr>
        <p:spPr>
          <a:xfrm>
            <a:off x="821871" y="1654183"/>
            <a:ext cx="10548257" cy="349476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3200" dirty="0">
                <a:solidFill>
                  <a:schemeClr val="bg1"/>
                </a:solidFill>
              </a:rPr>
              <a:t>Application Programming Interface</a:t>
            </a:r>
          </a:p>
          <a:p>
            <a:pPr marL="342900" indent="-342900">
              <a:buFont typeface="Arial" panose="020B0604020202020204" pitchFamily="34" charset="0"/>
              <a:buChar char="•"/>
            </a:pPr>
            <a:r>
              <a:rPr lang="en-US" sz="3200" dirty="0">
                <a:solidFill>
                  <a:schemeClr val="bg1"/>
                </a:solidFill>
              </a:rPr>
              <a:t>A way for two or more programs to share data, ensuring consistent data across systems</a:t>
            </a:r>
          </a:p>
        </p:txBody>
      </p:sp>
    </p:spTree>
    <p:extLst>
      <p:ext uri="{BB962C8B-B14F-4D97-AF65-F5344CB8AC3E}">
        <p14:creationId xmlns:p14="http://schemas.microsoft.com/office/powerpoint/2010/main" val="11180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CB9FC91-0239-4D86-7005-E0709524BD02}"/>
              </a:ext>
            </a:extLst>
          </p:cNvPr>
          <p:cNvSpPr txBox="1">
            <a:spLocks/>
          </p:cNvSpPr>
          <p:nvPr/>
        </p:nvSpPr>
        <p:spPr>
          <a:xfrm>
            <a:off x="637142" y="282940"/>
            <a:ext cx="10917715" cy="8563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lnSpc>
                <a:spcPct val="120000"/>
              </a:lnSpc>
            </a:pPr>
            <a:r>
              <a:rPr lang="en-US" sz="3600" dirty="0"/>
              <a:t>In the context of SMS 2.0 Student databases…</a:t>
            </a:r>
          </a:p>
        </p:txBody>
      </p:sp>
      <p:sp>
        <p:nvSpPr>
          <p:cNvPr id="4" name="Subtitle 5">
            <a:extLst>
              <a:ext uri="{FF2B5EF4-FFF2-40B4-BE49-F238E27FC236}">
                <a16:creationId xmlns:a16="http://schemas.microsoft.com/office/drawing/2014/main" id="{F201B8D0-C04C-84AD-BCCE-0AB9F9671928}"/>
              </a:ext>
            </a:extLst>
          </p:cNvPr>
          <p:cNvSpPr txBox="1">
            <a:spLocks/>
          </p:cNvSpPr>
          <p:nvPr/>
        </p:nvSpPr>
        <p:spPr>
          <a:xfrm>
            <a:off x="381000" y="1333500"/>
            <a:ext cx="11495314" cy="510812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20000"/>
              </a:lnSpc>
              <a:buFont typeface="Arial" panose="020B0604020202020204" pitchFamily="34" charset="0"/>
              <a:buChar char="•"/>
            </a:pPr>
            <a:r>
              <a:rPr lang="en-US" dirty="0">
                <a:solidFill>
                  <a:schemeClr val="bg1"/>
                </a:solidFill>
              </a:rPr>
              <a:t>Two APIs available: </a:t>
            </a:r>
          </a:p>
          <a:p>
            <a:pPr marL="800100" lvl="1" indent="-342900">
              <a:lnSpc>
                <a:spcPct val="120000"/>
              </a:lnSpc>
              <a:buFont typeface="Arial" panose="020B0604020202020204" pitchFamily="34" charset="0"/>
              <a:buChar char="•"/>
            </a:pPr>
            <a:r>
              <a:rPr lang="en-US" dirty="0">
                <a:solidFill>
                  <a:schemeClr val="bg1"/>
                </a:solidFill>
              </a:rPr>
              <a:t>LMS API (aka Skyward API)</a:t>
            </a:r>
          </a:p>
          <a:p>
            <a:pPr marL="800100" lvl="1" indent="-342900">
              <a:lnSpc>
                <a:spcPct val="120000"/>
              </a:lnSpc>
              <a:buFont typeface="Arial" panose="020B0604020202020204" pitchFamily="34" charset="0"/>
              <a:buChar char="•"/>
            </a:pPr>
            <a:r>
              <a:rPr lang="en-US" dirty="0">
                <a:solidFill>
                  <a:schemeClr val="bg1"/>
                </a:solidFill>
              </a:rPr>
              <a:t>OneRoster API</a:t>
            </a:r>
          </a:p>
          <a:p>
            <a:pPr marL="342900" indent="-342900">
              <a:lnSpc>
                <a:spcPct val="120000"/>
              </a:lnSpc>
              <a:buFont typeface="Arial" panose="020B0604020202020204" pitchFamily="34" charset="0"/>
              <a:buChar char="•"/>
            </a:pPr>
            <a:r>
              <a:rPr lang="en-US" dirty="0">
                <a:solidFill>
                  <a:schemeClr val="bg1"/>
                </a:solidFill>
              </a:rPr>
              <a:t>Vendors can use either API to retrieve information from your Skyward database on their terms (often multiple times throughout the day)</a:t>
            </a:r>
          </a:p>
          <a:p>
            <a:pPr marL="342900" indent="-342900">
              <a:lnSpc>
                <a:spcPct val="120000"/>
              </a:lnSpc>
              <a:buFont typeface="Arial" panose="020B0604020202020204" pitchFamily="34" charset="0"/>
              <a:buChar char="•"/>
            </a:pPr>
            <a:r>
              <a:rPr lang="en-US" dirty="0">
                <a:solidFill>
                  <a:schemeClr val="bg1"/>
                </a:solidFill>
              </a:rPr>
              <a:t>Both APIs can be used to sync specific types of data back to Skyward</a:t>
            </a:r>
          </a:p>
          <a:p>
            <a:pPr marL="342900" indent="-342900">
              <a:lnSpc>
                <a:spcPct val="120000"/>
              </a:lnSpc>
              <a:buFont typeface="Arial" panose="020B0604020202020204" pitchFamily="34" charset="0"/>
              <a:buChar char="•"/>
            </a:pPr>
            <a:r>
              <a:rPr lang="en-US" dirty="0">
                <a:solidFill>
                  <a:schemeClr val="bg1"/>
                </a:solidFill>
              </a:rPr>
              <a:t>Once configured, both the LMS and OneRoster APIs are available</a:t>
            </a:r>
          </a:p>
          <a:p>
            <a:pPr marL="342900" indent="-342900">
              <a:lnSpc>
                <a:spcPct val="120000"/>
              </a:lnSpc>
              <a:buFont typeface="Arial" panose="020B0604020202020204" pitchFamily="34" charset="0"/>
              <a:buChar char="•"/>
            </a:pPr>
            <a:r>
              <a:rPr lang="en-US" dirty="0">
                <a:solidFill>
                  <a:schemeClr val="bg1"/>
                </a:solidFill>
              </a:rPr>
              <a:t>Use them for as many integrations as you like</a:t>
            </a:r>
          </a:p>
          <a:p>
            <a:pPr marL="342900" indent="-342900">
              <a:lnSpc>
                <a:spcPct val="120000"/>
              </a:lnSpc>
              <a:buFont typeface="Arial" panose="020B0604020202020204" pitchFamily="34" charset="0"/>
              <a:buChar char="•"/>
            </a:pPr>
            <a:r>
              <a:rPr lang="en-US" dirty="0">
                <a:solidFill>
                  <a:schemeClr val="bg1"/>
                </a:solidFill>
              </a:rPr>
              <a:t>Read-Only API – No additional license is needed</a:t>
            </a:r>
          </a:p>
          <a:p>
            <a:pPr marL="342900" indent="-342900">
              <a:lnSpc>
                <a:spcPct val="120000"/>
              </a:lnSpc>
              <a:buFont typeface="Arial" panose="020B0604020202020204" pitchFamily="34" charset="0"/>
              <a:buChar char="•"/>
            </a:pPr>
            <a:r>
              <a:rPr lang="en-US" dirty="0">
                <a:solidFill>
                  <a:schemeClr val="bg1"/>
                </a:solidFill>
              </a:rPr>
              <a:t>A license is required to use passback to sync data back to Skyward</a:t>
            </a:r>
          </a:p>
          <a:p>
            <a:pPr marL="0" indent="0">
              <a:buNone/>
            </a:pPr>
            <a:endParaRPr lang="en-US" dirty="0">
              <a:solidFill>
                <a:schemeClr val="bg1"/>
              </a:solidFill>
            </a:endParaRPr>
          </a:p>
        </p:txBody>
      </p:sp>
    </p:spTree>
    <p:extLst>
      <p:ext uri="{BB962C8B-B14F-4D97-AF65-F5344CB8AC3E}">
        <p14:creationId xmlns:p14="http://schemas.microsoft.com/office/powerpoint/2010/main" val="37457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7" name="Title 4">
            <a:extLst>
              <a:ext uri="{FF2B5EF4-FFF2-40B4-BE49-F238E27FC236}">
                <a16:creationId xmlns:a16="http://schemas.microsoft.com/office/drawing/2014/main" id="{F57E8AD5-5C0A-52D5-E292-81215952B0A5}"/>
              </a:ext>
            </a:extLst>
          </p:cNvPr>
          <p:cNvSpPr txBox="1">
            <a:spLocks/>
          </p:cNvSpPr>
          <p:nvPr/>
        </p:nvSpPr>
        <p:spPr>
          <a:xfrm>
            <a:off x="2432957" y="141105"/>
            <a:ext cx="7326085" cy="87837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r>
              <a:rPr lang="en-US" sz="4800" dirty="0"/>
              <a:t>Is my district using API?</a:t>
            </a:r>
          </a:p>
        </p:txBody>
      </p:sp>
      <p:sp>
        <p:nvSpPr>
          <p:cNvPr id="8" name="Subtitle 5">
            <a:extLst>
              <a:ext uri="{FF2B5EF4-FFF2-40B4-BE49-F238E27FC236}">
                <a16:creationId xmlns:a16="http://schemas.microsoft.com/office/drawing/2014/main" id="{920CDD88-6DC0-499B-C8F1-9D221DE0415E}"/>
              </a:ext>
            </a:extLst>
          </p:cNvPr>
          <p:cNvSpPr txBox="1">
            <a:spLocks/>
          </p:cNvSpPr>
          <p:nvPr/>
        </p:nvSpPr>
        <p:spPr>
          <a:xfrm>
            <a:off x="8236027" y="1721919"/>
            <a:ext cx="4336973" cy="421945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3200" b="1" dirty="0">
                <a:solidFill>
                  <a:schemeClr val="bg1"/>
                </a:solidFill>
              </a:rPr>
              <a:t>Navigate to…</a:t>
            </a:r>
          </a:p>
          <a:p>
            <a:pPr marL="0" indent="0">
              <a:lnSpc>
                <a:spcPct val="100000"/>
              </a:lnSpc>
              <a:buNone/>
            </a:pPr>
            <a:r>
              <a:rPr lang="en-US" sz="2400" dirty="0">
                <a:solidFill>
                  <a:schemeClr val="bg1"/>
                </a:solidFill>
              </a:rPr>
              <a:t>Product Setup &gt; </a:t>
            </a:r>
          </a:p>
          <a:p>
            <a:pPr marL="0" indent="0">
              <a:lnSpc>
                <a:spcPct val="100000"/>
              </a:lnSpc>
              <a:buNone/>
            </a:pPr>
            <a:r>
              <a:rPr lang="en-US" sz="2400" dirty="0">
                <a:solidFill>
                  <a:schemeClr val="bg1"/>
                </a:solidFill>
              </a:rPr>
              <a:t>Skyward Contact Access &gt;</a:t>
            </a:r>
          </a:p>
          <a:p>
            <a:pPr marL="0" indent="0">
              <a:lnSpc>
                <a:spcPct val="100000"/>
              </a:lnSpc>
              <a:buNone/>
            </a:pPr>
            <a:r>
              <a:rPr lang="en-US" sz="2400" dirty="0">
                <a:solidFill>
                  <a:schemeClr val="bg1"/>
                </a:solidFill>
              </a:rPr>
              <a:t>District Setup &gt; </a:t>
            </a:r>
          </a:p>
          <a:p>
            <a:pPr marL="0" indent="0">
              <a:lnSpc>
                <a:spcPct val="100000"/>
              </a:lnSpc>
              <a:buNone/>
            </a:pPr>
            <a:r>
              <a:rPr lang="en-US" sz="2400" dirty="0">
                <a:solidFill>
                  <a:schemeClr val="bg1"/>
                </a:solidFill>
              </a:rPr>
              <a:t>Configuration &gt; </a:t>
            </a:r>
          </a:p>
          <a:p>
            <a:pPr marL="0" indent="0">
              <a:lnSpc>
                <a:spcPct val="100000"/>
              </a:lnSpc>
              <a:buNone/>
            </a:pPr>
            <a:r>
              <a:rPr lang="en-US" sz="2400" dirty="0">
                <a:solidFill>
                  <a:schemeClr val="bg1"/>
                </a:solidFill>
              </a:rPr>
              <a:t>API Configuration</a:t>
            </a:r>
          </a:p>
        </p:txBody>
      </p:sp>
      <p:pic>
        <p:nvPicPr>
          <p:cNvPr id="3" name="Picture 2">
            <a:extLst>
              <a:ext uri="{FF2B5EF4-FFF2-40B4-BE49-F238E27FC236}">
                <a16:creationId xmlns:a16="http://schemas.microsoft.com/office/drawing/2014/main" id="{9C6AC24A-FDF2-10C7-6906-2AD8D092D2A7}"/>
              </a:ext>
            </a:extLst>
          </p:cNvPr>
          <p:cNvPicPr>
            <a:picLocks noChangeAspect="1"/>
          </p:cNvPicPr>
          <p:nvPr/>
        </p:nvPicPr>
        <p:blipFill>
          <a:blip r:embed="rId2"/>
          <a:stretch>
            <a:fillRect/>
          </a:stretch>
        </p:blipFill>
        <p:spPr>
          <a:xfrm>
            <a:off x="99152" y="1266938"/>
            <a:ext cx="7966070" cy="5313742"/>
          </a:xfrm>
          <a:prstGeom prst="rect">
            <a:avLst/>
          </a:prstGeom>
        </p:spPr>
      </p:pic>
    </p:spTree>
    <p:extLst>
      <p:ext uri="{BB962C8B-B14F-4D97-AF65-F5344CB8AC3E}">
        <p14:creationId xmlns:p14="http://schemas.microsoft.com/office/powerpoint/2010/main" val="279277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4EFE843C-80E9-CDF8-F594-D684BD99332C}"/>
              </a:ext>
            </a:extLst>
          </p:cNvPr>
          <p:cNvSpPr/>
          <p:nvPr/>
        </p:nvSpPr>
        <p:spPr>
          <a:xfrm>
            <a:off x="319558" y="1559051"/>
            <a:ext cx="3611744" cy="3363686"/>
          </a:xfrm>
          <a:prstGeom prst="homePlate">
            <a:avLst>
              <a:gd name="adj" fmla="val 19256"/>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2919512B-AC2B-0B65-44EE-0F0C3E51970D}"/>
              </a:ext>
            </a:extLst>
          </p:cNvPr>
          <p:cNvSpPr txBox="1">
            <a:spLocks/>
          </p:cNvSpPr>
          <p:nvPr/>
        </p:nvSpPr>
        <p:spPr>
          <a:xfrm>
            <a:off x="538838" y="1967265"/>
            <a:ext cx="2628900" cy="254725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spcAft>
                <a:spcPts val="600"/>
              </a:spcAft>
            </a:pPr>
            <a:r>
              <a:rPr lang="en-US" sz="2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API is not configured.</a:t>
            </a:r>
          </a:p>
          <a:p>
            <a:pPr>
              <a:spcAft>
                <a:spcPts val="600"/>
              </a:spcAft>
            </a:pPr>
            <a:endParaRPr lang="en-US" sz="2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2800" kern="1200" dirty="0">
                <a:solidFill>
                  <a:srgbClr val="FF0000"/>
                </a:solidFill>
                <a:latin typeface="Open Sans" panose="020B0606030504020204" pitchFamily="34" charset="0"/>
                <a:ea typeface="Open Sans" panose="020B0606030504020204" pitchFamily="34" charset="0"/>
                <a:cs typeface="Open Sans" panose="020B0606030504020204" pitchFamily="34" charset="0"/>
              </a:rPr>
              <a:t>X</a:t>
            </a:r>
            <a:r>
              <a:rPr lang="en-US" sz="2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 Outgoing</a:t>
            </a:r>
          </a:p>
          <a:p>
            <a:pPr>
              <a:spcAft>
                <a:spcPts val="600"/>
              </a:spcAft>
            </a:pPr>
            <a:r>
              <a:rPr lang="en-US" sz="2800" kern="1200" dirty="0">
                <a:solidFill>
                  <a:srgbClr val="FF0000"/>
                </a:solidFill>
                <a:latin typeface="Open Sans" panose="020B0606030504020204" pitchFamily="34" charset="0"/>
                <a:ea typeface="Open Sans" panose="020B0606030504020204" pitchFamily="34" charset="0"/>
                <a:cs typeface="Open Sans" panose="020B0606030504020204" pitchFamily="34" charset="0"/>
              </a:rPr>
              <a:t>X</a:t>
            </a:r>
            <a:r>
              <a:rPr lang="en-US" sz="2800" dirty="0">
                <a:solidFill>
                  <a:srgbClr val="FFFFFF"/>
                </a:solidFill>
                <a:latin typeface="Open Sans" panose="020B0606030504020204" pitchFamily="34" charset="0"/>
                <a:ea typeface="Open Sans" panose="020B0606030504020204" pitchFamily="34" charset="0"/>
                <a:cs typeface="Open Sans" panose="020B0606030504020204" pitchFamily="34" charset="0"/>
              </a:rPr>
              <a:t> Incoming</a:t>
            </a:r>
            <a:endParaRPr lang="en-US" sz="2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CDE5D619-5EA1-5B5E-A4C3-4BE684A4DE4E}"/>
              </a:ext>
            </a:extLst>
          </p:cNvPr>
          <p:cNvPicPr>
            <a:picLocks noChangeAspect="1"/>
          </p:cNvPicPr>
          <p:nvPr/>
        </p:nvPicPr>
        <p:blipFill>
          <a:blip r:embed="rId2"/>
          <a:stretch>
            <a:fillRect/>
          </a:stretch>
        </p:blipFill>
        <p:spPr>
          <a:xfrm>
            <a:off x="3987844" y="1218951"/>
            <a:ext cx="8110271" cy="4420097"/>
          </a:xfrm>
          <a:prstGeom prst="rect">
            <a:avLst/>
          </a:prstGeom>
        </p:spPr>
      </p:pic>
    </p:spTree>
    <p:extLst>
      <p:ext uri="{BB962C8B-B14F-4D97-AF65-F5344CB8AC3E}">
        <p14:creationId xmlns:p14="http://schemas.microsoft.com/office/powerpoint/2010/main" val="79585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2469BAB-5D4F-4C06-6643-DB27F93CA210}"/>
              </a:ext>
            </a:extLst>
          </p:cNvPr>
          <p:cNvSpPr/>
          <p:nvPr/>
        </p:nvSpPr>
        <p:spPr>
          <a:xfrm>
            <a:off x="319558" y="1559051"/>
            <a:ext cx="3611744" cy="3363686"/>
          </a:xfrm>
          <a:prstGeom prst="homePlate">
            <a:avLst>
              <a:gd name="adj" fmla="val 19256"/>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2919512B-AC2B-0B65-44EE-0F0C3E51970D}"/>
              </a:ext>
            </a:extLst>
          </p:cNvPr>
          <p:cNvSpPr txBox="1">
            <a:spLocks/>
          </p:cNvSpPr>
          <p:nvPr/>
        </p:nvSpPr>
        <p:spPr>
          <a:xfrm>
            <a:off x="560608" y="1967265"/>
            <a:ext cx="2628900" cy="254725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spcAft>
                <a:spcPts val="600"/>
              </a:spcAft>
            </a:pPr>
            <a:r>
              <a:rPr lang="en-US" sz="2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Read-Only API is configured.</a:t>
            </a:r>
          </a:p>
          <a:p>
            <a:pPr>
              <a:spcAft>
                <a:spcPts val="600"/>
              </a:spcAft>
            </a:pPr>
            <a:endParaRPr lang="en-US" sz="2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2800" b="0" i="0" dirty="0">
                <a:solidFill>
                  <a:srgbClr val="92D050"/>
                </a:solidFill>
                <a:effectLst/>
                <a:latin typeface="Open Sans" panose="020B0606030504020204" pitchFamily="34" charset="0"/>
                <a:ea typeface="Open Sans" panose="020B0606030504020204" pitchFamily="34" charset="0"/>
                <a:cs typeface="Open Sans" panose="020B0606030504020204" pitchFamily="34" charset="0"/>
              </a:rPr>
              <a:t>✓</a:t>
            </a:r>
            <a:r>
              <a:rPr lang="en-US" sz="2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 Outgoing</a:t>
            </a:r>
          </a:p>
          <a:p>
            <a:pPr>
              <a:spcAft>
                <a:spcPts val="600"/>
              </a:spcAft>
            </a:pPr>
            <a:r>
              <a:rPr lang="en-US" sz="2800" kern="1200" dirty="0">
                <a:solidFill>
                  <a:srgbClr val="FF0000"/>
                </a:solidFill>
                <a:latin typeface="Open Sans" panose="020B0606030504020204" pitchFamily="34" charset="0"/>
                <a:ea typeface="Open Sans" panose="020B0606030504020204" pitchFamily="34" charset="0"/>
                <a:cs typeface="Open Sans" panose="020B0606030504020204" pitchFamily="34" charset="0"/>
              </a:rPr>
              <a:t>X</a:t>
            </a:r>
            <a:r>
              <a:rPr lang="en-US" sz="2800" dirty="0">
                <a:solidFill>
                  <a:srgbClr val="FFFFFF"/>
                </a:solidFill>
                <a:latin typeface="Open Sans" panose="020B0606030504020204" pitchFamily="34" charset="0"/>
                <a:ea typeface="Open Sans" panose="020B0606030504020204" pitchFamily="34" charset="0"/>
                <a:cs typeface="Open Sans" panose="020B0606030504020204" pitchFamily="34" charset="0"/>
              </a:rPr>
              <a:t> Incoming</a:t>
            </a:r>
            <a:endParaRPr lang="en-US" sz="2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E6EAC01-FB3E-3509-18D7-20BDF0238F07}"/>
              </a:ext>
            </a:extLst>
          </p:cNvPr>
          <p:cNvPicPr>
            <a:picLocks noChangeAspect="1"/>
          </p:cNvPicPr>
          <p:nvPr/>
        </p:nvPicPr>
        <p:blipFill>
          <a:blip r:embed="rId2"/>
          <a:stretch>
            <a:fillRect/>
          </a:stretch>
        </p:blipFill>
        <p:spPr>
          <a:xfrm>
            <a:off x="4045725" y="1217696"/>
            <a:ext cx="8019476" cy="4422608"/>
          </a:xfrm>
          <a:prstGeom prst="rect">
            <a:avLst/>
          </a:prstGeom>
        </p:spPr>
      </p:pic>
    </p:spTree>
    <p:extLst>
      <p:ext uri="{BB962C8B-B14F-4D97-AF65-F5344CB8AC3E}">
        <p14:creationId xmlns:p14="http://schemas.microsoft.com/office/powerpoint/2010/main" val="290138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AB9A8710-8BA5-E3D1-BEF0-84A5031B13FD}"/>
              </a:ext>
            </a:extLst>
          </p:cNvPr>
          <p:cNvSpPr/>
          <p:nvPr/>
        </p:nvSpPr>
        <p:spPr>
          <a:xfrm>
            <a:off x="319558" y="1559051"/>
            <a:ext cx="3611744" cy="3363686"/>
          </a:xfrm>
          <a:prstGeom prst="homePlate">
            <a:avLst>
              <a:gd name="adj" fmla="val 19256"/>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2919512B-AC2B-0B65-44EE-0F0C3E51970D}"/>
              </a:ext>
            </a:extLst>
          </p:cNvPr>
          <p:cNvSpPr txBox="1">
            <a:spLocks/>
          </p:cNvSpPr>
          <p:nvPr/>
        </p:nvSpPr>
        <p:spPr>
          <a:xfrm>
            <a:off x="478834" y="1783946"/>
            <a:ext cx="2754217" cy="293048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spcAft>
                <a:spcPts val="600"/>
              </a:spcAft>
            </a:pPr>
            <a:r>
              <a:rPr lang="en-US" sz="2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Read-Only and passback API are both configured.</a:t>
            </a:r>
          </a:p>
          <a:p>
            <a:pPr>
              <a:spcAft>
                <a:spcPts val="600"/>
              </a:spcAft>
            </a:pPr>
            <a:endParaRPr lang="en-US" sz="2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2800" b="0" i="0" dirty="0">
                <a:solidFill>
                  <a:srgbClr val="92D050"/>
                </a:solidFill>
                <a:effectLst/>
                <a:latin typeface="Open Sans" panose="020B0606030504020204" pitchFamily="34" charset="0"/>
                <a:ea typeface="Open Sans" panose="020B0606030504020204" pitchFamily="34" charset="0"/>
                <a:cs typeface="Open Sans" panose="020B0606030504020204" pitchFamily="34" charset="0"/>
              </a:rPr>
              <a:t>✓</a:t>
            </a:r>
            <a:r>
              <a:rPr lang="en-US" sz="2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 Outgoing</a:t>
            </a:r>
          </a:p>
          <a:p>
            <a:pPr>
              <a:spcAft>
                <a:spcPts val="600"/>
              </a:spcAft>
            </a:pPr>
            <a:r>
              <a:rPr lang="en-US" sz="2800" b="0" i="0" dirty="0">
                <a:solidFill>
                  <a:srgbClr val="92D050"/>
                </a:solidFill>
                <a:effectLst/>
                <a:latin typeface="Open Sans" panose="020B0606030504020204" pitchFamily="34" charset="0"/>
                <a:ea typeface="Open Sans" panose="020B0606030504020204" pitchFamily="34" charset="0"/>
                <a:cs typeface="Open Sans" panose="020B0606030504020204" pitchFamily="34" charset="0"/>
              </a:rPr>
              <a:t>✓</a:t>
            </a:r>
            <a:r>
              <a:rPr lang="en-US" sz="2800" dirty="0">
                <a:solidFill>
                  <a:srgbClr val="FFFFFF"/>
                </a:solidFill>
                <a:latin typeface="Open Sans" panose="020B0606030504020204" pitchFamily="34" charset="0"/>
                <a:ea typeface="Open Sans" panose="020B0606030504020204" pitchFamily="34" charset="0"/>
                <a:cs typeface="Open Sans" panose="020B0606030504020204" pitchFamily="34" charset="0"/>
              </a:rPr>
              <a:t> Incoming</a:t>
            </a:r>
            <a:endParaRPr lang="en-US" sz="28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E3368476-415D-CD0A-699A-415BE49DF109}"/>
              </a:ext>
            </a:extLst>
          </p:cNvPr>
          <p:cNvPicPr>
            <a:picLocks noChangeAspect="1"/>
          </p:cNvPicPr>
          <p:nvPr/>
        </p:nvPicPr>
        <p:blipFill>
          <a:blip r:embed="rId2"/>
          <a:stretch>
            <a:fillRect/>
          </a:stretch>
        </p:blipFill>
        <p:spPr>
          <a:xfrm>
            <a:off x="4090578" y="855370"/>
            <a:ext cx="7944391" cy="5044688"/>
          </a:xfrm>
          <a:prstGeom prst="rect">
            <a:avLst/>
          </a:prstGeom>
        </p:spPr>
      </p:pic>
    </p:spTree>
    <p:extLst>
      <p:ext uri="{BB962C8B-B14F-4D97-AF65-F5344CB8AC3E}">
        <p14:creationId xmlns:p14="http://schemas.microsoft.com/office/powerpoint/2010/main" val="213674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CB9FC91-0239-4D86-7005-E0709524BD02}"/>
              </a:ext>
            </a:extLst>
          </p:cNvPr>
          <p:cNvSpPr txBox="1">
            <a:spLocks/>
          </p:cNvSpPr>
          <p:nvPr/>
        </p:nvSpPr>
        <p:spPr>
          <a:xfrm>
            <a:off x="637142" y="413569"/>
            <a:ext cx="10917715" cy="8563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baseline="0">
                <a:solidFill>
                  <a:schemeClr val="bg1"/>
                </a:solidFill>
                <a:latin typeface="Open Sans" charset="0"/>
                <a:ea typeface="Open Sans" charset="0"/>
                <a:cs typeface="Open Sans" charset="0"/>
              </a:defRPr>
            </a:lvl1pPr>
          </a:lstStyle>
          <a:p>
            <a:pPr>
              <a:lnSpc>
                <a:spcPct val="120000"/>
              </a:lnSpc>
            </a:pPr>
            <a:r>
              <a:rPr lang="en-US" sz="4800" dirty="0"/>
              <a:t>How do I start using API?</a:t>
            </a:r>
          </a:p>
        </p:txBody>
      </p:sp>
      <p:sp>
        <p:nvSpPr>
          <p:cNvPr id="4" name="Subtitle 5">
            <a:extLst>
              <a:ext uri="{FF2B5EF4-FFF2-40B4-BE49-F238E27FC236}">
                <a16:creationId xmlns:a16="http://schemas.microsoft.com/office/drawing/2014/main" id="{F201B8D0-C04C-84AD-BCCE-0AB9F9671928}"/>
              </a:ext>
            </a:extLst>
          </p:cNvPr>
          <p:cNvSpPr txBox="1">
            <a:spLocks/>
          </p:cNvSpPr>
          <p:nvPr/>
        </p:nvSpPr>
        <p:spPr>
          <a:xfrm>
            <a:off x="1224642" y="1434292"/>
            <a:ext cx="9742714" cy="48359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50000"/>
              </a:lnSpc>
              <a:buAutoNum type="arabicPeriod"/>
            </a:pPr>
            <a:r>
              <a:rPr lang="en-US" dirty="0">
                <a:solidFill>
                  <a:schemeClr val="bg1"/>
                </a:solidFill>
              </a:rPr>
              <a:t>Confirm whether your API is already configured.</a:t>
            </a:r>
          </a:p>
          <a:p>
            <a:pPr marL="514350" indent="-514350">
              <a:lnSpc>
                <a:spcPct val="150000"/>
              </a:lnSpc>
              <a:buAutoNum type="arabicPeriod"/>
            </a:pPr>
            <a:r>
              <a:rPr lang="en-US" dirty="0">
                <a:solidFill>
                  <a:schemeClr val="bg1"/>
                </a:solidFill>
              </a:rPr>
              <a:t>If your API is not configured…</a:t>
            </a:r>
          </a:p>
          <a:p>
            <a:pPr marL="971550" lvl="1" indent="-514350">
              <a:lnSpc>
                <a:spcPct val="150000"/>
              </a:lnSpc>
              <a:buAutoNum type="arabicPeriod"/>
            </a:pPr>
            <a:r>
              <a:rPr lang="en-US" dirty="0">
                <a:solidFill>
                  <a:schemeClr val="bg1"/>
                </a:solidFill>
              </a:rPr>
              <a:t>Self hosted? Follow setup instructions in the API Launch Kit.</a:t>
            </a:r>
          </a:p>
          <a:p>
            <a:pPr marL="971550" lvl="1" indent="-514350">
              <a:lnSpc>
                <a:spcPct val="150000"/>
              </a:lnSpc>
              <a:buAutoNum type="arabicPeriod"/>
            </a:pPr>
            <a:r>
              <a:rPr lang="en-US" dirty="0">
                <a:solidFill>
                  <a:schemeClr val="bg1"/>
                </a:solidFill>
              </a:rPr>
              <a:t>ISCorp hosted? Submit a ticket to ISCorp.</a:t>
            </a:r>
          </a:p>
          <a:p>
            <a:pPr marL="514350" indent="-514350">
              <a:lnSpc>
                <a:spcPct val="110000"/>
              </a:lnSpc>
              <a:buAutoNum type="arabicPeriod"/>
            </a:pPr>
            <a:r>
              <a:rPr lang="en-US" dirty="0">
                <a:solidFill>
                  <a:schemeClr val="bg1"/>
                </a:solidFill>
              </a:rPr>
              <a:t>Interested in purchasing the passback license? Reach out to your account manager to get a quote and initiate the setup process.</a:t>
            </a:r>
          </a:p>
        </p:txBody>
      </p:sp>
    </p:spTree>
    <p:extLst>
      <p:ext uri="{BB962C8B-B14F-4D97-AF65-F5344CB8AC3E}">
        <p14:creationId xmlns:p14="http://schemas.microsoft.com/office/powerpoint/2010/main" val="33801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a7207b-7133-445a-a506-606f615b7eeb" xsi:nil="true"/>
    <TaxCatchAll xmlns="3f3073f3-9a20-481c-ba9a-d77d18817a9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10" ma:contentTypeDescription="Create a new document." ma:contentTypeScope="" ma:versionID="577bde4e1bd0e2fe13beb56629fd38cf">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e98c8e60af9b6db173c2f6a7aa53c07b" ns2:_="" ns3:_="">
    <xsd:import namespace="42a7207b-7133-445a-a506-606f615b7eeb"/>
    <xsd:import namespace="3f3073f3-9a20-481c-ba9a-d77d18817a94"/>
    <xsd:element name="properties">
      <xsd:complexType>
        <xsd:sequence>
          <xsd:element name="documentManagement">
            <xsd:complexType>
              <xsd:all>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lcf76f155ced4ddcb4097134ff3c332f" ma:index="8"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f2ade0d3-1798-4822-b3a7-eddc8b2b9e75}"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89937-285E-458F-A6E3-EB25D144B7F4}">
  <ds:schemaRefs>
    <ds:schemaRef ds:uri="http://schemas.microsoft.com/office/2006/metadata/properties"/>
    <ds:schemaRef ds:uri="http://schemas.microsoft.com/office/infopath/2007/PartnerControls"/>
    <ds:schemaRef ds:uri="3f3073f3-9a20-481c-ba9a-d77d18817a94"/>
    <ds:schemaRef ds:uri="42a7207b-7133-445a-a506-606f615b7eeb"/>
  </ds:schemaRefs>
</ds:datastoreItem>
</file>

<file path=customXml/itemProps2.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3.xml><?xml version="1.0" encoding="utf-8"?>
<ds:datastoreItem xmlns:ds="http://schemas.openxmlformats.org/officeDocument/2006/customXml" ds:itemID="{9F01A343-7931-43FC-8BDD-4E8CDCFBE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7207b-7133-445a-a506-606f615b7eeb"/>
    <ds:schemaRef ds:uri="3f3073f3-9a20-481c-ba9a-d77d18817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674</TotalTime>
  <Words>1263</Words>
  <Application>Microsoft Office PowerPoint</Application>
  <PresentationFormat>Widescreen</PresentationFormat>
  <Paragraphs>145</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Open Sans</vt:lpstr>
      <vt:lpstr>Office Theme</vt:lpstr>
      <vt:lpstr>API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Thank you for attending this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Liz Kelley Vang</cp:lastModifiedBy>
  <cp:revision>233</cp:revision>
  <dcterms:created xsi:type="dcterms:W3CDTF">2017-04-06T16:25:10Z</dcterms:created>
  <dcterms:modified xsi:type="dcterms:W3CDTF">2024-12-30T17:37:17Z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SharedWithUsers">
    <vt:lpwstr>1153;#Gracia Day;#804;#Aaron Messier</vt:lpwstr>
  </property>
  <property fmtid="{D5CDD505-2E9C-101B-9397-08002B2CF9AE}" pid="4" name="MediaServiceImageTags">
    <vt:lpwstr/>
  </property>
</Properties>
</file>