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handoutMasterIdLst>
    <p:handoutMasterId r:id="rId10"/>
  </p:handoutMasterIdLst>
  <p:sldIdLst>
    <p:sldId id="260" r:id="rId5"/>
    <p:sldId id="259" r:id="rId6"/>
    <p:sldId id="292" r:id="rId7"/>
    <p:sldId id="26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24"/>
    <p:restoredTop sz="96224" autoAdjust="0"/>
  </p:normalViewPr>
  <p:slideViewPr>
    <p:cSldViewPr snapToGrid="0" snapToObjects="1">
      <p:cViewPr varScale="1">
        <p:scale>
          <a:sx n="106" d="100"/>
          <a:sy n="106" d="100"/>
        </p:scale>
        <p:origin x="432" y="11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4776"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dirty="0"/>
              <a:t>PRESENTATION</a:t>
            </a:r>
            <a:br>
              <a:rPr lang="en-US" dirty="0"/>
            </a:br>
            <a:r>
              <a:rPr lang="en-US" dirty="0"/>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endParaRPr lang="en-US" dirty="0"/>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dirty="0">
                <a:solidFill>
                  <a:schemeClr val="tx1"/>
                </a:solidFill>
              </a:rPr>
              <a:t>bullet point 1</a:t>
            </a:r>
          </a:p>
          <a:p>
            <a:r>
              <a:rPr lang="en-US" sz="1200" dirty="0">
                <a:solidFill>
                  <a:schemeClr val="tx1"/>
                </a:solidFill>
              </a:rPr>
              <a:t>bullet point 2</a:t>
            </a:r>
          </a:p>
          <a:p>
            <a:r>
              <a:rPr lang="en-US" sz="1200" baseline="0" dirty="0">
                <a:solidFill>
                  <a:schemeClr val="tx1"/>
                </a:solidFill>
              </a:rPr>
              <a:t>b</a:t>
            </a:r>
            <a:r>
              <a:rPr lang="en-US" sz="1200" dirty="0">
                <a:solidFill>
                  <a:schemeClr val="tx1"/>
                </a:solidFill>
              </a:rPr>
              <a:t>ullet point</a:t>
            </a:r>
            <a:r>
              <a:rPr lang="en-US" sz="1200" baseline="0" dirty="0">
                <a:solidFill>
                  <a:schemeClr val="tx1"/>
                </a:solidFill>
              </a:rPr>
              <a:t> 3</a:t>
            </a:r>
            <a:r>
              <a:rPr lang="en-US" dirty="0"/>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dirty="0"/>
              <a:t>Text box</a:t>
            </a:r>
            <a:r>
              <a:rPr lang="mr-IN" dirty="0"/>
              <a:t>…</a:t>
            </a:r>
            <a:r>
              <a:rPr lang="en-US" dirty="0"/>
              <a:t>.</a:t>
            </a:r>
          </a:p>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173D18-7188-4776-A292-814A48E6AED3}"/>
              </a:ext>
            </a:extLst>
          </p:cNvPr>
          <p:cNvSpPr>
            <a:spLocks noGrp="1"/>
          </p:cNvSpPr>
          <p:nvPr>
            <p:ph type="ctrTitle"/>
          </p:nvPr>
        </p:nvSpPr>
        <p:spPr>
          <a:xfrm>
            <a:off x="184638" y="4302247"/>
            <a:ext cx="6544407" cy="1410184"/>
          </a:xfrm>
        </p:spPr>
        <p:txBody>
          <a:bodyPr>
            <a:normAutofit/>
          </a:bodyPr>
          <a:lstStyle/>
          <a:p>
            <a:r>
              <a:rPr lang="en-US" sz="4800" dirty="0">
                <a:solidFill>
                  <a:schemeClr val="tx1"/>
                </a:solidFill>
              </a:rPr>
              <a:t>Skybuild</a:t>
            </a:r>
            <a:endParaRPr lang="en-US" dirty="0">
              <a:solidFill>
                <a:schemeClr val="tx1"/>
              </a:solidFill>
            </a:endParaRPr>
          </a:p>
        </p:txBody>
      </p:sp>
      <p:sp>
        <p:nvSpPr>
          <p:cNvPr id="7" name="Subtitle 6">
            <a:extLst>
              <a:ext uri="{FF2B5EF4-FFF2-40B4-BE49-F238E27FC236}">
                <a16:creationId xmlns:a16="http://schemas.microsoft.com/office/drawing/2014/main" id="{0FABD7EE-B698-4AE4-AA32-7A7A9B1F5DB5}"/>
              </a:ext>
            </a:extLst>
          </p:cNvPr>
          <p:cNvSpPr>
            <a:spLocks noGrp="1"/>
          </p:cNvSpPr>
          <p:nvPr>
            <p:ph type="subTitle" idx="1"/>
          </p:nvPr>
        </p:nvSpPr>
        <p:spPr>
          <a:xfrm>
            <a:off x="256853" y="5979560"/>
            <a:ext cx="6472191" cy="687570"/>
          </a:xfrm>
        </p:spPr>
        <p:txBody>
          <a:bodyPr>
            <a:normAutofit fontScale="77500" lnSpcReduction="20000"/>
          </a:bodyPr>
          <a:lstStyle/>
          <a:p>
            <a:r>
              <a:rPr lang="en-US" dirty="0"/>
              <a:t>Session 4</a:t>
            </a:r>
          </a:p>
          <a:p>
            <a:r>
              <a:rPr lang="en-US" dirty="0"/>
              <a:t>Liz Kelley Vang – Senior Consultant – Customer Success</a:t>
            </a:r>
          </a:p>
        </p:txBody>
      </p:sp>
    </p:spTree>
    <p:extLst>
      <p:ext uri="{BB962C8B-B14F-4D97-AF65-F5344CB8AC3E}">
        <p14:creationId xmlns:p14="http://schemas.microsoft.com/office/powerpoint/2010/main" val="411149591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7D257C7-2B55-3601-DD16-7FCEE21706C5}"/>
              </a:ext>
            </a:extLst>
          </p:cNvPr>
          <p:cNvGrpSpPr/>
          <p:nvPr/>
        </p:nvGrpSpPr>
        <p:grpSpPr>
          <a:xfrm>
            <a:off x="6045958" y="4699302"/>
            <a:ext cx="6146042" cy="2166258"/>
            <a:chOff x="6045958" y="4699302"/>
            <a:chExt cx="6146042" cy="2166258"/>
          </a:xfrm>
        </p:grpSpPr>
        <p:sp>
          <p:nvSpPr>
            <p:cNvPr id="7" name="L-Shape 6">
              <a:extLst>
                <a:ext uri="{FF2B5EF4-FFF2-40B4-BE49-F238E27FC236}">
                  <a16:creationId xmlns:a16="http://schemas.microsoft.com/office/drawing/2014/main" id="{69275C0F-44CA-63FA-D8D4-F2B9D35BFDDD}"/>
                </a:ext>
              </a:extLst>
            </p:cNvPr>
            <p:cNvSpPr/>
            <p:nvPr/>
          </p:nvSpPr>
          <p:spPr>
            <a:xfrm rot="5400000">
              <a:off x="9409985" y="3904811"/>
              <a:ext cx="1987523" cy="3576506"/>
            </a:xfrm>
            <a:prstGeom prst="corner">
              <a:avLst>
                <a:gd name="adj1" fmla="val 130391"/>
                <a:gd name="adj2" fmla="val 78742"/>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70755AB9-3B68-D5B4-3F6B-6B254A099745}"/>
                </a:ext>
              </a:extLst>
            </p:cNvPr>
            <p:cNvSpPr/>
            <p:nvPr/>
          </p:nvSpPr>
          <p:spPr>
            <a:xfrm rot="5400000">
              <a:off x="11868681" y="6363507"/>
              <a:ext cx="423481" cy="223155"/>
            </a:xfrm>
            <a:prstGeom prst="corner">
              <a:avLst>
                <a:gd name="adj1" fmla="val 130391"/>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a:extLst>
                <a:ext uri="{FF2B5EF4-FFF2-40B4-BE49-F238E27FC236}">
                  <a16:creationId xmlns:a16="http://schemas.microsoft.com/office/drawing/2014/main" id="{3D9DFCC5-F8C2-4213-A53E-1A858125ACCB}"/>
                </a:ext>
              </a:extLst>
            </p:cNvPr>
            <p:cNvSpPr/>
            <p:nvPr/>
          </p:nvSpPr>
          <p:spPr>
            <a:xfrm rot="5400000">
              <a:off x="12007266" y="6680826"/>
              <a:ext cx="146312" cy="223156"/>
            </a:xfrm>
            <a:prstGeom prst="corner">
              <a:avLst>
                <a:gd name="adj1" fmla="val 130391"/>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Shape 12">
              <a:extLst>
                <a:ext uri="{FF2B5EF4-FFF2-40B4-BE49-F238E27FC236}">
                  <a16:creationId xmlns:a16="http://schemas.microsoft.com/office/drawing/2014/main" id="{4FBC496A-B4D5-A9BD-B6EC-1DE2E39F12C1}"/>
                </a:ext>
              </a:extLst>
            </p:cNvPr>
            <p:cNvSpPr/>
            <p:nvPr/>
          </p:nvSpPr>
          <p:spPr>
            <a:xfrm rot="5400000">
              <a:off x="8551092" y="4214114"/>
              <a:ext cx="146312" cy="5156580"/>
            </a:xfrm>
            <a:prstGeom prst="corner">
              <a:avLst>
                <a:gd name="adj1" fmla="val 130391"/>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quarter" idx="10"/>
          </p:nvPr>
        </p:nvSpPr>
        <p:spPr>
          <a:xfrm>
            <a:off x="3421768" y="1350563"/>
            <a:ext cx="8471042" cy="1402911"/>
          </a:xfrm>
        </p:spPr>
        <p:txBody>
          <a:bodyPr vert="horz" lIns="91440" tIns="45720" rIns="91440" bIns="45720" rtlCol="0" anchor="t">
            <a:normAutofit/>
          </a:bodyPr>
          <a:lstStyle/>
          <a:p>
            <a:pPr marL="0" indent="0" algn="ctr">
              <a:buNone/>
            </a:pP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session is geared towards users that are already familiar with basic SkyBuild Imports and Exports. More advanced formatting and data manipulation options will be covered, as well as tips and tricks for troubleshooting these setups. We will also discuss how to go about identifying thir</a:t>
            </a:r>
            <a:r>
              <a:rPr lang="en-US" sz="18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d-party</a:t>
            </a: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integrations that originate from SkyBuild.</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2000" dirty="0">
              <a:latin typeface="Open Sans"/>
            </a:endParaRPr>
          </a:p>
          <a:p>
            <a:pPr marL="0" indent="0" algn="ctr">
              <a:buNone/>
            </a:pPr>
            <a:endParaRPr lang="en-US" sz="2000" dirty="0">
              <a:latin typeface="Open Sans"/>
            </a:endParaRPr>
          </a:p>
          <a:p>
            <a:pPr marL="0" indent="0" algn="ctr">
              <a:buNone/>
            </a:pPr>
            <a:endParaRPr lang="en-US" sz="2000" dirty="0">
              <a:latin typeface="Open Sans"/>
            </a:endParaRPr>
          </a:p>
          <a:p>
            <a:pPr marL="0" indent="0" algn="ctr">
              <a:buNone/>
            </a:pPr>
            <a:endParaRPr lang="en-US" sz="1400" dirty="0">
              <a:latin typeface="Open Sans"/>
            </a:endParaRPr>
          </a:p>
          <a:p>
            <a:pPr marL="0" indent="0" algn="ctr">
              <a:buNone/>
            </a:pPr>
            <a:endParaRPr lang="en-US" sz="1400" dirty="0">
              <a:latin typeface="Open Sans"/>
            </a:endParaRPr>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SkyBuild</a:t>
            </a:r>
          </a:p>
        </p:txBody>
      </p:sp>
      <p:sp>
        <p:nvSpPr>
          <p:cNvPr id="3" name="TextBox 2">
            <a:extLst>
              <a:ext uri="{FF2B5EF4-FFF2-40B4-BE49-F238E27FC236}">
                <a16:creationId xmlns:a16="http://schemas.microsoft.com/office/drawing/2014/main" id="{1930B6CE-17CB-8178-B293-BCC1C67A13F3}"/>
              </a:ext>
            </a:extLst>
          </p:cNvPr>
          <p:cNvSpPr txBox="1"/>
          <p:nvPr/>
        </p:nvSpPr>
        <p:spPr>
          <a:xfrm>
            <a:off x="3886085" y="2634625"/>
            <a:ext cx="3845574" cy="3123932"/>
          </a:xfrm>
          <a:prstGeom prst="rect">
            <a:avLst/>
          </a:prstGeom>
          <a:noFill/>
        </p:spPr>
        <p:txBody>
          <a:bodyPr wrap="square">
            <a:spAutoFit/>
          </a:bodyPr>
          <a:lstStyle/>
          <a:p>
            <a:pPr>
              <a:spcAft>
                <a:spcPts val="600"/>
              </a:spcAft>
            </a:pPr>
            <a:r>
              <a:rPr lang="en-US" sz="2400" dirty="0">
                <a:latin typeface="Open Sans"/>
              </a:rPr>
              <a:t>Exports</a:t>
            </a:r>
          </a:p>
          <a:p>
            <a:pPr marL="285750" indent="-285750">
              <a:buFont typeface="Arial" panose="020B0604020202020204" pitchFamily="34" charset="0"/>
              <a:buChar char="•"/>
            </a:pPr>
            <a:r>
              <a:rPr lang="en-US" sz="2400" dirty="0">
                <a:latin typeface="Open Sans"/>
              </a:rPr>
              <a:t>File Setup &amp; Data Types</a:t>
            </a:r>
          </a:p>
          <a:p>
            <a:pPr marL="285750" indent="-285750">
              <a:buFont typeface="Arial" panose="020B0604020202020204" pitchFamily="34" charset="0"/>
              <a:buChar char="•"/>
            </a:pPr>
            <a:r>
              <a:rPr lang="en-US" sz="2400" dirty="0">
                <a:latin typeface="Open Sans"/>
              </a:rPr>
              <a:t>Field Selection</a:t>
            </a:r>
          </a:p>
          <a:p>
            <a:pPr marL="285750" indent="-285750">
              <a:buFont typeface="Arial" panose="020B0604020202020204" pitchFamily="34" charset="0"/>
              <a:buChar char="•"/>
            </a:pPr>
            <a:r>
              <a:rPr lang="en-US" sz="2400" dirty="0">
                <a:latin typeface="Open Sans"/>
              </a:rPr>
              <a:t>Editing fields</a:t>
            </a:r>
          </a:p>
          <a:p>
            <a:pPr marL="285750" indent="-285750">
              <a:buFont typeface="Arial" panose="020B0604020202020204" pitchFamily="34" charset="0"/>
              <a:buChar char="•"/>
            </a:pPr>
            <a:r>
              <a:rPr lang="en-US" sz="2400" dirty="0">
                <a:latin typeface="Open Sans"/>
              </a:rPr>
              <a:t>Merging Files</a:t>
            </a:r>
          </a:p>
          <a:p>
            <a:pPr marL="285750" indent="-285750">
              <a:buFont typeface="Arial" panose="020B0604020202020204" pitchFamily="34" charset="0"/>
              <a:buChar char="•"/>
            </a:pPr>
            <a:r>
              <a:rPr lang="en-US" sz="2400" dirty="0">
                <a:latin typeface="Open Sans"/>
              </a:rPr>
              <a:t>Scheduled Tasks</a:t>
            </a:r>
          </a:p>
          <a:p>
            <a:pPr marL="285750" indent="-285750">
              <a:buFont typeface="Arial" panose="020B0604020202020204" pitchFamily="34" charset="0"/>
              <a:buChar char="•"/>
            </a:pPr>
            <a:r>
              <a:rPr lang="en-US" sz="2400" dirty="0">
                <a:latin typeface="Open Sans"/>
              </a:rPr>
              <a:t>Troubleshooting Tips</a:t>
            </a:r>
          </a:p>
          <a:p>
            <a:pPr marL="285750" indent="-285750">
              <a:buFont typeface="Arial" panose="020B0604020202020204" pitchFamily="34" charset="0"/>
              <a:buChar char="•"/>
            </a:pPr>
            <a:r>
              <a:rPr lang="en-US" sz="2400" dirty="0">
                <a:latin typeface="Open Sans"/>
              </a:rPr>
              <a:t>OneRoster Exports</a:t>
            </a:r>
          </a:p>
        </p:txBody>
      </p:sp>
      <p:sp>
        <p:nvSpPr>
          <p:cNvPr id="6" name="TextBox 5">
            <a:extLst>
              <a:ext uri="{FF2B5EF4-FFF2-40B4-BE49-F238E27FC236}">
                <a16:creationId xmlns:a16="http://schemas.microsoft.com/office/drawing/2014/main" id="{3D51CE69-B9AB-BED9-33A1-29C68A4231F6}"/>
              </a:ext>
            </a:extLst>
          </p:cNvPr>
          <p:cNvSpPr txBox="1"/>
          <p:nvPr/>
        </p:nvSpPr>
        <p:spPr>
          <a:xfrm>
            <a:off x="8042926" y="2634625"/>
            <a:ext cx="3744999" cy="2385268"/>
          </a:xfrm>
          <a:prstGeom prst="rect">
            <a:avLst/>
          </a:prstGeom>
          <a:noFill/>
        </p:spPr>
        <p:txBody>
          <a:bodyPr wrap="square">
            <a:spAutoFit/>
          </a:bodyPr>
          <a:lstStyle/>
          <a:p>
            <a:pPr>
              <a:spcAft>
                <a:spcPts val="600"/>
              </a:spcAft>
            </a:pPr>
            <a:r>
              <a:rPr lang="en-US" sz="2400" dirty="0">
                <a:latin typeface="Open Sans"/>
              </a:rPr>
              <a:t>Imports</a:t>
            </a:r>
          </a:p>
          <a:p>
            <a:pPr marL="285750" indent="-285750">
              <a:buFont typeface="Arial" panose="020B0604020202020204" pitchFamily="34" charset="0"/>
              <a:buChar char="•"/>
            </a:pPr>
            <a:r>
              <a:rPr lang="en-US" sz="2400" dirty="0">
                <a:latin typeface="Open Sans"/>
              </a:rPr>
              <a:t>Entity of import</a:t>
            </a:r>
          </a:p>
          <a:p>
            <a:pPr marL="285750" indent="-285750">
              <a:buFont typeface="Arial" panose="020B0604020202020204" pitchFamily="34" charset="0"/>
              <a:buChar char="•"/>
            </a:pPr>
            <a:r>
              <a:rPr lang="en-US" sz="2400" dirty="0">
                <a:latin typeface="Open Sans"/>
              </a:rPr>
              <a:t>Data Types</a:t>
            </a:r>
          </a:p>
          <a:p>
            <a:pPr marL="285750" indent="-285750">
              <a:buFont typeface="Arial" panose="020B0604020202020204" pitchFamily="34" charset="0"/>
              <a:buChar char="•"/>
            </a:pPr>
            <a:r>
              <a:rPr lang="en-US" sz="2400" dirty="0">
                <a:latin typeface="Open Sans"/>
              </a:rPr>
              <a:t>Selected Fields</a:t>
            </a:r>
          </a:p>
          <a:p>
            <a:pPr marL="285750" indent="-285750">
              <a:buFont typeface="Arial" panose="020B0604020202020204" pitchFamily="34" charset="0"/>
              <a:buChar char="•"/>
            </a:pPr>
            <a:r>
              <a:rPr lang="en-US" sz="2400" dirty="0">
                <a:latin typeface="Open Sans"/>
              </a:rPr>
              <a:t>Scheduled Tasks</a:t>
            </a:r>
          </a:p>
          <a:p>
            <a:pPr marL="285750" indent="-285750">
              <a:buFont typeface="Arial" panose="020B0604020202020204" pitchFamily="34" charset="0"/>
              <a:buChar char="•"/>
            </a:pPr>
            <a:r>
              <a:rPr lang="en-US" sz="2400" dirty="0">
                <a:latin typeface="Open Sans"/>
              </a:rPr>
              <a:t>Best Practices</a:t>
            </a:r>
          </a:p>
        </p:txBody>
      </p:sp>
      <p:sp>
        <p:nvSpPr>
          <p:cNvPr id="5" name="TextBox 4">
            <a:extLst>
              <a:ext uri="{FF2B5EF4-FFF2-40B4-BE49-F238E27FC236}">
                <a16:creationId xmlns:a16="http://schemas.microsoft.com/office/drawing/2014/main" id="{32940C10-ABBB-7447-1644-D2985DA66E41}"/>
              </a:ext>
            </a:extLst>
          </p:cNvPr>
          <p:cNvSpPr txBox="1"/>
          <p:nvPr/>
        </p:nvSpPr>
        <p:spPr>
          <a:xfrm>
            <a:off x="4866557" y="5968292"/>
            <a:ext cx="5730204" cy="461665"/>
          </a:xfrm>
          <a:prstGeom prst="rect">
            <a:avLst/>
          </a:prstGeom>
          <a:noFill/>
        </p:spPr>
        <p:txBody>
          <a:bodyPr wrap="square">
            <a:spAutoFit/>
          </a:bodyPr>
          <a:lstStyle/>
          <a:p>
            <a:pPr>
              <a:spcAft>
                <a:spcPts val="600"/>
              </a:spcAft>
            </a:pPr>
            <a:r>
              <a:rPr lang="en-US" sz="2400" dirty="0">
                <a:latin typeface="Open Sans"/>
              </a:rPr>
              <a:t>Identifying Integrations from SkyBuild</a:t>
            </a:r>
          </a:p>
        </p:txBody>
      </p:sp>
    </p:spTree>
    <p:extLst>
      <p:ext uri="{BB962C8B-B14F-4D97-AF65-F5344CB8AC3E}">
        <p14:creationId xmlns:p14="http://schemas.microsoft.com/office/powerpoint/2010/main" val="161027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DDFC8C3-D1D2-D944-B337-1DE08032C165}"/>
              </a:ext>
            </a:extLst>
          </p:cNvPr>
          <p:cNvGrpSpPr/>
          <p:nvPr/>
        </p:nvGrpSpPr>
        <p:grpSpPr>
          <a:xfrm>
            <a:off x="6045958" y="4699302"/>
            <a:ext cx="6146042" cy="2166258"/>
            <a:chOff x="6045958" y="4699302"/>
            <a:chExt cx="6146042" cy="2166258"/>
          </a:xfrm>
        </p:grpSpPr>
        <p:sp>
          <p:nvSpPr>
            <p:cNvPr id="6" name="L-Shape 5">
              <a:extLst>
                <a:ext uri="{FF2B5EF4-FFF2-40B4-BE49-F238E27FC236}">
                  <a16:creationId xmlns:a16="http://schemas.microsoft.com/office/drawing/2014/main" id="{9D469F97-1263-02EE-0715-ECC4D9B11922}"/>
                </a:ext>
              </a:extLst>
            </p:cNvPr>
            <p:cNvSpPr/>
            <p:nvPr/>
          </p:nvSpPr>
          <p:spPr>
            <a:xfrm rot="5400000">
              <a:off x="9409985" y="3904811"/>
              <a:ext cx="1987523" cy="3576506"/>
            </a:xfrm>
            <a:prstGeom prst="corner">
              <a:avLst>
                <a:gd name="adj1" fmla="val 130391"/>
                <a:gd name="adj2" fmla="val 78742"/>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Shape 8">
              <a:extLst>
                <a:ext uri="{FF2B5EF4-FFF2-40B4-BE49-F238E27FC236}">
                  <a16:creationId xmlns:a16="http://schemas.microsoft.com/office/drawing/2014/main" id="{8F6A5C43-5BED-8130-44E5-266F2F7296D5}"/>
                </a:ext>
              </a:extLst>
            </p:cNvPr>
            <p:cNvSpPr/>
            <p:nvPr/>
          </p:nvSpPr>
          <p:spPr>
            <a:xfrm rot="5400000">
              <a:off x="11868681" y="6363507"/>
              <a:ext cx="423481" cy="223155"/>
            </a:xfrm>
            <a:prstGeom prst="corner">
              <a:avLst>
                <a:gd name="adj1" fmla="val 130391"/>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Shape 9">
              <a:extLst>
                <a:ext uri="{FF2B5EF4-FFF2-40B4-BE49-F238E27FC236}">
                  <a16:creationId xmlns:a16="http://schemas.microsoft.com/office/drawing/2014/main" id="{C4CFEA68-377C-DC96-8536-B14B38AE1AE6}"/>
                </a:ext>
              </a:extLst>
            </p:cNvPr>
            <p:cNvSpPr/>
            <p:nvPr/>
          </p:nvSpPr>
          <p:spPr>
            <a:xfrm rot="5400000">
              <a:off x="12007266" y="6680826"/>
              <a:ext cx="146312" cy="223156"/>
            </a:xfrm>
            <a:prstGeom prst="corner">
              <a:avLst>
                <a:gd name="adj1" fmla="val 130391"/>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Shape 10">
              <a:extLst>
                <a:ext uri="{FF2B5EF4-FFF2-40B4-BE49-F238E27FC236}">
                  <a16:creationId xmlns:a16="http://schemas.microsoft.com/office/drawing/2014/main" id="{B32B5FC8-5833-20F5-8BD6-9D55CACE37F4}"/>
                </a:ext>
              </a:extLst>
            </p:cNvPr>
            <p:cNvSpPr/>
            <p:nvPr/>
          </p:nvSpPr>
          <p:spPr>
            <a:xfrm rot="5400000">
              <a:off x="8551092" y="4214114"/>
              <a:ext cx="146312" cy="5156580"/>
            </a:xfrm>
            <a:prstGeom prst="corner">
              <a:avLst>
                <a:gd name="adj1" fmla="val 130391"/>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quarter" idx="10"/>
          </p:nvPr>
        </p:nvSpPr>
        <p:spPr>
          <a:xfrm>
            <a:off x="3298004" y="300685"/>
            <a:ext cx="8578370" cy="6386139"/>
          </a:xfrm>
        </p:spPr>
        <p:txBody>
          <a:bodyPr vert="horz" lIns="91440" tIns="45720" rIns="91440" bIns="45720" rtlCol="0" anchor="t">
            <a:normAutofit/>
          </a:bodyPr>
          <a:lstStyle/>
          <a:p>
            <a:pPr marL="0" indent="0" algn="ctr">
              <a:buNone/>
            </a:pPr>
            <a:endParaRPr lang="en-US" sz="900" dirty="0"/>
          </a:p>
          <a:p>
            <a:pPr marL="0" indent="0" algn="ctr">
              <a:buNone/>
            </a:pPr>
            <a:r>
              <a:rPr lang="en-US" sz="3200" b="1" dirty="0">
                <a:solidFill>
                  <a:schemeClr val="accent5">
                    <a:lumMod val="50000"/>
                  </a:schemeClr>
                </a:solidFill>
                <a:latin typeface="Open Sans"/>
              </a:rPr>
              <a:t>Identifying Integrations from SkyBuild</a:t>
            </a:r>
          </a:p>
          <a:p>
            <a:pPr marL="0" indent="0" algn="ctr">
              <a:buNone/>
            </a:pPr>
            <a:endParaRPr lang="en-US" sz="1200" dirty="0">
              <a:latin typeface="Open Sans"/>
            </a:endParaRPr>
          </a:p>
          <a:p>
            <a:pPr>
              <a:lnSpc>
                <a:spcPct val="100000"/>
              </a:lnSpc>
              <a:spcAft>
                <a:spcPts val="600"/>
              </a:spcAft>
            </a:pPr>
            <a:r>
              <a:rPr lang="en-US" sz="2400" dirty="0">
                <a:latin typeface="Open Sans"/>
              </a:rPr>
              <a:t>Start with your active scheduled/monitoring tasks </a:t>
            </a:r>
          </a:p>
          <a:p>
            <a:pPr lvl="1">
              <a:lnSpc>
                <a:spcPct val="100000"/>
              </a:lnSpc>
              <a:spcAft>
                <a:spcPts val="600"/>
              </a:spcAft>
            </a:pPr>
            <a:r>
              <a:rPr lang="en-US" sz="2000" dirty="0">
                <a:latin typeface="Open Sans"/>
              </a:rPr>
              <a:t>If the task has a “Program” of…</a:t>
            </a:r>
          </a:p>
          <a:p>
            <a:pPr lvl="2">
              <a:lnSpc>
                <a:spcPct val="100000"/>
              </a:lnSpc>
              <a:spcAft>
                <a:spcPts val="600"/>
              </a:spcAft>
            </a:pPr>
            <a:r>
              <a:rPr lang="en-US" sz="1600" b="1" dirty="0">
                <a:latin typeface="Open Sans"/>
              </a:rPr>
              <a:t>student/1impttool001.p </a:t>
            </a:r>
            <a:r>
              <a:rPr lang="en-US" sz="1600" dirty="0">
                <a:latin typeface="Open Sans"/>
              </a:rPr>
              <a:t>&gt; find the setup in </a:t>
            </a:r>
            <a:r>
              <a:rPr lang="en-US" sz="1600" b="1" dirty="0">
                <a:latin typeface="Open Sans"/>
              </a:rPr>
              <a:t>Import File Builder</a:t>
            </a:r>
          </a:p>
          <a:p>
            <a:pPr lvl="2">
              <a:lnSpc>
                <a:spcPct val="100000"/>
              </a:lnSpc>
              <a:spcAft>
                <a:spcPts val="600"/>
              </a:spcAft>
            </a:pPr>
            <a:r>
              <a:rPr lang="en-US" sz="1600" b="1" dirty="0">
                <a:latin typeface="Open Sans"/>
              </a:rPr>
              <a:t>student/1expttool000.p </a:t>
            </a:r>
            <a:r>
              <a:rPr lang="en-US" sz="1600" dirty="0">
                <a:latin typeface="Open Sans"/>
              </a:rPr>
              <a:t>&gt; find the setup in </a:t>
            </a:r>
            <a:r>
              <a:rPr lang="en-US" sz="1600" b="1" dirty="0">
                <a:latin typeface="Open Sans"/>
              </a:rPr>
              <a:t>Export File Builder</a:t>
            </a:r>
          </a:p>
          <a:p>
            <a:pPr lvl="2">
              <a:lnSpc>
                <a:spcPct val="100000"/>
              </a:lnSpc>
              <a:spcAft>
                <a:spcPts val="600"/>
              </a:spcAft>
            </a:pPr>
            <a:r>
              <a:rPr lang="en-US" sz="1600" b="1" dirty="0">
                <a:latin typeface="Open Sans"/>
              </a:rPr>
              <a:t>student/1expttool011.p </a:t>
            </a:r>
            <a:r>
              <a:rPr lang="en-US" sz="1600" dirty="0">
                <a:latin typeface="Open Sans"/>
              </a:rPr>
              <a:t>&gt; find the setup in </a:t>
            </a:r>
            <a:r>
              <a:rPr lang="en-US" sz="1600" b="1" dirty="0">
                <a:latin typeface="Open Sans"/>
              </a:rPr>
              <a:t>OneRoster Export</a:t>
            </a:r>
          </a:p>
          <a:p>
            <a:pPr>
              <a:lnSpc>
                <a:spcPct val="100000"/>
              </a:lnSpc>
              <a:spcAft>
                <a:spcPts val="600"/>
              </a:spcAft>
            </a:pPr>
            <a:r>
              <a:rPr lang="en-US" sz="2400" dirty="0">
                <a:latin typeface="Open Sans"/>
              </a:rPr>
              <a:t>Check for interfaces in all entities where integrations may have been configured</a:t>
            </a:r>
          </a:p>
          <a:p>
            <a:pPr>
              <a:lnSpc>
                <a:spcPct val="100000"/>
              </a:lnSpc>
              <a:spcAft>
                <a:spcPts val="600"/>
              </a:spcAft>
            </a:pPr>
            <a:r>
              <a:rPr lang="en-US" sz="2400" dirty="0">
                <a:latin typeface="Open Sans"/>
              </a:rPr>
              <a:t>Export File Builder now displays the date that the export was last run</a:t>
            </a:r>
          </a:p>
          <a:p>
            <a:pPr>
              <a:lnSpc>
                <a:spcPct val="100000"/>
              </a:lnSpc>
              <a:spcAft>
                <a:spcPts val="600"/>
              </a:spcAft>
            </a:pPr>
            <a:r>
              <a:rPr lang="en-US" sz="2400" dirty="0">
                <a:latin typeface="Open Sans"/>
              </a:rPr>
              <a:t>PR 5977247 - Create a report that will identify all SkyBuild setups and associated UNC Paths/FTP details</a:t>
            </a: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2" name="Title 1">
            <a:extLst>
              <a:ext uri="{FF2B5EF4-FFF2-40B4-BE49-F238E27FC236}">
                <a16:creationId xmlns:a16="http://schemas.microsoft.com/office/drawing/2014/main" id="{3677A896-5B45-A228-B877-F5BC693F7D3E}"/>
              </a:ext>
            </a:extLst>
          </p:cNvPr>
          <p:cNvSpPr>
            <a:spLocks noGrp="1"/>
          </p:cNvSpPr>
          <p:nvPr>
            <p:ph type="ctrTitle"/>
          </p:nvPr>
        </p:nvSpPr>
        <p:spPr>
          <a:xfrm>
            <a:off x="83128" y="3617165"/>
            <a:ext cx="2934392" cy="3069660"/>
          </a:xfrm>
        </p:spPr>
        <p:txBody>
          <a:bodyPr>
            <a:normAutofit/>
          </a:bodyPr>
          <a:lstStyle/>
          <a:p>
            <a:r>
              <a:rPr lang="en-US" sz="3200" dirty="0">
                <a:latin typeface="Open Sans"/>
              </a:rPr>
              <a:t>SkyBuild</a:t>
            </a:r>
            <a:endParaRPr lang="en-US" sz="3200" dirty="0"/>
          </a:p>
        </p:txBody>
      </p:sp>
    </p:spTree>
    <p:extLst>
      <p:ext uri="{BB962C8B-B14F-4D97-AF65-F5344CB8AC3E}">
        <p14:creationId xmlns:p14="http://schemas.microsoft.com/office/powerpoint/2010/main" val="157844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596" y="827306"/>
            <a:ext cx="11544821" cy="5203387"/>
          </a:xfrm>
        </p:spPr>
        <p:txBody>
          <a:bodyPr vert="horz" lIns="91440" tIns="45720" rIns="91440" bIns="45720" rtlCol="0" anchor="t">
            <a:normAutofit/>
          </a:bodyPr>
          <a:lstStyle/>
          <a:p>
            <a:pPr>
              <a:spcBef>
                <a:spcPts val="1000"/>
              </a:spcBef>
            </a:pPr>
            <a:br>
              <a:rPr lang="en-US" sz="3600" dirty="0">
                <a:latin typeface="Open Sans"/>
              </a:rPr>
            </a:br>
            <a:br>
              <a:rPr lang="en-US" sz="3200" dirty="0">
                <a:latin typeface="Open Sans"/>
              </a:rPr>
            </a:br>
            <a:r>
              <a:rPr lang="en-US" sz="5400" b="0" dirty="0">
                <a:solidFill>
                  <a:srgbClr val="FFFF00"/>
                </a:solidFill>
                <a:latin typeface="Open Sans"/>
                <a:ea typeface="Open Sans"/>
                <a:cs typeface="Open Sans"/>
              </a:rPr>
              <a:t>Questions?</a:t>
            </a:r>
            <a:br>
              <a:rPr lang="en-US" b="0" dirty="0">
                <a:solidFill>
                  <a:srgbClr val="FFFF00"/>
                </a:solidFill>
                <a:latin typeface="Open Sans"/>
                <a:ea typeface="Open Sans"/>
                <a:cs typeface="Open Sans"/>
              </a:rPr>
            </a:br>
            <a:br>
              <a:rPr lang="en-US" b="0" dirty="0">
                <a:solidFill>
                  <a:srgbClr val="FFFF00"/>
                </a:solidFill>
                <a:latin typeface="Open Sans"/>
                <a:ea typeface="Open Sans"/>
                <a:cs typeface="Open Sans"/>
              </a:rPr>
            </a:br>
            <a:br>
              <a:rPr lang="en-US" b="0" dirty="0">
                <a:solidFill>
                  <a:srgbClr val="FFFF00"/>
                </a:solidFill>
                <a:latin typeface="Open Sans"/>
                <a:ea typeface="Open Sans"/>
                <a:cs typeface="Open Sans"/>
              </a:rPr>
            </a:br>
            <a:r>
              <a:rPr lang="en-US" sz="2800" dirty="0">
                <a:latin typeface="Open Sans"/>
                <a:ea typeface="Open Sans"/>
                <a:cs typeface="Open Sans"/>
              </a:rPr>
              <a:t>Thank you for attending this </a:t>
            </a:r>
            <a:br>
              <a:rPr lang="en-US" sz="2800" dirty="0">
                <a:latin typeface="Open Sans"/>
                <a:ea typeface="Open Sans"/>
                <a:cs typeface="Open Sans"/>
              </a:rPr>
            </a:br>
            <a:r>
              <a:rPr lang="en-US" sz="2800" dirty="0">
                <a:latin typeface="Open Sans"/>
                <a:ea typeface="Open Sans"/>
                <a:cs typeface="Open Sans"/>
              </a:rPr>
              <a:t>session!</a:t>
            </a:r>
            <a:endParaRPr lang="en-US" sz="2400" b="0" dirty="0">
              <a:latin typeface="Open Sans"/>
              <a:ea typeface="Open Sans"/>
              <a:cs typeface="Open Sans"/>
            </a:endParaRPr>
          </a:p>
        </p:txBody>
      </p:sp>
    </p:spTree>
    <p:extLst>
      <p:ext uri="{BB962C8B-B14F-4D97-AF65-F5344CB8AC3E}">
        <p14:creationId xmlns:p14="http://schemas.microsoft.com/office/powerpoint/2010/main" val="3901213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11" ma:contentTypeDescription="Create a new document." ma:contentTypeScope="" ma:versionID="bd942f66a40b818c4ededf9e4b5c539d">
  <xsd:schema xmlns:xsd="http://www.w3.org/2001/XMLSchema" xmlns:xs="http://www.w3.org/2001/XMLSchema" xmlns:p="http://schemas.microsoft.com/office/2006/metadata/properties" xmlns:ns2="3f3073f3-9a20-481c-ba9a-d77d18817a94" xmlns:ns3="42a7207b-7133-445a-a506-606f615b7eeb" targetNamespace="http://schemas.microsoft.com/office/2006/metadata/properties" ma:root="true" ma:fieldsID="86f22ea5b2b38546f606502c775a45d2" ns2:_="" ns3:_="">
    <xsd:import namespace="3f3073f3-9a20-481c-ba9a-d77d18817a94"/>
    <xsd:import namespace="42a7207b-7133-445a-a506-606f615b7e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UserInfo>
        <DisplayName>Tim Casey</DisplayName>
        <AccountId>147</AccountId>
        <AccountType/>
      </UserInfo>
      <UserInfo>
        <DisplayName>Jenny Staples</DisplayName>
        <AccountId>97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1138F1-44AF-4403-90C0-094BAF1EC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3073f3-9a20-481c-ba9a-d77d18817a94"/>
    <ds:schemaRef ds:uri="42a7207b-7133-445a-a506-606f615b7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589937-285E-458F-A6E3-EB25D144B7F4}">
  <ds:schemaRefs>
    <ds:schemaRef ds:uri="http://purl.org/dc/dcmitype/"/>
    <ds:schemaRef ds:uri="3f3073f3-9a20-481c-ba9a-d77d18817a9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42a7207b-7133-445a-a506-606f615b7eeb"/>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E949000-6F41-4353-A46B-250BE57DF8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4728</TotalTime>
  <Words>222</Words>
  <Application>Microsoft Office PowerPoint</Application>
  <PresentationFormat>Widescreen</PresentationFormat>
  <Paragraphs>36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Open Sans</vt:lpstr>
      <vt:lpstr>Office Theme</vt:lpstr>
      <vt:lpstr>Skybuild</vt:lpstr>
      <vt:lpstr>PowerPoint Presentation</vt:lpstr>
      <vt:lpstr>SkyBuild</vt:lpstr>
      <vt:lpstr>  Questions?   Thank you for attending this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Liz Kelley Vang</cp:lastModifiedBy>
  <cp:revision>186</cp:revision>
  <dcterms:created xsi:type="dcterms:W3CDTF">2017-04-06T16:25:10Z</dcterms:created>
  <dcterms:modified xsi:type="dcterms:W3CDTF">2025-01-07T19:11:28Z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ies>
</file>