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0" r:id="rId5"/>
    <p:sldId id="259" r:id="rId6"/>
    <p:sldId id="276" r:id="rId7"/>
    <p:sldId id="277" r:id="rId8"/>
    <p:sldId id="294" r:id="rId9"/>
    <p:sldId id="299" r:id="rId10"/>
    <p:sldId id="295" r:id="rId11"/>
    <p:sldId id="296" r:id="rId12"/>
    <p:sldId id="297" r:id="rId13"/>
    <p:sldId id="293" r:id="rId14"/>
    <p:sldId id="267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3B7"/>
    <a:srgbClr val="7CF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4"/>
    <p:restoredTop sz="96224" autoAdjust="0"/>
  </p:normalViewPr>
  <p:slideViewPr>
    <p:cSldViewPr snapToGrid="0" snapToObjects="1">
      <p:cViewPr varScale="1">
        <p:scale>
          <a:sx n="106" d="100"/>
          <a:sy n="106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477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213E-55A0-D942-8B07-35DF0D7BC38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8204-9DC6-F747-B52E-F95383972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9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79812-FB23-4349-9083-A634014472C6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D7F4-8612-364C-AE21-34A5B49E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3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D22A-E5EB-5B4C-90C9-E80A6B20BDC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61B-C4EC-2D47-978C-BDE58225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638" y="4302246"/>
            <a:ext cx="6544407" cy="1861161"/>
          </a:xfrm>
        </p:spPr>
        <p:txBody>
          <a:bodyPr anchor="b">
            <a:normAutofit/>
          </a:bodyPr>
          <a:lstStyle>
            <a:lvl1pPr algn="r">
              <a:defRPr sz="540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2414955" y="6031523"/>
            <a:ext cx="9144000" cy="37110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36420" y="4583151"/>
            <a:ext cx="0" cy="190685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65992" y="2642000"/>
            <a:ext cx="6544407" cy="1861161"/>
          </a:xfrm>
        </p:spPr>
        <p:txBody>
          <a:bodyPr anchor="b">
            <a:normAutofit/>
          </a:bodyPr>
          <a:lstStyle>
            <a:lvl1pPr algn="r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991" y="4406449"/>
            <a:ext cx="6544407" cy="366273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633" y="3467190"/>
            <a:ext cx="2031879" cy="1861161"/>
          </a:xfrm>
        </p:spPr>
        <p:txBody>
          <a:bodyPr anchor="b">
            <a:normAutofit/>
          </a:bodyPr>
          <a:lstStyle>
            <a:lvl1pPr algn="l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632" y="5231639"/>
            <a:ext cx="2455627" cy="120261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6962" y="836419"/>
            <a:ext cx="5564187" cy="4059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633" y="1147737"/>
            <a:ext cx="6544407" cy="1861161"/>
          </a:xfrm>
        </p:spPr>
        <p:txBody>
          <a:bodyPr anchor="b">
            <a:normAutofit/>
          </a:bodyPr>
          <a:lstStyle>
            <a:lvl1pPr algn="l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632" y="2912186"/>
            <a:ext cx="6544407" cy="36627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7727" y="364081"/>
            <a:ext cx="4899102" cy="827384"/>
          </a:xfrm>
        </p:spPr>
        <p:txBody>
          <a:bodyPr anchor="b"/>
          <a:lstStyle>
            <a:lvl1pPr algn="l">
              <a:defRPr sz="6000" baseline="0">
                <a:solidFill>
                  <a:srgbClr val="0B63B7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727" y="957290"/>
            <a:ext cx="4899102" cy="65963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906588"/>
            <a:ext cx="12192000" cy="29559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00333" y="364081"/>
            <a:ext cx="2676525" cy="1288181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bullet point 1</a:t>
            </a:r>
          </a:p>
          <a:p>
            <a:r>
              <a:rPr lang="en-US" sz="1200" dirty="0">
                <a:solidFill>
                  <a:schemeClr val="tx1"/>
                </a:solidFill>
              </a:rPr>
              <a:t>bullet point 2</a:t>
            </a:r>
          </a:p>
          <a:p>
            <a:r>
              <a:rPr lang="en-US" sz="1200" baseline="0" dirty="0">
                <a:solidFill>
                  <a:schemeClr val="tx1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ullet point</a:t>
            </a:r>
            <a:r>
              <a:rPr lang="en-US" sz="1200" baseline="0" dirty="0">
                <a:solidFill>
                  <a:schemeClr val="tx1"/>
                </a:solidFill>
              </a:rPr>
              <a:t> 3</a:t>
            </a:r>
            <a:r>
              <a:rPr lang="en-US" dirty="0"/>
              <a:t>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5095875"/>
            <a:ext cx="8285163" cy="137160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Text box</a:t>
            </a:r>
            <a:r>
              <a:rPr lang="mr-IN" dirty="0"/>
              <a:t>…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000738"/>
            <a:ext cx="9144000" cy="41507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  <p:extLst>
      <p:ext uri="{BB962C8B-B14F-4D97-AF65-F5344CB8AC3E}">
        <p14:creationId xmlns:p14="http://schemas.microsoft.com/office/powerpoint/2010/main" val="117818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rgbClr val="0B63B7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000738"/>
            <a:ext cx="9144000" cy="4150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48262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D22A-E5EB-5B4C-90C9-E80A6B20BDC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861B-C4EC-2D47-978C-BDE58225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5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72" r:id="rId4"/>
    <p:sldLayoutId id="2147483671" r:id="rId5"/>
    <p:sldLayoutId id="2147483673" r:id="rId6"/>
    <p:sldLayoutId id="2147483655" r:id="rId7"/>
    <p:sldLayoutId id="2147483656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173D18-7188-4776-A292-814A48E6A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38" y="4302247"/>
            <a:ext cx="6544407" cy="15129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tx1"/>
                </a:solidFill>
              </a:rPr>
              <a:t>Family Access/NSOE/ Family Maintenance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FABD7EE-B698-4AE4-AA32-7A7A9B1F5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225" y="5969285"/>
            <a:ext cx="6420820" cy="69784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Session 1</a:t>
            </a:r>
          </a:p>
          <a:p>
            <a:r>
              <a:rPr lang="en-US" dirty="0"/>
              <a:t>Liz Kelley Vang – Senior Consultant – Customer Success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7AF205E1-4955-9D0B-BA17-52DD62628000}"/>
              </a:ext>
            </a:extLst>
          </p:cNvPr>
          <p:cNvSpPr txBox="1">
            <a:spLocks/>
          </p:cNvSpPr>
          <p:nvPr/>
        </p:nvSpPr>
        <p:spPr>
          <a:xfrm>
            <a:off x="7149829" y="4479534"/>
            <a:ext cx="3486492" cy="188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spc="-15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600" dirty="0" err="1">
                <a:solidFill>
                  <a:schemeClr val="tx1"/>
                </a:solidFill>
              </a:rPr>
              <a:t>Wifi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</a:rPr>
              <a:t>Skyward</a:t>
            </a:r>
          </a:p>
          <a:p>
            <a:pPr algn="l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</a:rPr>
              <a:t>meetup2025</a:t>
            </a:r>
          </a:p>
        </p:txBody>
      </p:sp>
    </p:spTree>
    <p:extLst>
      <p:ext uri="{BB962C8B-B14F-4D97-AF65-F5344CB8AC3E}">
        <p14:creationId xmlns:p14="http://schemas.microsoft.com/office/powerpoint/2010/main" val="411149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B69E02-4692-85B4-46BD-D58769CFB074}"/>
              </a:ext>
            </a:extLst>
          </p:cNvPr>
          <p:cNvGrpSpPr/>
          <p:nvPr/>
        </p:nvGrpSpPr>
        <p:grpSpPr>
          <a:xfrm>
            <a:off x="6045958" y="4699302"/>
            <a:ext cx="6146042" cy="2166258"/>
            <a:chOff x="6045958" y="4699302"/>
            <a:chExt cx="6146042" cy="2166258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2EBA05C9-2997-6C85-5A39-854D8029A326}"/>
                </a:ext>
              </a:extLst>
            </p:cNvPr>
            <p:cNvSpPr/>
            <p:nvPr/>
          </p:nvSpPr>
          <p:spPr>
            <a:xfrm rot="5400000">
              <a:off x="9409985" y="3904811"/>
              <a:ext cx="1987523" cy="3576506"/>
            </a:xfrm>
            <a:prstGeom prst="corner">
              <a:avLst>
                <a:gd name="adj1" fmla="val 130391"/>
                <a:gd name="adj2" fmla="val 78742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-Shape 8">
              <a:extLst>
                <a:ext uri="{FF2B5EF4-FFF2-40B4-BE49-F238E27FC236}">
                  <a16:creationId xmlns:a16="http://schemas.microsoft.com/office/drawing/2014/main" id="{2E4AB2B0-DBEE-EA8F-6ED0-56BE0A994962}"/>
                </a:ext>
              </a:extLst>
            </p:cNvPr>
            <p:cNvSpPr/>
            <p:nvPr/>
          </p:nvSpPr>
          <p:spPr>
            <a:xfrm rot="5400000">
              <a:off x="11868681" y="6363507"/>
              <a:ext cx="423481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AE52454F-03AB-8634-FA6B-3D88B559FC3A}"/>
                </a:ext>
              </a:extLst>
            </p:cNvPr>
            <p:cNvSpPr/>
            <p:nvPr/>
          </p:nvSpPr>
          <p:spPr>
            <a:xfrm rot="5400000">
              <a:off x="12007266" y="6680826"/>
              <a:ext cx="146312" cy="223156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C389171A-8082-DF1D-1C21-F49FF1479B84}"/>
                </a:ext>
              </a:extLst>
            </p:cNvPr>
            <p:cNvSpPr/>
            <p:nvPr/>
          </p:nvSpPr>
          <p:spPr>
            <a:xfrm rot="5400000">
              <a:off x="8551092" y="4214114"/>
              <a:ext cx="146312" cy="5156580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7802" y="1346478"/>
            <a:ext cx="8430962" cy="508319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>
                <a:latin typeface="Open Sans"/>
              </a:rPr>
              <a:t>Families browse with various views</a:t>
            </a:r>
          </a:p>
          <a:p>
            <a:r>
              <a:rPr lang="en-US" sz="2400" dirty="0">
                <a:latin typeface="Open Sans"/>
              </a:rPr>
              <a:t>Duplicate Family Report - WS\FA\RE\DF</a:t>
            </a:r>
          </a:p>
          <a:p>
            <a:pPr lvl="1"/>
            <a:r>
              <a:rPr lang="en-US" sz="1800" dirty="0">
                <a:latin typeface="Open Sans"/>
              </a:rPr>
              <a:t>Reveal families living at the same address and/or shared phone number – and show students attached to each family to aid in the verification and clean-up process.</a:t>
            </a:r>
          </a:p>
          <a:p>
            <a:r>
              <a:rPr lang="en-US" sz="2400" dirty="0">
                <a:latin typeface="Open Sans"/>
              </a:rPr>
              <a:t>Family Census Report - WS\FA\RE\FC</a:t>
            </a:r>
          </a:p>
          <a:p>
            <a:pPr lvl="1"/>
            <a:r>
              <a:rPr lang="en-US" sz="1800" dirty="0">
                <a:latin typeface="Open Sans"/>
              </a:rPr>
              <a:t>Choose from 7 different format options to gather census data and family information, as well as create family labels -- a great option when only 1 label per family is desired.</a:t>
            </a:r>
          </a:p>
          <a:p>
            <a:r>
              <a:rPr lang="en-US" sz="2400" dirty="0">
                <a:latin typeface="Open Sans"/>
              </a:rPr>
              <a:t>Family Notes Report - WS\FA\RE\FN</a:t>
            </a:r>
          </a:p>
          <a:p>
            <a:pPr lvl="1"/>
            <a:r>
              <a:rPr lang="en-US" sz="1800" dirty="0">
                <a:latin typeface="Open Sans"/>
              </a:rPr>
              <a:t>View notes for a Range of families or Individual families, and generate for a specific note type, date entered, created by (specific person), as well as *protected notes*.</a:t>
            </a:r>
          </a:p>
          <a:p>
            <a:r>
              <a:rPr lang="en-US" sz="2200" dirty="0">
                <a:latin typeface="Open Sans"/>
              </a:rPr>
              <a:t>Address Change Report - </a:t>
            </a:r>
            <a:r>
              <a:rPr lang="da-DK" sz="2200" dirty="0">
                <a:latin typeface="Open Sans"/>
              </a:rPr>
              <a:t>WS\AF\NA\RE\AC</a:t>
            </a:r>
          </a:p>
          <a:p>
            <a:pPr lvl="1"/>
            <a:r>
              <a:rPr lang="en-US" sz="1800" dirty="0">
                <a:latin typeface="Open Sans"/>
              </a:rPr>
              <a:t>Find the address changes that were made during a specific date range</a:t>
            </a:r>
          </a:p>
          <a:p>
            <a:r>
              <a:rPr lang="en-US" sz="2400" dirty="0">
                <a:latin typeface="Open Sans"/>
              </a:rPr>
              <a:t>Data Mining vs Skybuild</a:t>
            </a:r>
            <a:endParaRPr lang="en-US" sz="2000" dirty="0"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D8A88-E4EC-B5C9-7E67-BBE37899F1FE}"/>
              </a:ext>
            </a:extLst>
          </p:cNvPr>
          <p:cNvSpPr txBox="1"/>
          <p:nvPr/>
        </p:nvSpPr>
        <p:spPr>
          <a:xfrm>
            <a:off x="3234569" y="564416"/>
            <a:ext cx="8833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Open Sans"/>
              </a:rPr>
              <a:t>Family/Guardian Reports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E8FA28-1BF3-2693-6823-7F35985DD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8" y="3617165"/>
            <a:ext cx="2934392" cy="297884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Open Sans"/>
              </a:rPr>
              <a:t>Family Access/ NSOE/Family Maintenance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814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996" y="483275"/>
            <a:ext cx="11110938" cy="52033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</a:pPr>
            <a:br>
              <a:rPr lang="en-US" sz="2400" dirty="0">
                <a:latin typeface="Open Sans"/>
              </a:rPr>
            </a:br>
            <a:br>
              <a:rPr lang="en-US" sz="2000" dirty="0">
                <a:latin typeface="Open Sans"/>
              </a:rPr>
            </a:br>
            <a:r>
              <a:rPr lang="en-US" sz="4000" b="0" dirty="0">
                <a:solidFill>
                  <a:srgbClr val="FFFF00"/>
                </a:solidFill>
                <a:latin typeface="Open Sans"/>
                <a:ea typeface="Open Sans"/>
                <a:cs typeface="Open Sans"/>
              </a:rPr>
              <a:t>What issues related to family/guardian records cause headaches in your district?</a:t>
            </a:r>
            <a:br>
              <a:rPr lang="en-US" sz="4000" b="0" dirty="0">
                <a:solidFill>
                  <a:srgbClr val="FFFF00"/>
                </a:solidFill>
                <a:latin typeface="Open Sans"/>
                <a:ea typeface="Open Sans"/>
                <a:cs typeface="Open Sans"/>
              </a:rPr>
            </a:br>
            <a:br>
              <a:rPr lang="en-US" sz="4000" b="0" dirty="0">
                <a:solidFill>
                  <a:srgbClr val="FFFF00"/>
                </a:solidFill>
                <a:latin typeface="Open Sans"/>
                <a:ea typeface="Open Sans"/>
                <a:cs typeface="Open Sans"/>
              </a:rPr>
            </a:br>
            <a:r>
              <a:rPr lang="en-US" sz="4000" b="0" dirty="0">
                <a:solidFill>
                  <a:srgbClr val="FFFF00"/>
                </a:solidFill>
                <a:latin typeface="Open Sans"/>
                <a:ea typeface="Open Sans"/>
                <a:cs typeface="Open Sans"/>
              </a:rPr>
              <a:t>“I wonder how other districts handle situations such as…”</a:t>
            </a:r>
            <a:br>
              <a:rPr lang="en-US" sz="4000" b="0" dirty="0">
                <a:solidFill>
                  <a:srgbClr val="FFFF00"/>
                </a:solidFill>
                <a:latin typeface="Open Sans"/>
                <a:ea typeface="Open Sans"/>
                <a:cs typeface="Open Sans"/>
              </a:rPr>
            </a:br>
            <a:br>
              <a:rPr lang="en-US" sz="4000" b="0" dirty="0">
                <a:solidFill>
                  <a:srgbClr val="FFFF00"/>
                </a:solidFill>
                <a:latin typeface="Open Sans"/>
                <a:ea typeface="Open Sans"/>
                <a:cs typeface="Open Sans"/>
              </a:rPr>
            </a:br>
            <a:r>
              <a:rPr lang="en-US" sz="4000" b="0" dirty="0">
                <a:solidFill>
                  <a:srgbClr val="FFFF00"/>
                </a:solidFill>
                <a:latin typeface="Open Sans"/>
                <a:ea typeface="Open Sans"/>
                <a:cs typeface="Open Sans"/>
              </a:rPr>
              <a:t>Interested in hearing how other districts use specific features or processes?</a:t>
            </a:r>
            <a:endParaRPr lang="en-US" sz="1600" b="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0121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AB375-C0EB-8F80-26DD-82DD2B055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DCB8C-7F9C-9971-7636-7E0034556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89" y="827306"/>
            <a:ext cx="11544821" cy="52033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</a:pPr>
            <a:br>
              <a:rPr lang="en-US" sz="3600" dirty="0">
                <a:latin typeface="Open Sans"/>
              </a:rPr>
            </a:br>
            <a:br>
              <a:rPr lang="en-US" sz="3200" dirty="0">
                <a:latin typeface="Open Sans"/>
              </a:rPr>
            </a:br>
            <a:r>
              <a:rPr lang="en-US" sz="5400" b="0" dirty="0">
                <a:solidFill>
                  <a:srgbClr val="FFFF00"/>
                </a:solidFill>
                <a:latin typeface="Open Sans"/>
                <a:ea typeface="Open Sans"/>
                <a:cs typeface="Open Sans"/>
              </a:rPr>
              <a:t>Questions?</a:t>
            </a:r>
            <a:br>
              <a:rPr lang="en-US" b="0" dirty="0">
                <a:solidFill>
                  <a:srgbClr val="FFFF00"/>
                </a:solidFill>
                <a:latin typeface="Open Sans"/>
                <a:ea typeface="Open Sans"/>
                <a:cs typeface="Open Sans"/>
              </a:rPr>
            </a:br>
            <a:br>
              <a:rPr lang="en-US" b="0" dirty="0">
                <a:solidFill>
                  <a:srgbClr val="FFFF00"/>
                </a:solidFill>
                <a:latin typeface="Open Sans"/>
                <a:ea typeface="Open Sans"/>
                <a:cs typeface="Open Sans"/>
              </a:rPr>
            </a:br>
            <a:br>
              <a:rPr lang="en-US" b="0" dirty="0">
                <a:solidFill>
                  <a:srgbClr val="FFFF00"/>
                </a:solidFill>
                <a:latin typeface="Open Sans"/>
                <a:ea typeface="Open Sans"/>
                <a:cs typeface="Open Sans"/>
              </a:rPr>
            </a:br>
            <a:r>
              <a:rPr lang="en-US" sz="2800" dirty="0">
                <a:latin typeface="Open Sans"/>
                <a:ea typeface="Open Sans"/>
                <a:cs typeface="Open Sans"/>
              </a:rPr>
              <a:t>Thank you for attending this </a:t>
            </a:r>
            <a:br>
              <a:rPr lang="en-US" sz="2800" dirty="0">
                <a:latin typeface="Open Sans"/>
                <a:ea typeface="Open Sans"/>
                <a:cs typeface="Open Sans"/>
              </a:rPr>
            </a:br>
            <a:r>
              <a:rPr lang="en-US" sz="2800" dirty="0">
                <a:latin typeface="Open Sans"/>
                <a:ea typeface="Open Sans"/>
                <a:cs typeface="Open Sans"/>
              </a:rPr>
              <a:t>session!</a:t>
            </a:r>
            <a:endParaRPr lang="en-US" sz="2400" b="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5835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2DA068-F973-8354-51CB-DEE86723106B}"/>
              </a:ext>
            </a:extLst>
          </p:cNvPr>
          <p:cNvGrpSpPr/>
          <p:nvPr/>
        </p:nvGrpSpPr>
        <p:grpSpPr>
          <a:xfrm>
            <a:off x="6045958" y="4699302"/>
            <a:ext cx="6146042" cy="2166258"/>
            <a:chOff x="6045958" y="4699302"/>
            <a:chExt cx="6146042" cy="2166258"/>
          </a:xfrm>
        </p:grpSpPr>
        <p:sp>
          <p:nvSpPr>
            <p:cNvPr id="3" name="L-Shape 2">
              <a:extLst>
                <a:ext uri="{FF2B5EF4-FFF2-40B4-BE49-F238E27FC236}">
                  <a16:creationId xmlns:a16="http://schemas.microsoft.com/office/drawing/2014/main" id="{86F9D273-076B-8352-8319-635D5B51D33F}"/>
                </a:ext>
              </a:extLst>
            </p:cNvPr>
            <p:cNvSpPr/>
            <p:nvPr/>
          </p:nvSpPr>
          <p:spPr>
            <a:xfrm rot="5400000">
              <a:off x="9409985" y="3904811"/>
              <a:ext cx="1987523" cy="3576506"/>
            </a:xfrm>
            <a:prstGeom prst="corner">
              <a:avLst>
                <a:gd name="adj1" fmla="val 130391"/>
                <a:gd name="adj2" fmla="val 78742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7EA2BF26-E52B-BBB1-811E-E7AAB79637CF}"/>
                </a:ext>
              </a:extLst>
            </p:cNvPr>
            <p:cNvSpPr/>
            <p:nvPr/>
          </p:nvSpPr>
          <p:spPr>
            <a:xfrm rot="5400000">
              <a:off x="11868681" y="6363507"/>
              <a:ext cx="423481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-Shape 8">
              <a:extLst>
                <a:ext uri="{FF2B5EF4-FFF2-40B4-BE49-F238E27FC236}">
                  <a16:creationId xmlns:a16="http://schemas.microsoft.com/office/drawing/2014/main" id="{133EAB43-35CD-9EBB-760B-36184A38BD9A}"/>
                </a:ext>
              </a:extLst>
            </p:cNvPr>
            <p:cNvSpPr/>
            <p:nvPr/>
          </p:nvSpPr>
          <p:spPr>
            <a:xfrm rot="5400000">
              <a:off x="12007266" y="6680826"/>
              <a:ext cx="146312" cy="223156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A9DA7DDF-C2A1-DB99-2DD6-1DFF0033E5A4}"/>
                </a:ext>
              </a:extLst>
            </p:cNvPr>
            <p:cNvSpPr/>
            <p:nvPr/>
          </p:nvSpPr>
          <p:spPr>
            <a:xfrm rot="5400000">
              <a:off x="8551092" y="4214114"/>
              <a:ext cx="146312" cy="5156580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16941" y="339047"/>
            <a:ext cx="8651903" cy="610303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Open Sans"/>
              </a:rPr>
              <a:t>Family Access/NSOE/Family Maintenance</a:t>
            </a:r>
          </a:p>
          <a:p>
            <a:pPr marL="0" indent="0" algn="ctr">
              <a:buNone/>
            </a:pPr>
            <a:endParaRPr lang="en-US" sz="300" b="1" dirty="0">
              <a:solidFill>
                <a:schemeClr val="accent5">
                  <a:lumMod val="50000"/>
                </a:schemeClr>
              </a:solidFill>
              <a:latin typeface="Open Sans"/>
            </a:endParaRPr>
          </a:p>
          <a:p>
            <a:pPr marL="0" indent="0" algn="ctr">
              <a:buNone/>
            </a:pP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this session we will 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review several ways in which family information can be added and maintained within Skyward. Attendees will have the opportunity to share example situations/pain points so that we can learn how other districts address them and discuss potential solutions.</a:t>
            </a:r>
          </a:p>
          <a:p>
            <a:pPr marL="0" indent="0" algn="ctr">
              <a:buNone/>
            </a:pPr>
            <a:endParaRPr lang="en-US" sz="1600" dirty="0">
              <a:latin typeface="Open Sans"/>
            </a:endParaRPr>
          </a:p>
          <a:p>
            <a:r>
              <a:rPr lang="en-US" sz="2400" dirty="0">
                <a:latin typeface="Open Sans"/>
              </a:rPr>
              <a:t>Best Practices</a:t>
            </a:r>
          </a:p>
          <a:p>
            <a:pPr lvl="1"/>
            <a:r>
              <a:rPr lang="en-US" sz="2000" dirty="0">
                <a:latin typeface="Open Sans"/>
              </a:rPr>
              <a:t>What is a family?</a:t>
            </a:r>
          </a:p>
          <a:p>
            <a:pPr lvl="1"/>
            <a:r>
              <a:rPr lang="en-US" sz="2000" dirty="0">
                <a:latin typeface="Open Sans"/>
              </a:rPr>
              <a:t>Matching Name Records</a:t>
            </a:r>
          </a:p>
          <a:p>
            <a:pPr lvl="1"/>
            <a:r>
              <a:rPr lang="en-US" sz="2000" dirty="0">
                <a:latin typeface="Open Sans"/>
              </a:rPr>
              <a:t>Check your Work</a:t>
            </a:r>
          </a:p>
          <a:p>
            <a:pPr lvl="1"/>
            <a:r>
              <a:rPr lang="en-US" sz="2000" dirty="0">
                <a:latin typeface="Open Sans"/>
              </a:rPr>
              <a:t>Troubleshooting Tools</a:t>
            </a:r>
          </a:p>
          <a:p>
            <a:r>
              <a:rPr lang="en-US" sz="2400" dirty="0">
                <a:latin typeface="Open Sans"/>
              </a:rPr>
              <a:t>Points of Entry</a:t>
            </a:r>
          </a:p>
          <a:p>
            <a:pPr lvl="1"/>
            <a:r>
              <a:rPr lang="en-US" sz="2000" dirty="0">
                <a:latin typeface="Open Sans"/>
              </a:rPr>
              <a:t>NSOE</a:t>
            </a:r>
          </a:p>
          <a:p>
            <a:pPr lvl="1"/>
            <a:r>
              <a:rPr lang="en-US" sz="2000" dirty="0">
                <a:latin typeface="Open Sans"/>
              </a:rPr>
              <a:t>Online Registration</a:t>
            </a:r>
          </a:p>
          <a:p>
            <a:pPr lvl="1"/>
            <a:r>
              <a:rPr lang="en-US" sz="2000" dirty="0">
                <a:latin typeface="Open Sans"/>
              </a:rPr>
              <a:t>Family Access - Pseudo Changes</a:t>
            </a:r>
          </a:p>
          <a:p>
            <a:r>
              <a:rPr lang="en-US" sz="2400" dirty="0">
                <a:latin typeface="Open Sans"/>
              </a:rPr>
              <a:t>Reports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C976DC-D05C-4C36-9B32-70809FBDC2D1}"/>
              </a:ext>
            </a:extLst>
          </p:cNvPr>
          <p:cNvSpPr txBox="1">
            <a:spLocks/>
          </p:cNvSpPr>
          <p:nvPr/>
        </p:nvSpPr>
        <p:spPr>
          <a:xfrm flipV="1">
            <a:off x="3222594" y="6396360"/>
            <a:ext cx="1438183" cy="45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027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8C7BC34-9C41-8789-7722-5F42FF584737}"/>
              </a:ext>
            </a:extLst>
          </p:cNvPr>
          <p:cNvGrpSpPr/>
          <p:nvPr/>
        </p:nvGrpSpPr>
        <p:grpSpPr>
          <a:xfrm>
            <a:off x="6045958" y="4699302"/>
            <a:ext cx="6146042" cy="2166258"/>
            <a:chOff x="6045958" y="4699302"/>
            <a:chExt cx="6146042" cy="2166258"/>
          </a:xfrm>
        </p:grpSpPr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C442C51E-8063-8D52-172A-C0B649C76EBA}"/>
                </a:ext>
              </a:extLst>
            </p:cNvPr>
            <p:cNvSpPr/>
            <p:nvPr/>
          </p:nvSpPr>
          <p:spPr>
            <a:xfrm rot="5400000">
              <a:off x="9409985" y="3904811"/>
              <a:ext cx="1987523" cy="3576506"/>
            </a:xfrm>
            <a:prstGeom prst="corner">
              <a:avLst>
                <a:gd name="adj1" fmla="val 130391"/>
                <a:gd name="adj2" fmla="val 78742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-Shape 8">
              <a:extLst>
                <a:ext uri="{FF2B5EF4-FFF2-40B4-BE49-F238E27FC236}">
                  <a16:creationId xmlns:a16="http://schemas.microsoft.com/office/drawing/2014/main" id="{20111E40-67CD-29CA-F547-AEF35CEF29C2}"/>
                </a:ext>
              </a:extLst>
            </p:cNvPr>
            <p:cNvSpPr/>
            <p:nvPr/>
          </p:nvSpPr>
          <p:spPr>
            <a:xfrm rot="5400000">
              <a:off x="11868681" y="6363507"/>
              <a:ext cx="423481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11CEBF4D-E79D-8DFA-CDAA-3627ADD99EF6}"/>
                </a:ext>
              </a:extLst>
            </p:cNvPr>
            <p:cNvSpPr/>
            <p:nvPr/>
          </p:nvSpPr>
          <p:spPr>
            <a:xfrm rot="5400000">
              <a:off x="12007266" y="6680826"/>
              <a:ext cx="146312" cy="223156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ACADA5DB-3AAE-9758-A0EB-9B3BABC66F43}"/>
                </a:ext>
              </a:extLst>
            </p:cNvPr>
            <p:cNvSpPr/>
            <p:nvPr/>
          </p:nvSpPr>
          <p:spPr>
            <a:xfrm rot="5400000">
              <a:off x="8551092" y="4214114"/>
              <a:ext cx="146312" cy="5156580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3508" y="185230"/>
            <a:ext cx="8746250" cy="627090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Open Sans"/>
              </a:rPr>
              <a:t>Best Practices - What is a Family?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Open Sans"/>
            </a:endParaRPr>
          </a:p>
          <a:p>
            <a:pPr marL="0" indent="0" algn="ctr">
              <a:buNone/>
            </a:pPr>
            <a:endParaRPr lang="en-US" sz="1200" b="1" dirty="0">
              <a:solidFill>
                <a:schemeClr val="accent5">
                  <a:lumMod val="50000"/>
                </a:schemeClr>
              </a:solidFill>
              <a:latin typeface="Open Sans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200" b="1" dirty="0">
              <a:solidFill>
                <a:schemeClr val="accent5">
                  <a:lumMod val="50000"/>
                </a:schemeClr>
              </a:solidFill>
              <a:latin typeface="Open San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In Skyward, families are </a:t>
            </a:r>
            <a:r>
              <a:rPr lang="en-US" sz="2400" dirty="0">
                <a:effectLst/>
              </a:rPr>
              <a:t>a </a:t>
            </a:r>
            <a:r>
              <a:rPr lang="en-US" sz="2400" dirty="0"/>
              <a:t>set o</a:t>
            </a:r>
            <a:r>
              <a:rPr lang="en-US" sz="2400" dirty="0">
                <a:effectLst/>
              </a:rPr>
              <a:t>f people that</a:t>
            </a:r>
            <a:r>
              <a:rPr lang="en-US" sz="2400" dirty="0"/>
              <a:t>…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400" dirty="0"/>
              <a:t>R</a:t>
            </a:r>
            <a:r>
              <a:rPr lang="en-US" sz="2400" dirty="0">
                <a:effectLst/>
              </a:rPr>
              <a:t>eside at the same address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sz="2400" dirty="0"/>
              <a:t>S</a:t>
            </a:r>
            <a:r>
              <a:rPr lang="en-US" sz="2400" dirty="0">
                <a:effectLst/>
              </a:rPr>
              <a:t>hould be able to access the same students’ records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effectLst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Family records in Skyward don’t always mimic the family’s true structure. It’s sometimes necessary to use distinct Family IDs in Skyward for a single family to ensure the accuracy of contact information and relationship detail and maintain privacy.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effectLst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When adding/updating a family, consider: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Which guardians should have access to which students in Family Access?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Does each member of the family have an accurate address and phone number?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C976DC-D05C-4C36-9B32-70809FBDC2D1}"/>
              </a:ext>
            </a:extLst>
          </p:cNvPr>
          <p:cNvSpPr txBox="1">
            <a:spLocks/>
          </p:cNvSpPr>
          <p:nvPr/>
        </p:nvSpPr>
        <p:spPr>
          <a:xfrm flipV="1">
            <a:off x="3222594" y="6396360"/>
            <a:ext cx="1438183" cy="45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14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8FEB636-89D4-8403-3A4C-2B5FAF216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8" y="3617165"/>
            <a:ext cx="2934392" cy="297884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Open Sans"/>
              </a:rPr>
              <a:t>Family Access/ NSOE/Family Maintenance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24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35517E-5493-2FD1-F307-4F65679CDCC8}"/>
              </a:ext>
            </a:extLst>
          </p:cNvPr>
          <p:cNvGrpSpPr/>
          <p:nvPr/>
        </p:nvGrpSpPr>
        <p:grpSpPr>
          <a:xfrm>
            <a:off x="6045958" y="4699302"/>
            <a:ext cx="6146042" cy="2166258"/>
            <a:chOff x="6045958" y="4699302"/>
            <a:chExt cx="6146042" cy="2166258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77939D18-790C-14BE-7E80-E7EF7F82BFEC}"/>
                </a:ext>
              </a:extLst>
            </p:cNvPr>
            <p:cNvSpPr/>
            <p:nvPr/>
          </p:nvSpPr>
          <p:spPr>
            <a:xfrm rot="5400000">
              <a:off x="9409985" y="3904811"/>
              <a:ext cx="1987523" cy="3576506"/>
            </a:xfrm>
            <a:prstGeom prst="corner">
              <a:avLst>
                <a:gd name="adj1" fmla="val 130391"/>
                <a:gd name="adj2" fmla="val 78742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1BC60336-B107-A473-1737-7C250377EB87}"/>
                </a:ext>
              </a:extLst>
            </p:cNvPr>
            <p:cNvSpPr/>
            <p:nvPr/>
          </p:nvSpPr>
          <p:spPr>
            <a:xfrm rot="5400000">
              <a:off x="11868681" y="6363507"/>
              <a:ext cx="423481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-Shape 8">
              <a:extLst>
                <a:ext uri="{FF2B5EF4-FFF2-40B4-BE49-F238E27FC236}">
                  <a16:creationId xmlns:a16="http://schemas.microsoft.com/office/drawing/2014/main" id="{FAB39093-8679-EF28-EAD2-964D455BE100}"/>
                </a:ext>
              </a:extLst>
            </p:cNvPr>
            <p:cNvSpPr/>
            <p:nvPr/>
          </p:nvSpPr>
          <p:spPr>
            <a:xfrm rot="5400000">
              <a:off x="12007266" y="6680826"/>
              <a:ext cx="146312" cy="223156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B8A8B1AF-E988-2E39-D5CE-1194A28E225C}"/>
                </a:ext>
              </a:extLst>
            </p:cNvPr>
            <p:cNvSpPr/>
            <p:nvPr/>
          </p:nvSpPr>
          <p:spPr>
            <a:xfrm rot="5400000">
              <a:off x="8551092" y="4214114"/>
              <a:ext cx="146312" cy="5156580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59671" y="171175"/>
            <a:ext cx="8769771" cy="66868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Open Sans"/>
              </a:rPr>
              <a:t>Best Practices - Matching Name Records</a:t>
            </a:r>
          </a:p>
          <a:p>
            <a:pPr marL="0" indent="0" algn="ctr">
              <a:buNone/>
            </a:pPr>
            <a:endParaRPr lang="en-US" sz="1600" dirty="0"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Open Sans"/>
              </a:rPr>
              <a:t>Avoid duplicate records</a:t>
            </a:r>
            <a:endParaRPr lang="en-US" sz="1400" dirty="0"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Open Sans"/>
              </a:rPr>
              <a:t>When searching for possible matches…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Open Sans"/>
              </a:rPr>
              <a:t>Search for possible legal names and partial names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Open Sans"/>
              </a:rPr>
              <a:t>Verify birthdate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Open Sans"/>
              </a:rPr>
              <a:t>Review name types* (make sure you’re not matching a guardian to a student record, for example)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“Display Guardians Only” – Be careful!</a:t>
            </a:r>
            <a:endParaRPr lang="en-US" sz="2000" dirty="0"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Open Sans"/>
              </a:rPr>
              <a:t>Use Name Maintenance and/or Name Change History to investigate potential matches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Open Sans"/>
              </a:rPr>
              <a:t>Add all information for new records right away- don’t plan to finish adding the details later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dirty="0">
              <a:latin typeface="Open San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Open Sans"/>
              </a:rPr>
              <a:t>*If the only existing record for the person has a Student name type, create a new non-student record for them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7A896-5B45-A228-B877-F5BC693F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8" y="3617165"/>
            <a:ext cx="2934392" cy="297884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Open Sans"/>
              </a:rPr>
              <a:t>Family Access/ NSOE/Family Maintenance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263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80B82-BD10-DFCA-DF9D-21FAFBEB9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DFA16A1-F2BF-05F0-8478-434EA75DB7BB}"/>
              </a:ext>
            </a:extLst>
          </p:cNvPr>
          <p:cNvGrpSpPr/>
          <p:nvPr/>
        </p:nvGrpSpPr>
        <p:grpSpPr>
          <a:xfrm>
            <a:off x="6045958" y="4699302"/>
            <a:ext cx="6146042" cy="2166258"/>
            <a:chOff x="6045958" y="4699302"/>
            <a:chExt cx="6146042" cy="2166258"/>
          </a:xfrm>
        </p:grpSpPr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56398FD7-DB32-A81C-3364-CD6FEF8329DC}"/>
                </a:ext>
              </a:extLst>
            </p:cNvPr>
            <p:cNvSpPr/>
            <p:nvPr/>
          </p:nvSpPr>
          <p:spPr>
            <a:xfrm rot="5400000">
              <a:off x="9409985" y="3904811"/>
              <a:ext cx="1987523" cy="3576506"/>
            </a:xfrm>
            <a:prstGeom prst="corner">
              <a:avLst>
                <a:gd name="adj1" fmla="val 130391"/>
                <a:gd name="adj2" fmla="val 78742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-Shape 8">
              <a:extLst>
                <a:ext uri="{FF2B5EF4-FFF2-40B4-BE49-F238E27FC236}">
                  <a16:creationId xmlns:a16="http://schemas.microsoft.com/office/drawing/2014/main" id="{55FF25E1-9EDA-E543-7BF2-DFD92295C3A3}"/>
                </a:ext>
              </a:extLst>
            </p:cNvPr>
            <p:cNvSpPr/>
            <p:nvPr/>
          </p:nvSpPr>
          <p:spPr>
            <a:xfrm rot="5400000">
              <a:off x="11868681" y="6363507"/>
              <a:ext cx="423481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12A671A7-3668-3766-261E-9A7BC4E7FA13}"/>
                </a:ext>
              </a:extLst>
            </p:cNvPr>
            <p:cNvSpPr/>
            <p:nvPr/>
          </p:nvSpPr>
          <p:spPr>
            <a:xfrm rot="5400000">
              <a:off x="12007266" y="6680826"/>
              <a:ext cx="146312" cy="223156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8DB131B9-806E-4852-0A0D-ADB3C7AE91B9}"/>
                </a:ext>
              </a:extLst>
            </p:cNvPr>
            <p:cNvSpPr/>
            <p:nvPr/>
          </p:nvSpPr>
          <p:spPr>
            <a:xfrm rot="5400000">
              <a:off x="8551092" y="4214114"/>
              <a:ext cx="146312" cy="5156580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E5162-F562-EEAB-91DC-6C4F17935A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2594" y="271605"/>
            <a:ext cx="8886278" cy="613296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sz="3800" b="1" dirty="0">
                <a:solidFill>
                  <a:schemeClr val="accent5">
                    <a:lumMod val="50000"/>
                  </a:schemeClr>
                </a:solidFill>
                <a:latin typeface="Open Sans"/>
              </a:rPr>
              <a:t>Best Practices - Check your Work</a:t>
            </a:r>
          </a:p>
          <a:p>
            <a:pPr marL="0" indent="0" algn="ctr">
              <a:buNone/>
            </a:pPr>
            <a:endParaRPr lang="en-US" sz="1200" b="1" dirty="0">
              <a:solidFill>
                <a:schemeClr val="accent5">
                  <a:lumMod val="50000"/>
                </a:schemeClr>
              </a:solidFill>
              <a:latin typeface="Open Sans"/>
            </a:endParaRPr>
          </a:p>
          <a:p>
            <a:pPr>
              <a:lnSpc>
                <a:spcPct val="110000"/>
              </a:lnSpc>
            </a:pPr>
            <a:r>
              <a:rPr lang="en-US" sz="2600" dirty="0"/>
              <a:t>Before leaving a screen, confirm that you did not inadvertently…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change the family order for the student 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change the </a:t>
            </a:r>
            <a:r>
              <a:rPr lang="en-US" sz="2200" dirty="0">
                <a:effectLst/>
              </a:rPr>
              <a:t>guardian order within a family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make updates for other families with shared guardians/students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connect a guardian with a student they’re not responsible for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remove the connection between a guardian and student</a:t>
            </a:r>
            <a:endParaRPr lang="en-US" sz="2200" dirty="0">
              <a:effectLst/>
            </a:endParaRPr>
          </a:p>
          <a:p>
            <a:pPr>
              <a:lnSpc>
                <a:spcPct val="110000"/>
              </a:lnSpc>
            </a:pPr>
            <a:r>
              <a:rPr lang="en-US" sz="2600" dirty="0"/>
              <a:t>Verify sibling connections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effectLst/>
              </a:rPr>
              <a:t>Are students </a:t>
            </a:r>
            <a:r>
              <a:rPr lang="en-US" sz="2200" dirty="0"/>
              <a:t>grouped correctly as siblings?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effectLst/>
              </a:rPr>
              <a:t>If updates were made for one student, should changes be applied to the siblings too?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Should emergency contacts be updated?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Remember that if you have a combined database, some updates may need to be made from HR, not Student Management</a:t>
            </a:r>
            <a:endParaRPr lang="en-US" sz="2200" dirty="0">
              <a:effectLst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4FD4947-BD1B-C9B1-1980-87697DBAC676}"/>
              </a:ext>
            </a:extLst>
          </p:cNvPr>
          <p:cNvSpPr txBox="1">
            <a:spLocks/>
          </p:cNvSpPr>
          <p:nvPr/>
        </p:nvSpPr>
        <p:spPr>
          <a:xfrm flipV="1">
            <a:off x="3222594" y="6396360"/>
            <a:ext cx="1438183" cy="45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14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FDB2311-C17B-6F51-891B-D87784097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8" y="3617165"/>
            <a:ext cx="2934392" cy="297884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Open Sans"/>
              </a:rPr>
              <a:t>Family Access/ NSOE/Family Maintenance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93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EA3E0-42AF-2E9D-A0E8-B387DF3E5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B4866A6-115A-BEB9-7B79-1C2360B5FD9C}"/>
              </a:ext>
            </a:extLst>
          </p:cNvPr>
          <p:cNvGrpSpPr/>
          <p:nvPr/>
        </p:nvGrpSpPr>
        <p:grpSpPr>
          <a:xfrm>
            <a:off x="6045958" y="4699302"/>
            <a:ext cx="6146042" cy="2166258"/>
            <a:chOff x="6045958" y="4699302"/>
            <a:chExt cx="6146042" cy="2166258"/>
          </a:xfrm>
        </p:grpSpPr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268DA97B-96EC-96F0-041F-5511930BCADC}"/>
                </a:ext>
              </a:extLst>
            </p:cNvPr>
            <p:cNvSpPr/>
            <p:nvPr/>
          </p:nvSpPr>
          <p:spPr>
            <a:xfrm rot="5400000">
              <a:off x="9409985" y="3904811"/>
              <a:ext cx="1987523" cy="3576506"/>
            </a:xfrm>
            <a:prstGeom prst="corner">
              <a:avLst>
                <a:gd name="adj1" fmla="val 130391"/>
                <a:gd name="adj2" fmla="val 78742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-Shape 8">
              <a:extLst>
                <a:ext uri="{FF2B5EF4-FFF2-40B4-BE49-F238E27FC236}">
                  <a16:creationId xmlns:a16="http://schemas.microsoft.com/office/drawing/2014/main" id="{99B9DE02-58F3-B2FE-80F9-6FC45769F7E8}"/>
                </a:ext>
              </a:extLst>
            </p:cNvPr>
            <p:cNvSpPr/>
            <p:nvPr/>
          </p:nvSpPr>
          <p:spPr>
            <a:xfrm rot="5400000">
              <a:off x="11868681" y="6363507"/>
              <a:ext cx="423481" cy="223155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C9A812C9-112E-EDF8-97F9-082C1FB277E6}"/>
                </a:ext>
              </a:extLst>
            </p:cNvPr>
            <p:cNvSpPr/>
            <p:nvPr/>
          </p:nvSpPr>
          <p:spPr>
            <a:xfrm rot="5400000">
              <a:off x="12007266" y="6680826"/>
              <a:ext cx="146312" cy="223156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AF1588A5-1B53-DD89-04D0-A0A64086FF77}"/>
                </a:ext>
              </a:extLst>
            </p:cNvPr>
            <p:cNvSpPr/>
            <p:nvPr/>
          </p:nvSpPr>
          <p:spPr>
            <a:xfrm rot="5400000">
              <a:off x="8551092" y="4214114"/>
              <a:ext cx="146312" cy="5156580"/>
            </a:xfrm>
            <a:prstGeom prst="corner">
              <a:avLst>
                <a:gd name="adj1" fmla="val 130391"/>
                <a:gd name="adj2" fmla="val 100000"/>
              </a:avLst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37AB4-AB57-7780-596D-A9AB7AC74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2594" y="271605"/>
            <a:ext cx="8886278" cy="613296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sz="3800" b="1" dirty="0">
                <a:solidFill>
                  <a:schemeClr val="accent5">
                    <a:lumMod val="50000"/>
                  </a:schemeClr>
                </a:solidFill>
                <a:latin typeface="Open Sans"/>
              </a:rPr>
              <a:t>Best Practices – Troubleshooting Tools</a:t>
            </a:r>
          </a:p>
          <a:p>
            <a:pPr marL="0" indent="0" algn="ctr">
              <a:buNone/>
            </a:pPr>
            <a:endParaRPr lang="en-US" sz="500" b="1" dirty="0">
              <a:solidFill>
                <a:schemeClr val="accent5">
                  <a:lumMod val="50000"/>
                </a:schemeClr>
              </a:solidFill>
              <a:latin typeface="Open Sans"/>
            </a:endParaRPr>
          </a:p>
          <a:p>
            <a:pPr>
              <a:lnSpc>
                <a:spcPct val="110000"/>
              </a:lnSpc>
            </a:pPr>
            <a:r>
              <a:rPr lang="en-US" sz="2600" dirty="0"/>
              <a:t>Student Profile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Family tab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Edit family &gt; </a:t>
            </a:r>
            <a:r>
              <a:rPr lang="en-US" sz="1800" dirty="0" err="1"/>
              <a:t>Chg</a:t>
            </a:r>
            <a:r>
              <a:rPr lang="en-US" sz="1800" dirty="0"/>
              <a:t> Hist and </a:t>
            </a:r>
            <a:r>
              <a:rPr lang="en-US" sz="1800" dirty="0" err="1"/>
              <a:t>Chg</a:t>
            </a:r>
            <a:r>
              <a:rPr lang="en-US" sz="1800" dirty="0"/>
              <a:t> Log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Web Access tab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Change History tab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Also check the Special Programs History button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Name Maintenance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Use the different views depending on what you’re looking for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Name Change History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Product Setup &gt; Skyward Contact Access &gt; Tools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Family Browse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Use the various views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effectLst/>
              </a:rPr>
              <a:t>Family Access Users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Quick way to see which student records a guardian has access to and what notifications they receive</a:t>
            </a:r>
            <a:endParaRPr lang="en-US" sz="2200" dirty="0">
              <a:effectLst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B836ADB-AA13-5BF1-7762-09CF68DB9131}"/>
              </a:ext>
            </a:extLst>
          </p:cNvPr>
          <p:cNvSpPr txBox="1">
            <a:spLocks/>
          </p:cNvSpPr>
          <p:nvPr/>
        </p:nvSpPr>
        <p:spPr>
          <a:xfrm flipV="1">
            <a:off x="3222594" y="6396360"/>
            <a:ext cx="1438183" cy="45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14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F768E1-19ED-6089-6B93-F89DD59CC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8" y="3617165"/>
            <a:ext cx="2934392" cy="297884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Open Sans"/>
              </a:rPr>
              <a:t>Family Access/ NSOE/Family Maintenance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4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95FA2-1E2E-F687-DB82-91EF1A0BF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E33E0E0-7295-BA00-952E-B0B762568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950764"/>
            <a:ext cx="2177283" cy="77502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ns"/>
              </a:rPr>
              <a:t>NSOE</a:t>
            </a:r>
            <a:endParaRPr lang="en-US" sz="40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8353AE0-318B-E4BD-0D01-CFE970CC96AE}"/>
              </a:ext>
            </a:extLst>
          </p:cNvPr>
          <p:cNvSpPr txBox="1">
            <a:spLocks/>
          </p:cNvSpPr>
          <p:nvPr/>
        </p:nvSpPr>
        <p:spPr>
          <a:xfrm flipV="1">
            <a:off x="3222594" y="6396360"/>
            <a:ext cx="1438183" cy="45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5A0EB4-61E6-E2C4-7EBE-4DC2D43EC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420" y="1373453"/>
            <a:ext cx="3202089" cy="5266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1E3AE2-7AF3-D738-EB9B-DD15071D6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888" y="1373453"/>
            <a:ext cx="3343448" cy="52665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DCBD89-8A3A-A116-8F5F-C7087F61E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41" y="114024"/>
            <a:ext cx="9896569" cy="106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5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85AB8-D4FF-6555-BBF2-7AB4C9288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1ED86A-53A7-0798-1EAD-30DD2B8D3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747" y="168429"/>
            <a:ext cx="4794881" cy="28711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BFBD7A4-E55E-9E65-EDDD-DB066B3DA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" y="5433692"/>
            <a:ext cx="5177630" cy="125587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ns"/>
              </a:rPr>
              <a:t>Online Registration</a:t>
            </a:r>
            <a:endParaRPr lang="en-US" sz="40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48149A-FC45-6F23-6BFD-0B2D88169A48}"/>
              </a:ext>
            </a:extLst>
          </p:cNvPr>
          <p:cNvSpPr txBox="1">
            <a:spLocks/>
          </p:cNvSpPr>
          <p:nvPr/>
        </p:nvSpPr>
        <p:spPr>
          <a:xfrm flipV="1">
            <a:off x="3222594" y="6396360"/>
            <a:ext cx="1438183" cy="45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1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D351D9-9B73-FE1A-1749-C8FFADC7F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10448"/>
            <a:ext cx="5534186" cy="4085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AA4124-0BC4-1452-8468-DFE0D1E9D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42" y="2466219"/>
            <a:ext cx="5396872" cy="349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6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75BBF-FC2E-68B4-9D36-21D7989B8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8B009EA-A83F-7521-BD58-FA993F7A6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5480774"/>
            <a:ext cx="8402129" cy="120708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Open Sans"/>
              </a:rPr>
              <a:t>Family Access – Pseudo Changes</a:t>
            </a:r>
            <a:endParaRPr lang="en-US" sz="40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D34DBDE-8B3D-F743-D515-9FC14629E678}"/>
              </a:ext>
            </a:extLst>
          </p:cNvPr>
          <p:cNvSpPr txBox="1">
            <a:spLocks/>
          </p:cNvSpPr>
          <p:nvPr/>
        </p:nvSpPr>
        <p:spPr>
          <a:xfrm flipV="1">
            <a:off x="3222594" y="6396360"/>
            <a:ext cx="1438183" cy="45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1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1F3AA6-0946-BDE0-1216-A1AE212E0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" y="159907"/>
            <a:ext cx="5584813" cy="35902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DEC82B-8B3C-7127-021B-E2993D852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639" y="153102"/>
            <a:ext cx="5206086" cy="38213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18B862-015B-9F58-F89F-2FE06C3F5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820" y="1573883"/>
            <a:ext cx="5357968" cy="43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f3073f3-9a20-481c-ba9a-d77d18817a94">
      <UserInfo>
        <DisplayName>Joe Battaglia</DisplayName>
        <AccountId>115</AccountId>
        <AccountType/>
      </UserInfo>
      <UserInfo>
        <DisplayName>Tim Casey</DisplayName>
        <AccountId>147</AccountId>
        <AccountType/>
      </UserInfo>
      <UserInfo>
        <DisplayName>Jenny Staples</DisplayName>
        <AccountId>97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5D197E973384187645406A0610E8A" ma:contentTypeVersion="11" ma:contentTypeDescription="Create a new document." ma:contentTypeScope="" ma:versionID="bd942f66a40b818c4ededf9e4b5c539d">
  <xsd:schema xmlns:xsd="http://www.w3.org/2001/XMLSchema" xmlns:xs="http://www.w3.org/2001/XMLSchema" xmlns:p="http://schemas.microsoft.com/office/2006/metadata/properties" xmlns:ns2="3f3073f3-9a20-481c-ba9a-d77d18817a94" xmlns:ns3="42a7207b-7133-445a-a506-606f615b7eeb" targetNamespace="http://schemas.microsoft.com/office/2006/metadata/properties" ma:root="true" ma:fieldsID="86f22ea5b2b38546f606502c775a45d2" ns2:_="" ns3:_="">
    <xsd:import namespace="3f3073f3-9a20-481c-ba9a-d77d18817a94"/>
    <xsd:import namespace="42a7207b-7133-445a-a506-606f615b7e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073f3-9a20-481c-ba9a-d77d18817a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7207b-7133-445a-a506-606f615b7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949000-6F41-4353-A46B-250BE57DF8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589937-285E-458F-A6E3-EB25D144B7F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2a7207b-7133-445a-a506-606f615b7eeb"/>
    <ds:schemaRef ds:uri="http://purl.org/dc/dcmitype/"/>
    <ds:schemaRef ds:uri="3f3073f3-9a20-481c-ba9a-d77d18817a94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41138F1-44AF-4403-90C0-094BAF1EC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3073f3-9a20-481c-ba9a-d77d18817a94"/>
    <ds:schemaRef ds:uri="42a7207b-7133-445a-a506-606f615b7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4981</TotalTime>
  <Words>781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Open Sans</vt:lpstr>
      <vt:lpstr>Office Theme</vt:lpstr>
      <vt:lpstr>Family Access/NSOE/ Family Maintenance</vt:lpstr>
      <vt:lpstr>PowerPoint Presentation</vt:lpstr>
      <vt:lpstr>Family Access/ NSOE/Family Maintenance</vt:lpstr>
      <vt:lpstr>Family Access/ NSOE/Family Maintenance</vt:lpstr>
      <vt:lpstr>Family Access/ NSOE/Family Maintenance</vt:lpstr>
      <vt:lpstr>Family Access/ NSOE/Family Maintenance</vt:lpstr>
      <vt:lpstr>NSOE</vt:lpstr>
      <vt:lpstr>Online Registration</vt:lpstr>
      <vt:lpstr>Family Access – Pseudo Changes</vt:lpstr>
      <vt:lpstr>Family Access/ NSOE/Family Maintenance</vt:lpstr>
      <vt:lpstr>  What issues related to family/guardian records cause headaches in your district?  “I wonder how other districts handle situations such as…”  Interested in hearing how other districts use specific features or processes?</vt:lpstr>
      <vt:lpstr>  Questions?   Thank you for attending this  session!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Foua Khang</dc:creator>
  <cp:lastModifiedBy>Liz Kelley Vang</cp:lastModifiedBy>
  <cp:revision>193</cp:revision>
  <dcterms:created xsi:type="dcterms:W3CDTF">2017-04-06T16:25:10Z</dcterms:created>
  <dcterms:modified xsi:type="dcterms:W3CDTF">2025-01-16T15:27:22Z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0x0101005815D197E973384187645406A0610E8A</vt:lpwstr>
  </property>
</Properties>
</file>