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7" r:id="rId5"/>
    <p:sldId id="265" r:id="rId6"/>
    <p:sldId id="449" r:id="rId7"/>
    <p:sldId id="450" r:id="rId8"/>
    <p:sldId id="455" r:id="rId9"/>
    <p:sldId id="452" r:id="rId10"/>
    <p:sldId id="453" r:id="rId11"/>
    <p:sldId id="451" r:id="rId12"/>
    <p:sldId id="454" r:id="rId13"/>
    <p:sldId id="435" r:id="rId14"/>
    <p:sldId id="440" r:id="rId15"/>
    <p:sldId id="439" r:id="rId16"/>
    <p:sldId id="433" r:id="rId17"/>
    <p:sldId id="443" r:id="rId18"/>
    <p:sldId id="446" r:id="rId19"/>
    <p:sldId id="445" r:id="rId20"/>
    <p:sldId id="447" r:id="rId21"/>
    <p:sldId id="448" r:id="rId22"/>
    <p:sldId id="442" r:id="rId23"/>
    <p:sldId id="456" r:id="rId24"/>
    <p:sldId id="441" r:id="rId25"/>
    <p:sldId id="457" r:id="rId26"/>
    <p:sldId id="458" r:id="rId27"/>
    <p:sldId id="459" r:id="rId28"/>
    <p:sldId id="460" r:id="rId29"/>
    <p:sldId id="461" r:id="rId30"/>
    <p:sldId id="462" r:id="rId31"/>
    <p:sldId id="463" r:id="rId32"/>
    <p:sldId id="465" r:id="rId33"/>
    <p:sldId id="466" r:id="rId34"/>
    <p:sldId id="264" r:id="rId35"/>
    <p:sldId id="43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267B9E-4F22-4005-9970-F9C5F671F437}" v="90" dt="2023-12-12T17:42:55.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97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must be cross-walked to state code and test set up with valid subject codes and test score type</a:t>
            </a:r>
          </a:p>
        </p:txBody>
      </p:sp>
      <p:sp>
        <p:nvSpPr>
          <p:cNvPr id="4" name="Slide Number Placeholder 3"/>
          <p:cNvSpPr>
            <a:spLocks noGrp="1"/>
          </p:cNvSpPr>
          <p:nvPr>
            <p:ph type="sldNum" sz="quarter" idx="5"/>
          </p:nvPr>
        </p:nvSpPr>
        <p:spPr/>
        <p:txBody>
          <a:bodyPr/>
          <a:lstStyle/>
          <a:p>
            <a:fld id="{59C1D7F4-8612-364C-AE21-34A5B49E53B3}" type="slidenum">
              <a:rPr lang="en-US" smtClean="0"/>
              <a:t>10</a:t>
            </a:fld>
            <a:endParaRPr lang="en-US"/>
          </a:p>
        </p:txBody>
      </p:sp>
    </p:spTree>
    <p:extLst>
      <p:ext uri="{BB962C8B-B14F-4D97-AF65-F5344CB8AC3E}">
        <p14:creationId xmlns:p14="http://schemas.microsoft.com/office/powerpoint/2010/main" val="301261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CLT should be set up as meets by Summation of All for Communications.  If overrides values are needed for Communications, you don’t set it on each score subject but instead set an override for the total value.</a:t>
            </a:r>
          </a:p>
          <a:p>
            <a:r>
              <a:rPr lang="en-US"/>
              <a:t>Math will still be set on the one score location.</a:t>
            </a:r>
          </a:p>
        </p:txBody>
      </p:sp>
      <p:sp>
        <p:nvSpPr>
          <p:cNvPr id="4" name="Slide Number Placeholder 3"/>
          <p:cNvSpPr>
            <a:spLocks noGrp="1"/>
          </p:cNvSpPr>
          <p:nvPr>
            <p:ph type="sldNum" sz="quarter" idx="5"/>
          </p:nvPr>
        </p:nvSpPr>
        <p:spPr/>
        <p:txBody>
          <a:bodyPr/>
          <a:lstStyle/>
          <a:p>
            <a:fld id="{59C1D7F4-8612-364C-AE21-34A5B49E53B3}" type="slidenum">
              <a:rPr lang="en-US" smtClean="0"/>
              <a:t>11</a:t>
            </a:fld>
            <a:endParaRPr lang="en-US"/>
          </a:p>
        </p:txBody>
      </p:sp>
    </p:spTree>
    <p:extLst>
      <p:ext uri="{BB962C8B-B14F-4D97-AF65-F5344CB8AC3E}">
        <p14:creationId xmlns:p14="http://schemas.microsoft.com/office/powerpoint/2010/main" val="143354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user will see a message on the Assessment  Details if there is a test that based on programmed logic would apply but the test is not set up for date passed.</a:t>
            </a:r>
          </a:p>
        </p:txBody>
      </p:sp>
      <p:sp>
        <p:nvSpPr>
          <p:cNvPr id="4" name="Slide Number Placeholder 3"/>
          <p:cNvSpPr>
            <a:spLocks noGrp="1"/>
          </p:cNvSpPr>
          <p:nvPr>
            <p:ph type="sldNum" sz="quarter" idx="5"/>
          </p:nvPr>
        </p:nvSpPr>
        <p:spPr/>
        <p:txBody>
          <a:bodyPr/>
          <a:lstStyle/>
          <a:p>
            <a:fld id="{59C1D7F4-8612-364C-AE21-34A5B49E53B3}" type="slidenum">
              <a:rPr lang="en-US" smtClean="0"/>
              <a:t>12</a:t>
            </a:fld>
            <a:endParaRPr lang="en-US"/>
          </a:p>
        </p:txBody>
      </p:sp>
    </p:spTree>
    <p:extLst>
      <p:ext uri="{BB962C8B-B14F-4D97-AF65-F5344CB8AC3E}">
        <p14:creationId xmlns:p14="http://schemas.microsoft.com/office/powerpoint/2010/main" val="856847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13</a:t>
            </a:fld>
            <a:endParaRPr lang="en-US"/>
          </a:p>
        </p:txBody>
      </p:sp>
    </p:spTree>
    <p:extLst>
      <p:ext uri="{BB962C8B-B14F-4D97-AF65-F5344CB8AC3E}">
        <p14:creationId xmlns:p14="http://schemas.microsoft.com/office/powerpoint/2010/main" val="95505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14</a:t>
            </a:fld>
            <a:endParaRPr lang="en-US"/>
          </a:p>
        </p:txBody>
      </p:sp>
    </p:spTree>
    <p:extLst>
      <p:ext uri="{BB962C8B-B14F-4D97-AF65-F5344CB8AC3E}">
        <p14:creationId xmlns:p14="http://schemas.microsoft.com/office/powerpoint/2010/main" val="427958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15</a:t>
            </a:fld>
            <a:endParaRPr lang="en-US"/>
          </a:p>
        </p:txBody>
      </p:sp>
    </p:spTree>
    <p:extLst>
      <p:ext uri="{BB962C8B-B14F-4D97-AF65-F5344CB8AC3E}">
        <p14:creationId xmlns:p14="http://schemas.microsoft.com/office/powerpoint/2010/main" val="707304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16</a:t>
            </a:fld>
            <a:endParaRPr lang="en-US"/>
          </a:p>
        </p:txBody>
      </p:sp>
    </p:spTree>
    <p:extLst>
      <p:ext uri="{BB962C8B-B14F-4D97-AF65-F5344CB8AC3E}">
        <p14:creationId xmlns:p14="http://schemas.microsoft.com/office/powerpoint/2010/main" val="217152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using the Score Override</a:t>
            </a:r>
          </a:p>
        </p:txBody>
      </p:sp>
      <p:sp>
        <p:nvSpPr>
          <p:cNvPr id="4" name="Slide Number Placeholder 3"/>
          <p:cNvSpPr>
            <a:spLocks noGrp="1"/>
          </p:cNvSpPr>
          <p:nvPr>
            <p:ph type="sldNum" sz="quarter" idx="5"/>
          </p:nvPr>
        </p:nvSpPr>
        <p:spPr/>
        <p:txBody>
          <a:bodyPr/>
          <a:lstStyle/>
          <a:p>
            <a:fld id="{59C1D7F4-8612-364C-AE21-34A5B49E53B3}" type="slidenum">
              <a:rPr lang="en-US" smtClean="0"/>
              <a:t>17</a:t>
            </a:fld>
            <a:endParaRPr lang="en-US"/>
          </a:p>
        </p:txBody>
      </p:sp>
    </p:spTree>
    <p:extLst>
      <p:ext uri="{BB962C8B-B14F-4D97-AF65-F5344CB8AC3E}">
        <p14:creationId xmlns:p14="http://schemas.microsoft.com/office/powerpoint/2010/main" val="44503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18</a:t>
            </a:fld>
            <a:endParaRPr lang="en-US"/>
          </a:p>
        </p:txBody>
      </p:sp>
    </p:spTree>
    <p:extLst>
      <p:ext uri="{BB962C8B-B14F-4D97-AF65-F5344CB8AC3E}">
        <p14:creationId xmlns:p14="http://schemas.microsoft.com/office/powerpoint/2010/main" val="147613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utility has been updated to include the EOC grade buckets including the EOC Score.</a:t>
            </a:r>
          </a:p>
          <a:p>
            <a:r>
              <a:rPr lang="en-US"/>
              <a:t>This utility may be run from the district or entity level.</a:t>
            </a:r>
          </a:p>
          <a:p>
            <a:r>
              <a:rPr lang="en-US"/>
              <a:t>Based on your district policies, the EOC Score might need to be populated if the student took the course but did not sit for the test as expected.</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19</a:t>
            </a:fld>
            <a:endParaRPr lang="en-US"/>
          </a:p>
        </p:txBody>
      </p:sp>
    </p:spTree>
    <p:extLst>
      <p:ext uri="{BB962C8B-B14F-4D97-AF65-F5344CB8AC3E}">
        <p14:creationId xmlns:p14="http://schemas.microsoft.com/office/powerpoint/2010/main" val="280979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EOC Reminders: Course and tests are linked</a:t>
            </a:r>
          </a:p>
          <a:p>
            <a:r>
              <a:rPr lang="en-US"/>
              <a:t>Grading – EOC method</a:t>
            </a:r>
          </a:p>
          <a:p>
            <a:r>
              <a:rPr lang="en-US"/>
              <a:t>-options</a:t>
            </a:r>
          </a:p>
          <a:p>
            <a:r>
              <a:rPr lang="en-US"/>
              <a:t>Mass Change Selected Grade Mark has been updated to include EOC test grade bucket</a:t>
            </a:r>
          </a:p>
        </p:txBody>
      </p:sp>
      <p:sp>
        <p:nvSpPr>
          <p:cNvPr id="4" name="Slide Number Placeholder 3"/>
          <p:cNvSpPr>
            <a:spLocks noGrp="1"/>
          </p:cNvSpPr>
          <p:nvPr>
            <p:ph type="sldNum" sz="quarter" idx="5"/>
          </p:nvPr>
        </p:nvSpPr>
        <p:spPr/>
        <p:txBody>
          <a:bodyPr/>
          <a:lstStyle/>
          <a:p>
            <a:fld id="{59C1D7F4-8612-364C-AE21-34A5B49E53B3}" type="slidenum">
              <a:rPr lang="en-US" smtClean="0"/>
              <a:t>2</a:t>
            </a:fld>
            <a:endParaRPr lang="en-US"/>
          </a:p>
        </p:txBody>
      </p:sp>
    </p:spTree>
    <p:extLst>
      <p:ext uri="{BB962C8B-B14F-4D97-AF65-F5344CB8AC3E}">
        <p14:creationId xmlns:p14="http://schemas.microsoft.com/office/powerpoint/2010/main" val="15063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This can be run at the entity level by range, individual selection, or processing list</a:t>
            </a:r>
          </a:p>
        </p:txBody>
      </p:sp>
      <p:sp>
        <p:nvSpPr>
          <p:cNvPr id="4" name="Slide Number Placeholder 3"/>
          <p:cNvSpPr>
            <a:spLocks noGrp="1"/>
          </p:cNvSpPr>
          <p:nvPr>
            <p:ph type="sldNum" sz="quarter" idx="5"/>
          </p:nvPr>
        </p:nvSpPr>
        <p:spPr/>
        <p:txBody>
          <a:bodyPr/>
          <a:lstStyle/>
          <a:p>
            <a:fld id="{59C1D7F4-8612-364C-AE21-34A5B49E53B3}" type="slidenum">
              <a:rPr lang="en-US" smtClean="0"/>
              <a:t>20</a:t>
            </a:fld>
            <a:endParaRPr lang="en-US"/>
          </a:p>
        </p:txBody>
      </p:sp>
    </p:spTree>
    <p:extLst>
      <p:ext uri="{BB962C8B-B14F-4D97-AF65-F5344CB8AC3E}">
        <p14:creationId xmlns:p14="http://schemas.microsoft.com/office/powerpoint/2010/main" val="1768103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option can be run from either the district or entity level.</a:t>
            </a:r>
          </a:p>
          <a:p>
            <a:r>
              <a:rPr lang="en-US"/>
              <a:t>It uses a Test score Import run file to determine the students/classes to process</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21</a:t>
            </a:fld>
            <a:endParaRPr lang="en-US"/>
          </a:p>
        </p:txBody>
      </p:sp>
    </p:spTree>
    <p:extLst>
      <p:ext uri="{BB962C8B-B14F-4D97-AF65-F5344CB8AC3E}">
        <p14:creationId xmlns:p14="http://schemas.microsoft.com/office/powerpoint/2010/main" val="2957320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best search results, go to that area of the software you want documentation for and then select the question mark.</a:t>
            </a:r>
          </a:p>
          <a:p>
            <a:endParaRPr lang="en-US"/>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22</a:t>
            </a:fld>
            <a:endParaRPr lang="en-US"/>
          </a:p>
        </p:txBody>
      </p:sp>
    </p:spTree>
    <p:extLst>
      <p:ext uri="{BB962C8B-B14F-4D97-AF65-F5344CB8AC3E}">
        <p14:creationId xmlns:p14="http://schemas.microsoft.com/office/powerpoint/2010/main" val="781640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best search results, go to that area of the software you want documentation for and then select the question mark.</a:t>
            </a:r>
          </a:p>
          <a:p>
            <a:endParaRPr lang="en-US"/>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23</a:t>
            </a:fld>
            <a:endParaRPr lang="en-US"/>
          </a:p>
        </p:txBody>
      </p:sp>
    </p:spTree>
    <p:extLst>
      <p:ext uri="{BB962C8B-B14F-4D97-AF65-F5344CB8AC3E}">
        <p14:creationId xmlns:p14="http://schemas.microsoft.com/office/powerpoint/2010/main" val="435884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document is updated as state changes are made and our logic/setup updated.</a:t>
            </a:r>
          </a:p>
          <a:p>
            <a:r>
              <a:rPr lang="en-US"/>
              <a:t>You can see changes in the Revision History area.</a:t>
            </a:r>
          </a:p>
          <a:p>
            <a:r>
              <a:rPr lang="en-US"/>
              <a:t>Bring up the doc on the screen</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24</a:t>
            </a:fld>
            <a:endParaRPr lang="en-US"/>
          </a:p>
        </p:txBody>
      </p:sp>
    </p:spTree>
    <p:extLst>
      <p:ext uri="{BB962C8B-B14F-4D97-AF65-F5344CB8AC3E}">
        <p14:creationId xmlns:p14="http://schemas.microsoft.com/office/powerpoint/2010/main" val="2257944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document is updated as state changes are made and our logic/setup updated.</a:t>
            </a:r>
          </a:p>
          <a:p>
            <a:r>
              <a:rPr lang="en-US"/>
              <a:t>You can see changes in the Revision History area.</a:t>
            </a:r>
          </a:p>
          <a:p>
            <a:r>
              <a:rPr lang="en-US"/>
              <a:t>Bring up the doc on the screen</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25</a:t>
            </a:fld>
            <a:endParaRPr lang="en-US"/>
          </a:p>
        </p:txBody>
      </p:sp>
    </p:spTree>
    <p:extLst>
      <p:ext uri="{BB962C8B-B14F-4D97-AF65-F5344CB8AC3E}">
        <p14:creationId xmlns:p14="http://schemas.microsoft.com/office/powerpoint/2010/main" val="566059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document is updated as state changes are made and our logic/setup updated.</a:t>
            </a:r>
          </a:p>
          <a:p>
            <a:r>
              <a:rPr lang="en-US"/>
              <a:t>You can see changes in the Revision History area.</a:t>
            </a:r>
          </a:p>
          <a:p>
            <a:r>
              <a:rPr lang="en-US"/>
              <a:t>Bring up the doc on the screen</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26</a:t>
            </a:fld>
            <a:endParaRPr lang="en-US"/>
          </a:p>
        </p:txBody>
      </p:sp>
    </p:spTree>
    <p:extLst>
      <p:ext uri="{BB962C8B-B14F-4D97-AF65-F5344CB8AC3E}">
        <p14:creationId xmlns:p14="http://schemas.microsoft.com/office/powerpoint/2010/main" val="1056449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document is updated as state changes are made and our logic/setup updated.</a:t>
            </a:r>
          </a:p>
          <a:p>
            <a:r>
              <a:rPr lang="en-US"/>
              <a:t>You can see changes in the Revision History area.</a:t>
            </a:r>
          </a:p>
          <a:p>
            <a:r>
              <a:rPr lang="en-US"/>
              <a:t>Bring up the doc on the screen</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27</a:t>
            </a:fld>
            <a:endParaRPr lang="en-US"/>
          </a:p>
        </p:txBody>
      </p:sp>
    </p:spTree>
    <p:extLst>
      <p:ext uri="{BB962C8B-B14F-4D97-AF65-F5344CB8AC3E}">
        <p14:creationId xmlns:p14="http://schemas.microsoft.com/office/powerpoint/2010/main" val="54358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with districts in attendance</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28</a:t>
            </a:fld>
            <a:endParaRPr lang="en-US"/>
          </a:p>
        </p:txBody>
      </p:sp>
    </p:spTree>
    <p:extLst>
      <p:ext uri="{BB962C8B-B14F-4D97-AF65-F5344CB8AC3E}">
        <p14:creationId xmlns:p14="http://schemas.microsoft.com/office/powerpoint/2010/main" val="2977542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EOC Reminders: Course and tests are linked</a:t>
            </a:r>
          </a:p>
          <a:p>
            <a:r>
              <a:rPr lang="en-US"/>
              <a:t>Grading – EOC method</a:t>
            </a:r>
          </a:p>
          <a:p>
            <a:r>
              <a:rPr lang="en-US"/>
              <a:t>-options</a:t>
            </a:r>
          </a:p>
          <a:p>
            <a:r>
              <a:rPr lang="en-US"/>
              <a:t>Mass Change Selected Grade Mark has been updated to include EOC test grade bucket</a:t>
            </a:r>
          </a:p>
        </p:txBody>
      </p:sp>
      <p:sp>
        <p:nvSpPr>
          <p:cNvPr id="4" name="Slide Number Placeholder 3"/>
          <p:cNvSpPr>
            <a:spLocks noGrp="1"/>
          </p:cNvSpPr>
          <p:nvPr>
            <p:ph type="sldNum" sz="quarter" idx="5"/>
          </p:nvPr>
        </p:nvSpPr>
        <p:spPr/>
        <p:txBody>
          <a:bodyPr/>
          <a:lstStyle/>
          <a:p>
            <a:fld id="{59C1D7F4-8612-364C-AE21-34A5B49E53B3}" type="slidenum">
              <a:rPr lang="en-US" smtClean="0"/>
              <a:t>29</a:t>
            </a:fld>
            <a:endParaRPr lang="en-US"/>
          </a:p>
        </p:txBody>
      </p:sp>
    </p:spTree>
    <p:extLst>
      <p:ext uri="{BB962C8B-B14F-4D97-AF65-F5344CB8AC3E}">
        <p14:creationId xmlns:p14="http://schemas.microsoft.com/office/powerpoint/2010/main" val="232328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a:t>
            </a:fld>
            <a:endParaRPr lang="en-US"/>
          </a:p>
        </p:txBody>
      </p:sp>
    </p:spTree>
    <p:extLst>
      <p:ext uri="{BB962C8B-B14F-4D97-AF65-F5344CB8AC3E}">
        <p14:creationId xmlns:p14="http://schemas.microsoft.com/office/powerpoint/2010/main" val="2158566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2024 submissions to include FAST Read/Math</a:t>
            </a:r>
          </a:p>
          <a:p>
            <a:r>
              <a:rPr lang="en-US"/>
              <a:t>Update 1: Update the Fall 2023, Winter 2023, Spring 2024, and Summer 2024 EOC submissions to include the FAST Progress Monitoring Reading and Math</a:t>
            </a:r>
          </a:p>
          <a:p>
            <a:r>
              <a:rPr lang="en-US"/>
              <a:t>Update 2:  If student is included in Alg1 or Geometry, then exclude the student from FAST Math</a:t>
            </a:r>
          </a:p>
        </p:txBody>
      </p:sp>
      <p:sp>
        <p:nvSpPr>
          <p:cNvPr id="4" name="Slide Number Placeholder 3"/>
          <p:cNvSpPr>
            <a:spLocks noGrp="1"/>
          </p:cNvSpPr>
          <p:nvPr>
            <p:ph type="sldNum" sz="quarter" idx="5"/>
          </p:nvPr>
        </p:nvSpPr>
        <p:spPr/>
        <p:txBody>
          <a:bodyPr/>
          <a:lstStyle/>
          <a:p>
            <a:fld id="{59C1D7F4-8612-364C-AE21-34A5B49E53B3}" type="slidenum">
              <a:rPr lang="en-US" smtClean="0"/>
              <a:t>30</a:t>
            </a:fld>
            <a:endParaRPr lang="en-US"/>
          </a:p>
        </p:txBody>
      </p:sp>
    </p:spTree>
    <p:extLst>
      <p:ext uri="{BB962C8B-B14F-4D97-AF65-F5344CB8AC3E}">
        <p14:creationId xmlns:p14="http://schemas.microsoft.com/office/powerpoint/2010/main" val="1004467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31</a:t>
            </a:fld>
            <a:endParaRPr lang="en-US"/>
          </a:p>
        </p:txBody>
      </p:sp>
    </p:spTree>
    <p:extLst>
      <p:ext uri="{BB962C8B-B14F-4D97-AF65-F5344CB8AC3E}">
        <p14:creationId xmlns:p14="http://schemas.microsoft.com/office/powerpoint/2010/main" val="4123089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32</a:t>
            </a:fld>
            <a:endParaRPr lang="en-US"/>
          </a:p>
        </p:txBody>
      </p:sp>
    </p:spTree>
    <p:extLst>
      <p:ext uri="{BB962C8B-B14F-4D97-AF65-F5344CB8AC3E}">
        <p14:creationId xmlns:p14="http://schemas.microsoft.com/office/powerpoint/2010/main" val="259618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4</a:t>
            </a:fld>
            <a:endParaRPr lang="en-US"/>
          </a:p>
        </p:txBody>
      </p:sp>
    </p:spTree>
    <p:extLst>
      <p:ext uri="{BB962C8B-B14F-4D97-AF65-F5344CB8AC3E}">
        <p14:creationId xmlns:p14="http://schemas.microsoft.com/office/powerpoint/2010/main" val="77639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will discuss override setups when Meets by Summation or Average is selected in an upcoming slide</a:t>
            </a:r>
          </a:p>
        </p:txBody>
      </p:sp>
      <p:sp>
        <p:nvSpPr>
          <p:cNvPr id="4" name="Slide Number Placeholder 3"/>
          <p:cNvSpPr>
            <a:spLocks noGrp="1"/>
          </p:cNvSpPr>
          <p:nvPr>
            <p:ph type="sldNum" sz="quarter" idx="5"/>
          </p:nvPr>
        </p:nvSpPr>
        <p:spPr/>
        <p:txBody>
          <a:bodyPr/>
          <a:lstStyle/>
          <a:p>
            <a:fld id="{59C1D7F4-8612-364C-AE21-34A5B49E53B3}" type="slidenum">
              <a:rPr lang="en-US" smtClean="0"/>
              <a:t>5</a:t>
            </a:fld>
            <a:endParaRPr lang="en-US"/>
          </a:p>
        </p:txBody>
      </p:sp>
    </p:spTree>
    <p:extLst>
      <p:ext uri="{BB962C8B-B14F-4D97-AF65-F5344CB8AC3E}">
        <p14:creationId xmlns:p14="http://schemas.microsoft.com/office/powerpoint/2010/main" val="275526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6</a:t>
            </a:fld>
            <a:endParaRPr lang="en-US"/>
          </a:p>
        </p:txBody>
      </p:sp>
    </p:spTree>
    <p:extLst>
      <p:ext uri="{BB962C8B-B14F-4D97-AF65-F5344CB8AC3E}">
        <p14:creationId xmlns:p14="http://schemas.microsoft.com/office/powerpoint/2010/main" val="355452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7</a:t>
            </a:fld>
            <a:endParaRPr lang="en-US"/>
          </a:p>
        </p:txBody>
      </p:sp>
    </p:spTree>
    <p:extLst>
      <p:ext uri="{BB962C8B-B14F-4D97-AF65-F5344CB8AC3E}">
        <p14:creationId xmlns:p14="http://schemas.microsoft.com/office/powerpoint/2010/main" val="48405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8</a:t>
            </a:fld>
            <a:endParaRPr lang="en-US"/>
          </a:p>
        </p:txBody>
      </p:sp>
    </p:spTree>
    <p:extLst>
      <p:ext uri="{BB962C8B-B14F-4D97-AF65-F5344CB8AC3E}">
        <p14:creationId xmlns:p14="http://schemas.microsoft.com/office/powerpoint/2010/main" val="246627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logic will look first for an entity level date for the student’s current default entity, and it will use that date if available, otherwise it will use the district level date.</a:t>
            </a:r>
          </a:p>
          <a:p>
            <a:r>
              <a:rPr lang="en-US"/>
              <a:t>If a record for the student’s graduation year is not available, then this logic will not apply for the student.</a:t>
            </a:r>
          </a:p>
        </p:txBody>
      </p:sp>
      <p:sp>
        <p:nvSpPr>
          <p:cNvPr id="4" name="Slide Number Placeholder 3"/>
          <p:cNvSpPr>
            <a:spLocks noGrp="1"/>
          </p:cNvSpPr>
          <p:nvPr>
            <p:ph type="sldNum" sz="quarter" idx="5"/>
          </p:nvPr>
        </p:nvSpPr>
        <p:spPr/>
        <p:txBody>
          <a:bodyPr/>
          <a:lstStyle/>
          <a:p>
            <a:fld id="{59C1D7F4-8612-364C-AE21-34A5B49E53B3}" type="slidenum">
              <a:rPr lang="en-US" smtClean="0"/>
              <a:t>9</a:t>
            </a:fld>
            <a:endParaRPr lang="en-US"/>
          </a:p>
        </p:txBody>
      </p:sp>
    </p:spTree>
    <p:extLst>
      <p:ext uri="{BB962C8B-B14F-4D97-AF65-F5344CB8AC3E}">
        <p14:creationId xmlns:p14="http://schemas.microsoft.com/office/powerpoint/2010/main" val="10929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a:t>PRESENTATION</a:t>
            </a:r>
            <a:br>
              <a:rPr lang="en-US"/>
            </a:br>
            <a:r>
              <a:rPr lang="en-US"/>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a:solidFill>
                  <a:schemeClr val="tx1"/>
                </a:solidFill>
              </a:rPr>
              <a:t>bullet point 1</a:t>
            </a:r>
          </a:p>
          <a:p>
            <a:r>
              <a:rPr lang="en-US" sz="1200">
                <a:solidFill>
                  <a:schemeClr val="tx1"/>
                </a:solidFill>
              </a:rPr>
              <a:t>bullet point 2</a:t>
            </a:r>
          </a:p>
          <a:p>
            <a:r>
              <a:rPr lang="en-US" sz="1200" baseline="0">
                <a:solidFill>
                  <a:schemeClr val="tx1"/>
                </a:solidFill>
              </a:rPr>
              <a:t>b</a:t>
            </a:r>
            <a:r>
              <a:rPr lang="en-US" sz="1200">
                <a:solidFill>
                  <a:schemeClr val="tx1"/>
                </a:solidFill>
              </a:rPr>
              <a:t>ullet point</a:t>
            </a:r>
            <a:r>
              <a:rPr lang="en-US" sz="1200" baseline="0">
                <a:solidFill>
                  <a:schemeClr val="tx1"/>
                </a:solidFill>
              </a:rPr>
              <a:t> 3</a:t>
            </a:r>
            <a:r>
              <a:rPr lang="en-US"/>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a:t>Text box</a:t>
            </a:r>
            <a:r>
              <a:rPr lang="mr-IN"/>
              <a:t>…</a:t>
            </a:r>
            <a:r>
              <a:rPr lang="en-US"/>
              <a:t>.</a:t>
            </a:r>
          </a:p>
          <a:p>
            <a:pPr lvl="0"/>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2868" y="4621102"/>
            <a:ext cx="6617532" cy="1781530"/>
          </a:xfrm>
        </p:spPr>
        <p:txBody>
          <a:bodyPr>
            <a:normAutofit/>
          </a:bodyPr>
          <a:lstStyle/>
          <a:p>
            <a:r>
              <a:rPr lang="en-US" sz="4000"/>
              <a:t>Test Scores/EOC</a:t>
            </a:r>
            <a:br>
              <a:rPr lang="en-US"/>
            </a:br>
            <a:endParaRPr lang="en-US"/>
          </a:p>
        </p:txBody>
      </p:sp>
      <p:sp>
        <p:nvSpPr>
          <p:cNvPr id="5" name="Subtitle 4"/>
          <p:cNvSpPr>
            <a:spLocks noGrp="1"/>
          </p:cNvSpPr>
          <p:nvPr>
            <p:ph type="subTitle" idx="1"/>
          </p:nvPr>
        </p:nvSpPr>
        <p:spPr/>
        <p:txBody>
          <a:bodyPr>
            <a:normAutofit fontScale="92500" lnSpcReduction="10000"/>
          </a:bodyPr>
          <a:lstStyle/>
          <a:p>
            <a:r>
              <a:rPr lang="en-US"/>
              <a:t>Florida User Group 2023 - 2024</a:t>
            </a:r>
          </a:p>
          <a:p>
            <a:endParaRPr lang="en-US"/>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251971" y="584604"/>
            <a:ext cx="9144000" cy="878375"/>
          </a:xfrm>
        </p:spPr>
        <p:txBody>
          <a:bodyPr>
            <a:noAutofit/>
          </a:bodyPr>
          <a:lstStyle/>
          <a:p>
            <a:r>
              <a:rPr lang="en-US" sz="4000">
                <a:solidFill>
                  <a:srgbClr val="0B63B7"/>
                </a:solidFill>
              </a:rPr>
              <a:t>Test Builder – CLT Setup</a:t>
            </a:r>
          </a:p>
        </p:txBody>
      </p:sp>
      <p:pic>
        <p:nvPicPr>
          <p:cNvPr id="7" name="Picture 6">
            <a:extLst>
              <a:ext uri="{FF2B5EF4-FFF2-40B4-BE49-F238E27FC236}">
                <a16:creationId xmlns:a16="http://schemas.microsoft.com/office/drawing/2014/main" id="{4862BC68-DFAE-7C04-9C5B-3A21767AE135}"/>
              </a:ext>
            </a:extLst>
          </p:cNvPr>
          <p:cNvPicPr>
            <a:picLocks noChangeAspect="1"/>
          </p:cNvPicPr>
          <p:nvPr/>
        </p:nvPicPr>
        <p:blipFill>
          <a:blip r:embed="rId3"/>
          <a:stretch>
            <a:fillRect/>
          </a:stretch>
        </p:blipFill>
        <p:spPr>
          <a:xfrm>
            <a:off x="381446" y="1879112"/>
            <a:ext cx="5078829" cy="3722654"/>
          </a:xfrm>
          <a:prstGeom prst="rect">
            <a:avLst/>
          </a:prstGeom>
        </p:spPr>
      </p:pic>
      <p:pic>
        <p:nvPicPr>
          <p:cNvPr id="11" name="Picture 10">
            <a:extLst>
              <a:ext uri="{FF2B5EF4-FFF2-40B4-BE49-F238E27FC236}">
                <a16:creationId xmlns:a16="http://schemas.microsoft.com/office/drawing/2014/main" id="{4DDED252-5798-AAAD-42EC-6068C2FE72DA}"/>
              </a:ext>
            </a:extLst>
          </p:cNvPr>
          <p:cNvPicPr>
            <a:picLocks noChangeAspect="1"/>
          </p:cNvPicPr>
          <p:nvPr/>
        </p:nvPicPr>
        <p:blipFill>
          <a:blip r:embed="rId4"/>
          <a:stretch>
            <a:fillRect/>
          </a:stretch>
        </p:blipFill>
        <p:spPr>
          <a:xfrm>
            <a:off x="5764295" y="1879112"/>
            <a:ext cx="5564815" cy="3748579"/>
          </a:xfrm>
          <a:prstGeom prst="rect">
            <a:avLst/>
          </a:prstGeom>
        </p:spPr>
      </p:pic>
      <p:sp>
        <p:nvSpPr>
          <p:cNvPr id="13" name="TextBox 12">
            <a:extLst>
              <a:ext uri="{FF2B5EF4-FFF2-40B4-BE49-F238E27FC236}">
                <a16:creationId xmlns:a16="http://schemas.microsoft.com/office/drawing/2014/main" id="{A5901937-E6C2-CB96-4BD2-63F7D24B984B}"/>
              </a:ext>
            </a:extLst>
          </p:cNvPr>
          <p:cNvSpPr txBox="1"/>
          <p:nvPr/>
        </p:nvSpPr>
        <p:spPr>
          <a:xfrm>
            <a:off x="135883" y="5840812"/>
            <a:ext cx="450143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27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CLT – Classic Learning Test</a:t>
            </a:r>
          </a:p>
        </p:txBody>
      </p:sp>
      <p:pic>
        <p:nvPicPr>
          <p:cNvPr id="3" name="Picture 2">
            <a:extLst>
              <a:ext uri="{FF2B5EF4-FFF2-40B4-BE49-F238E27FC236}">
                <a16:creationId xmlns:a16="http://schemas.microsoft.com/office/drawing/2014/main" id="{0D8654D5-6725-95F9-C0C7-064C6FAA1AD0}"/>
              </a:ext>
            </a:extLst>
          </p:cNvPr>
          <p:cNvPicPr>
            <a:picLocks noChangeAspect="1"/>
          </p:cNvPicPr>
          <p:nvPr/>
        </p:nvPicPr>
        <p:blipFill>
          <a:blip r:embed="rId3"/>
          <a:stretch>
            <a:fillRect/>
          </a:stretch>
        </p:blipFill>
        <p:spPr>
          <a:xfrm>
            <a:off x="3452905" y="567851"/>
            <a:ext cx="8251416" cy="5376489"/>
          </a:xfrm>
          <a:prstGeom prst="rect">
            <a:avLst/>
          </a:prstGeom>
          <a:ln>
            <a:solidFill>
              <a:schemeClr val="tx1"/>
            </a:solidFill>
          </a:ln>
        </p:spPr>
      </p:pic>
      <p:sp>
        <p:nvSpPr>
          <p:cNvPr id="4" name="TextBox 3">
            <a:extLst>
              <a:ext uri="{FF2B5EF4-FFF2-40B4-BE49-F238E27FC236}">
                <a16:creationId xmlns:a16="http://schemas.microsoft.com/office/drawing/2014/main" id="{FF510747-8448-87B4-3595-A2229AD5AD88}"/>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18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Assessment Details Information</a:t>
            </a:r>
          </a:p>
        </p:txBody>
      </p:sp>
      <p:pic>
        <p:nvPicPr>
          <p:cNvPr id="4" name="Picture 3">
            <a:extLst>
              <a:ext uri="{FF2B5EF4-FFF2-40B4-BE49-F238E27FC236}">
                <a16:creationId xmlns:a16="http://schemas.microsoft.com/office/drawing/2014/main" id="{C9B9F10A-31C1-4CE3-8F1B-E2861A677F90}"/>
              </a:ext>
            </a:extLst>
          </p:cNvPr>
          <p:cNvPicPr>
            <a:picLocks noChangeAspect="1"/>
          </p:cNvPicPr>
          <p:nvPr/>
        </p:nvPicPr>
        <p:blipFill>
          <a:blip r:embed="rId3"/>
          <a:stretch>
            <a:fillRect/>
          </a:stretch>
        </p:blipFill>
        <p:spPr>
          <a:xfrm>
            <a:off x="3295351" y="1920575"/>
            <a:ext cx="8655500" cy="2577853"/>
          </a:xfrm>
          <a:prstGeom prst="rect">
            <a:avLst/>
          </a:prstGeom>
          <a:ln>
            <a:solidFill>
              <a:schemeClr val="tx1"/>
            </a:solidFill>
          </a:ln>
        </p:spPr>
      </p:pic>
      <p:sp>
        <p:nvSpPr>
          <p:cNvPr id="2" name="TextBox 1">
            <a:extLst>
              <a:ext uri="{FF2B5EF4-FFF2-40B4-BE49-F238E27FC236}">
                <a16:creationId xmlns:a16="http://schemas.microsoft.com/office/drawing/2014/main" id="{AA45C7C2-4828-AA0C-027D-F2CBC1C4FAD9}"/>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83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ACT/SAT/PSAT</a:t>
            </a:r>
          </a:p>
        </p:txBody>
      </p:sp>
      <p:pic>
        <p:nvPicPr>
          <p:cNvPr id="7" name="Picture 6">
            <a:extLst>
              <a:ext uri="{FF2B5EF4-FFF2-40B4-BE49-F238E27FC236}">
                <a16:creationId xmlns:a16="http://schemas.microsoft.com/office/drawing/2014/main" id="{8C2A04E3-2E80-4048-8850-0869AE54F122}"/>
              </a:ext>
            </a:extLst>
          </p:cNvPr>
          <p:cNvPicPr>
            <a:picLocks noChangeAspect="1"/>
          </p:cNvPicPr>
          <p:nvPr/>
        </p:nvPicPr>
        <p:blipFill rotWithShape="1">
          <a:blip r:embed="rId3"/>
          <a:srcRect b="37048"/>
          <a:stretch/>
        </p:blipFill>
        <p:spPr>
          <a:xfrm>
            <a:off x="4432175" y="172363"/>
            <a:ext cx="6403991" cy="2448337"/>
          </a:xfrm>
          <a:prstGeom prst="rect">
            <a:avLst/>
          </a:prstGeom>
          <a:ln>
            <a:solidFill>
              <a:schemeClr val="tx1"/>
            </a:solidFill>
          </a:ln>
        </p:spPr>
      </p:pic>
      <p:pic>
        <p:nvPicPr>
          <p:cNvPr id="3" name="Picture 2">
            <a:extLst>
              <a:ext uri="{FF2B5EF4-FFF2-40B4-BE49-F238E27FC236}">
                <a16:creationId xmlns:a16="http://schemas.microsoft.com/office/drawing/2014/main" id="{176AB5A9-F162-462B-B889-35FA06FB7242}"/>
              </a:ext>
            </a:extLst>
          </p:cNvPr>
          <p:cNvPicPr>
            <a:picLocks noChangeAspect="1"/>
          </p:cNvPicPr>
          <p:nvPr/>
        </p:nvPicPr>
        <p:blipFill>
          <a:blip r:embed="rId4"/>
          <a:stretch>
            <a:fillRect/>
          </a:stretch>
        </p:blipFill>
        <p:spPr>
          <a:xfrm>
            <a:off x="4432175" y="2924453"/>
            <a:ext cx="4953563" cy="2539486"/>
          </a:xfrm>
          <a:prstGeom prst="rect">
            <a:avLst/>
          </a:prstGeom>
          <a:ln>
            <a:solidFill>
              <a:schemeClr val="tx1"/>
            </a:solidFill>
          </a:ln>
        </p:spPr>
      </p:pic>
      <p:sp>
        <p:nvSpPr>
          <p:cNvPr id="2" name="TextBox 1">
            <a:extLst>
              <a:ext uri="{FF2B5EF4-FFF2-40B4-BE49-F238E27FC236}">
                <a16:creationId xmlns:a16="http://schemas.microsoft.com/office/drawing/2014/main" id="{6DCE6C14-B4E3-3C4F-2E87-636DA975C397}"/>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5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ACT/SAT/PSAT</a:t>
            </a:r>
          </a:p>
        </p:txBody>
      </p:sp>
      <p:pic>
        <p:nvPicPr>
          <p:cNvPr id="4" name="Picture 3">
            <a:extLst>
              <a:ext uri="{FF2B5EF4-FFF2-40B4-BE49-F238E27FC236}">
                <a16:creationId xmlns:a16="http://schemas.microsoft.com/office/drawing/2014/main" id="{0B16F8ED-EE02-C876-D840-47797D782F04}"/>
              </a:ext>
            </a:extLst>
          </p:cNvPr>
          <p:cNvPicPr>
            <a:picLocks noChangeAspect="1"/>
          </p:cNvPicPr>
          <p:nvPr/>
        </p:nvPicPr>
        <p:blipFill>
          <a:blip r:embed="rId3"/>
          <a:stretch>
            <a:fillRect/>
          </a:stretch>
        </p:blipFill>
        <p:spPr>
          <a:xfrm>
            <a:off x="3330471" y="2036665"/>
            <a:ext cx="8514688" cy="2337195"/>
          </a:xfrm>
          <a:prstGeom prst="rect">
            <a:avLst/>
          </a:prstGeom>
          <a:ln>
            <a:solidFill>
              <a:schemeClr val="tx1"/>
            </a:solidFill>
          </a:ln>
        </p:spPr>
      </p:pic>
      <p:sp>
        <p:nvSpPr>
          <p:cNvPr id="5" name="TextBox 4">
            <a:extLst>
              <a:ext uri="{FF2B5EF4-FFF2-40B4-BE49-F238E27FC236}">
                <a16:creationId xmlns:a16="http://schemas.microsoft.com/office/drawing/2014/main" id="{81B0F8EF-5D02-25C6-08D3-B273E47CC7AA}"/>
              </a:ext>
            </a:extLst>
          </p:cNvPr>
          <p:cNvSpPr txBox="1"/>
          <p:nvPr/>
        </p:nvSpPr>
        <p:spPr>
          <a:xfrm>
            <a:off x="3638873" y="1096431"/>
            <a:ext cx="7954037" cy="1938992"/>
          </a:xfrm>
          <a:prstGeom prst="rect">
            <a:avLst/>
          </a:prstGeom>
          <a:noFill/>
        </p:spPr>
        <p:txBody>
          <a:bodyPr wrap="square" rtlCol="0">
            <a:spAutoFit/>
          </a:bodyPr>
          <a:lstStyle/>
          <a:p>
            <a:pPr marL="285750" indent="-285750">
              <a:buFont typeface="Arial" panose="020B0604020202020204" pitchFamily="34" charset="0"/>
              <a:buChar char="•"/>
            </a:pPr>
            <a:r>
              <a:rPr lang="en-US" sz="2400"/>
              <a:t>ACT test is now calculating as a passing test</a:t>
            </a:r>
          </a:p>
          <a:p>
            <a:pPr marL="285750" indent="-285750">
              <a:buFont typeface="Arial" panose="020B0604020202020204" pitchFamily="34" charset="0"/>
              <a:buChar char="•"/>
            </a:pPr>
            <a:r>
              <a:rPr lang="en-US" sz="2400"/>
              <a:t>Warning message is no longer populating </a:t>
            </a: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p:txBody>
      </p:sp>
      <p:sp>
        <p:nvSpPr>
          <p:cNvPr id="2" name="TextBox 1">
            <a:extLst>
              <a:ext uri="{FF2B5EF4-FFF2-40B4-BE49-F238E27FC236}">
                <a16:creationId xmlns:a16="http://schemas.microsoft.com/office/drawing/2014/main" id="{513B35B6-0938-BAB0-8C74-A1987834E43B}"/>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98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Florida Civic Literacy Exam</a:t>
            </a:r>
          </a:p>
        </p:txBody>
      </p:sp>
      <p:sp>
        <p:nvSpPr>
          <p:cNvPr id="5" name="TextBox 4">
            <a:extLst>
              <a:ext uri="{FF2B5EF4-FFF2-40B4-BE49-F238E27FC236}">
                <a16:creationId xmlns:a16="http://schemas.microsoft.com/office/drawing/2014/main" id="{81B0F8EF-5D02-25C6-08D3-B273E47CC7AA}"/>
              </a:ext>
            </a:extLst>
          </p:cNvPr>
          <p:cNvSpPr txBox="1"/>
          <p:nvPr/>
        </p:nvSpPr>
        <p:spPr>
          <a:xfrm>
            <a:off x="3638873" y="545140"/>
            <a:ext cx="7954037" cy="1569660"/>
          </a:xfrm>
          <a:prstGeom prst="rect">
            <a:avLst/>
          </a:prstGeom>
          <a:noFill/>
        </p:spPr>
        <p:txBody>
          <a:bodyPr wrap="square" rtlCol="0">
            <a:spAutoFit/>
          </a:bodyPr>
          <a:lstStyle/>
          <a:p>
            <a:pPr marL="285750" indent="-285750">
              <a:buFont typeface="Arial" panose="020B0604020202020204" pitchFamily="34" charset="0"/>
              <a:buChar char="•"/>
            </a:pPr>
            <a:r>
              <a:rPr lang="en-US" sz="2400"/>
              <a:t>Setup the Civic Literacy Score Location under FL Assessment Pass Setup</a:t>
            </a: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p:txBody>
      </p:sp>
      <p:pic>
        <p:nvPicPr>
          <p:cNvPr id="8" name="Picture 7">
            <a:extLst>
              <a:ext uri="{FF2B5EF4-FFF2-40B4-BE49-F238E27FC236}">
                <a16:creationId xmlns:a16="http://schemas.microsoft.com/office/drawing/2014/main" id="{D94E30B8-71D1-EBFB-2B06-7BABEB678C45}"/>
              </a:ext>
            </a:extLst>
          </p:cNvPr>
          <p:cNvPicPr>
            <a:picLocks noChangeAspect="1"/>
          </p:cNvPicPr>
          <p:nvPr/>
        </p:nvPicPr>
        <p:blipFill>
          <a:blip r:embed="rId3"/>
          <a:stretch>
            <a:fillRect/>
          </a:stretch>
        </p:blipFill>
        <p:spPr>
          <a:xfrm>
            <a:off x="4185078" y="1514636"/>
            <a:ext cx="4801270" cy="5029902"/>
          </a:xfrm>
          <a:prstGeom prst="rect">
            <a:avLst/>
          </a:prstGeom>
          <a:ln>
            <a:solidFill>
              <a:schemeClr val="tx1"/>
            </a:solidFill>
          </a:ln>
        </p:spPr>
      </p:pic>
      <p:sp>
        <p:nvSpPr>
          <p:cNvPr id="2" name="TextBox 1">
            <a:extLst>
              <a:ext uri="{FF2B5EF4-FFF2-40B4-BE49-F238E27FC236}">
                <a16:creationId xmlns:a16="http://schemas.microsoft.com/office/drawing/2014/main" id="{31A3C30A-748F-8D41-111C-D35BE7378693}"/>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79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Florida Civic Literacy Exam</a:t>
            </a:r>
          </a:p>
        </p:txBody>
      </p:sp>
      <p:sp>
        <p:nvSpPr>
          <p:cNvPr id="5" name="TextBox 4">
            <a:extLst>
              <a:ext uri="{FF2B5EF4-FFF2-40B4-BE49-F238E27FC236}">
                <a16:creationId xmlns:a16="http://schemas.microsoft.com/office/drawing/2014/main" id="{81B0F8EF-5D02-25C6-08D3-B273E47CC7AA}"/>
              </a:ext>
            </a:extLst>
          </p:cNvPr>
          <p:cNvSpPr txBox="1"/>
          <p:nvPr/>
        </p:nvSpPr>
        <p:spPr>
          <a:xfrm>
            <a:off x="3586322" y="1296128"/>
            <a:ext cx="7838424" cy="1938992"/>
          </a:xfrm>
          <a:prstGeom prst="rect">
            <a:avLst/>
          </a:prstGeom>
          <a:noFill/>
        </p:spPr>
        <p:txBody>
          <a:bodyPr wrap="square" rtlCol="0">
            <a:spAutoFit/>
          </a:bodyPr>
          <a:lstStyle/>
          <a:p>
            <a:pPr marL="285750" indent="-285750">
              <a:buFont typeface="Arial" panose="020B0604020202020204" pitchFamily="34" charset="0"/>
              <a:buChar char="•"/>
            </a:pPr>
            <a:r>
              <a:rPr lang="en-US" sz="2400"/>
              <a:t>Florida Civic Literacy Exam will display under Assessment Passed Detail on the Test Score tab</a:t>
            </a: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p:txBody>
      </p:sp>
      <p:pic>
        <p:nvPicPr>
          <p:cNvPr id="12" name="Picture 11">
            <a:extLst>
              <a:ext uri="{FF2B5EF4-FFF2-40B4-BE49-F238E27FC236}">
                <a16:creationId xmlns:a16="http://schemas.microsoft.com/office/drawing/2014/main" id="{8F3018C2-5C9B-9DF6-7712-6FAD665E2AED}"/>
              </a:ext>
            </a:extLst>
          </p:cNvPr>
          <p:cNvPicPr>
            <a:picLocks noChangeAspect="1"/>
          </p:cNvPicPr>
          <p:nvPr/>
        </p:nvPicPr>
        <p:blipFill>
          <a:blip r:embed="rId3"/>
          <a:stretch>
            <a:fillRect/>
          </a:stretch>
        </p:blipFill>
        <p:spPr>
          <a:xfrm>
            <a:off x="3405215" y="2203986"/>
            <a:ext cx="8576944" cy="3114248"/>
          </a:xfrm>
          <a:prstGeom prst="rect">
            <a:avLst/>
          </a:prstGeom>
          <a:ln>
            <a:solidFill>
              <a:schemeClr val="tx1"/>
            </a:solidFill>
          </a:ln>
        </p:spPr>
      </p:pic>
      <p:sp>
        <p:nvSpPr>
          <p:cNvPr id="3" name="TextBox 2">
            <a:extLst>
              <a:ext uri="{FF2B5EF4-FFF2-40B4-BE49-F238E27FC236}">
                <a16:creationId xmlns:a16="http://schemas.microsoft.com/office/drawing/2014/main" id="{46D588FA-064F-ECFB-BE85-A89201738D85}"/>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61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189186"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FA1 &amp; FA2</a:t>
            </a:r>
          </a:p>
        </p:txBody>
      </p:sp>
      <p:sp>
        <p:nvSpPr>
          <p:cNvPr id="5" name="TextBox 4">
            <a:extLst>
              <a:ext uri="{FF2B5EF4-FFF2-40B4-BE49-F238E27FC236}">
                <a16:creationId xmlns:a16="http://schemas.microsoft.com/office/drawing/2014/main" id="{81B0F8EF-5D02-25C6-08D3-B273E47CC7AA}"/>
              </a:ext>
            </a:extLst>
          </p:cNvPr>
          <p:cNvSpPr txBox="1"/>
          <p:nvPr/>
        </p:nvSpPr>
        <p:spPr>
          <a:xfrm>
            <a:off x="3586322" y="1296128"/>
            <a:ext cx="7838424" cy="1938992"/>
          </a:xfrm>
          <a:prstGeom prst="rect">
            <a:avLst/>
          </a:prstGeom>
          <a:noFill/>
        </p:spPr>
        <p:txBody>
          <a:bodyPr wrap="square" rtlCol="0">
            <a:spAutoFit/>
          </a:bodyPr>
          <a:lstStyle/>
          <a:p>
            <a:pPr marL="285750" indent="-285750">
              <a:buFont typeface="Arial" panose="020B0604020202020204" pitchFamily="34" charset="0"/>
              <a:buChar char="•"/>
            </a:pPr>
            <a:r>
              <a:rPr lang="en-US" sz="2400"/>
              <a:t>Date Passed setup for FA1 and FA2 must use the Score Override when using the Achievement Level</a:t>
            </a: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p:txBody>
      </p:sp>
      <p:pic>
        <p:nvPicPr>
          <p:cNvPr id="7" name="Picture 6">
            <a:extLst>
              <a:ext uri="{FF2B5EF4-FFF2-40B4-BE49-F238E27FC236}">
                <a16:creationId xmlns:a16="http://schemas.microsoft.com/office/drawing/2014/main" id="{FB2906C1-E38C-8110-39C5-90963B4F8C8F}"/>
              </a:ext>
            </a:extLst>
          </p:cNvPr>
          <p:cNvPicPr>
            <a:picLocks noChangeAspect="1"/>
          </p:cNvPicPr>
          <p:nvPr/>
        </p:nvPicPr>
        <p:blipFill>
          <a:blip r:embed="rId3"/>
          <a:stretch>
            <a:fillRect/>
          </a:stretch>
        </p:blipFill>
        <p:spPr>
          <a:xfrm>
            <a:off x="3394840" y="2278762"/>
            <a:ext cx="7441864" cy="3552648"/>
          </a:xfrm>
          <a:prstGeom prst="rect">
            <a:avLst/>
          </a:prstGeom>
          <a:ln>
            <a:solidFill>
              <a:schemeClr val="tx1"/>
            </a:solidFill>
          </a:ln>
        </p:spPr>
      </p:pic>
      <p:sp>
        <p:nvSpPr>
          <p:cNvPr id="2" name="TextBox 1">
            <a:extLst>
              <a:ext uri="{FF2B5EF4-FFF2-40B4-BE49-F238E27FC236}">
                <a16:creationId xmlns:a16="http://schemas.microsoft.com/office/drawing/2014/main" id="{D5CFD4C6-2139-E062-15E5-ECEA8294C99F}"/>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83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189186"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EOC Assessment </a:t>
            </a:r>
          </a:p>
          <a:p>
            <a:r>
              <a:rPr lang="en-US" sz="3200"/>
              <a:t>&amp; Date Passed Logic </a:t>
            </a:r>
          </a:p>
        </p:txBody>
      </p:sp>
      <p:sp>
        <p:nvSpPr>
          <p:cNvPr id="5" name="TextBox 4">
            <a:extLst>
              <a:ext uri="{FF2B5EF4-FFF2-40B4-BE49-F238E27FC236}">
                <a16:creationId xmlns:a16="http://schemas.microsoft.com/office/drawing/2014/main" id="{81B0F8EF-5D02-25C6-08D3-B273E47CC7AA}"/>
              </a:ext>
            </a:extLst>
          </p:cNvPr>
          <p:cNvSpPr txBox="1"/>
          <p:nvPr/>
        </p:nvSpPr>
        <p:spPr>
          <a:xfrm>
            <a:off x="3394840" y="183819"/>
            <a:ext cx="7838424" cy="4031873"/>
          </a:xfrm>
          <a:prstGeom prst="rect">
            <a:avLst/>
          </a:prstGeom>
          <a:noFill/>
        </p:spPr>
        <p:txBody>
          <a:bodyPr wrap="square" rtlCol="0">
            <a:spAutoFit/>
          </a:bodyPr>
          <a:lstStyle/>
          <a:p>
            <a:pPr marL="285750" indent="-285750">
              <a:buFont typeface="Arial" panose="020B0604020202020204" pitchFamily="34" charset="0"/>
              <a:buChar char="•"/>
            </a:pPr>
            <a:r>
              <a:rPr lang="en-US" sz="2000"/>
              <a:t>EOC Assessment Details will always populate the highest score, regardless of the test. </a:t>
            </a:r>
          </a:p>
          <a:p>
            <a:pPr marL="285750" indent="-285750">
              <a:buFont typeface="Arial" panose="020B0604020202020204" pitchFamily="34" charset="0"/>
              <a:buChar char="•"/>
            </a:pPr>
            <a:r>
              <a:rPr lang="en-US" sz="2000"/>
              <a:t>Date Passed will always populate the FSA test first and then comparative/concordant scores. </a:t>
            </a:r>
          </a:p>
          <a:p>
            <a:pPr marL="742950" lvl="1" indent="-285750">
              <a:buFont typeface="Arial" panose="020B0604020202020204" pitchFamily="34" charset="0"/>
              <a:buChar char="•"/>
            </a:pPr>
            <a:r>
              <a:rPr lang="en-US" sz="2000"/>
              <a:t>Configuration option to determine how scores populate for the concordant: (Date Passed) Use Earliest Concordant Passing Score</a:t>
            </a:r>
          </a:p>
          <a:p>
            <a:pPr marL="742950" lvl="1" indent="-285750">
              <a:buFont typeface="Arial" panose="020B0604020202020204" pitchFamily="34" charset="0"/>
              <a:buChar char="•"/>
            </a:pPr>
            <a:r>
              <a:rPr lang="en-US" sz="2000"/>
              <a:t>Location: Product Setup &gt; Skyward Contact Access &gt; Student Management &gt; Configuration </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p:txBody>
      </p:sp>
      <p:pic>
        <p:nvPicPr>
          <p:cNvPr id="3" name="Picture 2">
            <a:extLst>
              <a:ext uri="{FF2B5EF4-FFF2-40B4-BE49-F238E27FC236}">
                <a16:creationId xmlns:a16="http://schemas.microsoft.com/office/drawing/2014/main" id="{5EFDC2DB-7CDB-2963-A345-2DF72691D9CA}"/>
              </a:ext>
            </a:extLst>
          </p:cNvPr>
          <p:cNvPicPr>
            <a:picLocks noChangeAspect="1"/>
          </p:cNvPicPr>
          <p:nvPr/>
        </p:nvPicPr>
        <p:blipFill>
          <a:blip r:embed="rId3"/>
          <a:stretch>
            <a:fillRect/>
          </a:stretch>
        </p:blipFill>
        <p:spPr>
          <a:xfrm>
            <a:off x="4944033" y="2937023"/>
            <a:ext cx="5335499" cy="3642453"/>
          </a:xfrm>
          <a:prstGeom prst="rect">
            <a:avLst/>
          </a:prstGeom>
          <a:ln>
            <a:solidFill>
              <a:schemeClr val="tx1"/>
            </a:solidFill>
          </a:ln>
        </p:spPr>
      </p:pic>
      <p:sp>
        <p:nvSpPr>
          <p:cNvPr id="2" name="TextBox 1">
            <a:extLst>
              <a:ext uri="{FF2B5EF4-FFF2-40B4-BE49-F238E27FC236}">
                <a16:creationId xmlns:a16="http://schemas.microsoft.com/office/drawing/2014/main" id="{4BE6B8CA-4A4D-5A1E-03C3-AD384A787B94}"/>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66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Mass Change Selected Grade Marks</a:t>
            </a:r>
          </a:p>
        </p:txBody>
      </p:sp>
      <p:pic>
        <p:nvPicPr>
          <p:cNvPr id="3" name="Picture 2">
            <a:extLst>
              <a:ext uri="{FF2B5EF4-FFF2-40B4-BE49-F238E27FC236}">
                <a16:creationId xmlns:a16="http://schemas.microsoft.com/office/drawing/2014/main" id="{4DD92E6D-C3DE-B3E3-AEC7-319E1418D049}"/>
              </a:ext>
            </a:extLst>
          </p:cNvPr>
          <p:cNvPicPr>
            <a:picLocks noChangeAspect="1"/>
          </p:cNvPicPr>
          <p:nvPr/>
        </p:nvPicPr>
        <p:blipFill>
          <a:blip r:embed="rId3"/>
          <a:stretch>
            <a:fillRect/>
          </a:stretch>
        </p:blipFill>
        <p:spPr>
          <a:xfrm>
            <a:off x="3603956" y="424812"/>
            <a:ext cx="7812981" cy="5566523"/>
          </a:xfrm>
          <a:prstGeom prst="rect">
            <a:avLst/>
          </a:prstGeom>
          <a:ln>
            <a:solidFill>
              <a:schemeClr val="tx1"/>
            </a:solidFill>
          </a:ln>
        </p:spPr>
      </p:pic>
      <p:sp>
        <p:nvSpPr>
          <p:cNvPr id="5" name="TextBox 4">
            <a:extLst>
              <a:ext uri="{FF2B5EF4-FFF2-40B4-BE49-F238E27FC236}">
                <a16:creationId xmlns:a16="http://schemas.microsoft.com/office/drawing/2014/main" id="{61B98E5C-9762-6D8D-C0A9-142615F1C806}"/>
              </a:ext>
            </a:extLst>
          </p:cNvPr>
          <p:cNvSpPr txBox="1"/>
          <p:nvPr/>
        </p:nvSpPr>
        <p:spPr>
          <a:xfrm>
            <a:off x="135883" y="5623300"/>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Grading &gt; Product Setup &gt; Utilities &gt; Grade Marks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66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2677656"/>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bg1"/>
                </a:solidFill>
              </a:rPr>
              <a:t>Test Builder:</a:t>
            </a:r>
          </a:p>
          <a:p>
            <a:pPr marL="742950" lvl="1" indent="-285750">
              <a:buFont typeface="Arial" panose="020B0604020202020204" pitchFamily="34" charset="0"/>
              <a:buChar char="•"/>
            </a:pPr>
            <a:r>
              <a:rPr lang="en-US" sz="2400">
                <a:solidFill>
                  <a:schemeClr val="bg1"/>
                </a:solidFill>
              </a:rPr>
              <a:t>New Date Passed setup options</a:t>
            </a:r>
          </a:p>
          <a:p>
            <a:pPr marL="285750" indent="-285750">
              <a:buFont typeface="Arial" panose="020B0604020202020204" pitchFamily="34" charset="0"/>
              <a:buChar char="•"/>
            </a:pPr>
            <a:r>
              <a:rPr lang="en-US" sz="2400">
                <a:solidFill>
                  <a:schemeClr val="bg1"/>
                </a:solidFill>
              </a:rPr>
              <a:t>Date Passed Setup for CIV</a:t>
            </a:r>
          </a:p>
          <a:p>
            <a:pPr marL="285750" indent="-285750">
              <a:buFont typeface="Arial" panose="020B0604020202020204" pitchFamily="34" charset="0"/>
              <a:buChar char="•"/>
            </a:pPr>
            <a:r>
              <a:rPr lang="en-US" sz="2400">
                <a:solidFill>
                  <a:schemeClr val="bg1"/>
                </a:solidFill>
              </a:rPr>
              <a:t>SkyDoc – Date Passed</a:t>
            </a:r>
          </a:p>
          <a:p>
            <a:pPr marL="285750" indent="-285750">
              <a:buFont typeface="Arial" panose="020B0604020202020204" pitchFamily="34" charset="0"/>
              <a:buChar char="•"/>
            </a:pPr>
            <a:r>
              <a:rPr lang="en-US" sz="2400">
                <a:solidFill>
                  <a:schemeClr val="bg1"/>
                </a:solidFill>
              </a:rPr>
              <a:t>New 2023-2024 scores</a:t>
            </a:r>
          </a:p>
          <a:p>
            <a:pPr marL="742950" lvl="1" indent="-285750">
              <a:buFont typeface="Arial" panose="020B0604020202020204" pitchFamily="34" charset="0"/>
              <a:buChar char="•"/>
            </a:pPr>
            <a:r>
              <a:rPr lang="en-US" sz="2400">
                <a:solidFill>
                  <a:schemeClr val="bg1"/>
                </a:solidFill>
              </a:rPr>
              <a:t>PR 5591448</a:t>
            </a:r>
          </a:p>
          <a:p>
            <a:pPr marL="285750" indent="-285750">
              <a:buFont typeface="Arial" panose="020B0604020202020204" pitchFamily="34" charset="0"/>
              <a:buChar char="•"/>
            </a:pPr>
            <a:r>
              <a:rPr lang="en-US" sz="2400">
                <a:solidFill>
                  <a:schemeClr val="bg1"/>
                </a:solidFill>
              </a:rPr>
              <a:t>EOC reminders</a:t>
            </a:r>
          </a:p>
        </p:txBody>
      </p:sp>
    </p:spTree>
    <p:extLst>
      <p:ext uri="{BB962C8B-B14F-4D97-AF65-F5344CB8AC3E}">
        <p14:creationId xmlns:p14="http://schemas.microsoft.com/office/powerpoint/2010/main" val="373195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EOC Grade Calc Utility</a:t>
            </a:r>
          </a:p>
        </p:txBody>
      </p:sp>
      <p:pic>
        <p:nvPicPr>
          <p:cNvPr id="4" name="Picture 3">
            <a:extLst>
              <a:ext uri="{FF2B5EF4-FFF2-40B4-BE49-F238E27FC236}">
                <a16:creationId xmlns:a16="http://schemas.microsoft.com/office/drawing/2014/main" id="{C4148738-F16A-42B0-8CB4-6023EF2C6E10}"/>
              </a:ext>
            </a:extLst>
          </p:cNvPr>
          <p:cNvPicPr>
            <a:picLocks noChangeAspect="1"/>
          </p:cNvPicPr>
          <p:nvPr/>
        </p:nvPicPr>
        <p:blipFill>
          <a:blip r:embed="rId3"/>
          <a:stretch>
            <a:fillRect/>
          </a:stretch>
        </p:blipFill>
        <p:spPr>
          <a:xfrm>
            <a:off x="3620085" y="91151"/>
            <a:ext cx="6035563" cy="6675698"/>
          </a:xfrm>
          <a:prstGeom prst="rect">
            <a:avLst/>
          </a:prstGeom>
          <a:ln>
            <a:solidFill>
              <a:schemeClr val="tx1"/>
            </a:solidFill>
          </a:ln>
        </p:spPr>
      </p:pic>
      <p:sp>
        <p:nvSpPr>
          <p:cNvPr id="2" name="TextBox 1">
            <a:extLst>
              <a:ext uri="{FF2B5EF4-FFF2-40B4-BE49-F238E27FC236}">
                <a16:creationId xmlns:a16="http://schemas.microsoft.com/office/drawing/2014/main" id="{31155D50-D036-362E-F402-409234BEFED7}"/>
              </a:ext>
            </a:extLst>
          </p:cNvPr>
          <p:cNvSpPr txBox="1"/>
          <p:nvPr/>
        </p:nvSpPr>
        <p:spPr>
          <a:xfrm>
            <a:off x="86185" y="5552254"/>
            <a:ext cx="2855511" cy="95410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Grading &gt; Setup &gt; Configuration &gt; GPA Setup &gt; Calculation Methods &gt; EOC Calculation Methods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29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EOC Grade Calculation by EOC Import Run</a:t>
            </a:r>
          </a:p>
        </p:txBody>
      </p:sp>
      <p:pic>
        <p:nvPicPr>
          <p:cNvPr id="3" name="Picture 2">
            <a:extLst>
              <a:ext uri="{FF2B5EF4-FFF2-40B4-BE49-F238E27FC236}">
                <a16:creationId xmlns:a16="http://schemas.microsoft.com/office/drawing/2014/main" id="{362CC439-51E4-40E0-9A37-48DD00512CBE}"/>
              </a:ext>
            </a:extLst>
          </p:cNvPr>
          <p:cNvPicPr>
            <a:picLocks noChangeAspect="1"/>
          </p:cNvPicPr>
          <p:nvPr/>
        </p:nvPicPr>
        <p:blipFill>
          <a:blip r:embed="rId3"/>
          <a:stretch>
            <a:fillRect/>
          </a:stretch>
        </p:blipFill>
        <p:spPr>
          <a:xfrm>
            <a:off x="3860800" y="-25400"/>
            <a:ext cx="6521742" cy="6448051"/>
          </a:xfrm>
          <a:prstGeom prst="rect">
            <a:avLst/>
          </a:prstGeom>
          <a:ln>
            <a:solidFill>
              <a:schemeClr val="tx1"/>
            </a:solidFill>
          </a:ln>
        </p:spPr>
      </p:pic>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Grading &gt; Setup &gt; Utilities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676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241B4F9-F71B-6ED2-FDB1-A107C26F0192}"/>
              </a:ext>
            </a:extLst>
          </p:cNvPr>
          <p:cNvPicPr>
            <a:picLocks noChangeAspect="1"/>
          </p:cNvPicPr>
          <p:nvPr/>
        </p:nvPicPr>
        <p:blipFill>
          <a:blip r:embed="rId3"/>
          <a:stretch>
            <a:fillRect/>
          </a:stretch>
        </p:blipFill>
        <p:spPr>
          <a:xfrm>
            <a:off x="3349345" y="2091687"/>
            <a:ext cx="8568965" cy="3742572"/>
          </a:xfrm>
          <a:prstGeom prst="rect">
            <a:avLst/>
          </a:prstGeom>
          <a:ln>
            <a:solidFill>
              <a:schemeClr val="tx1"/>
            </a:solidFill>
          </a:ln>
        </p:spPr>
      </p:pic>
      <p:pic>
        <p:nvPicPr>
          <p:cNvPr id="12" name="Picture 11">
            <a:extLst>
              <a:ext uri="{FF2B5EF4-FFF2-40B4-BE49-F238E27FC236}">
                <a16:creationId xmlns:a16="http://schemas.microsoft.com/office/drawing/2014/main" id="{7BC9BDFC-88DF-EDF6-A14E-0848A8215F7E}"/>
              </a:ext>
            </a:extLst>
          </p:cNvPr>
          <p:cNvPicPr>
            <a:picLocks noChangeAspect="1"/>
          </p:cNvPicPr>
          <p:nvPr/>
        </p:nvPicPr>
        <p:blipFill>
          <a:blip r:embed="rId4"/>
          <a:stretch>
            <a:fillRect/>
          </a:stretch>
        </p:blipFill>
        <p:spPr>
          <a:xfrm>
            <a:off x="3349345" y="612776"/>
            <a:ext cx="8568965" cy="1149290"/>
          </a:xfrm>
          <a:prstGeom prst="rect">
            <a:avLst/>
          </a:prstGeom>
          <a:ln>
            <a:solidFill>
              <a:schemeClr val="tx1"/>
            </a:solidFill>
          </a:ln>
        </p:spPr>
      </p:pic>
      <p:sp>
        <p:nvSpPr>
          <p:cNvPr id="13" name="Title 1">
            <a:extLst>
              <a:ext uri="{FF2B5EF4-FFF2-40B4-BE49-F238E27FC236}">
                <a16:creationId xmlns:a16="http://schemas.microsoft.com/office/drawing/2014/main" id="{BD17E7AB-5C39-BD1D-5229-F42D73C946EA}"/>
              </a:ext>
            </a:extLst>
          </p:cNvPr>
          <p:cNvSpPr txBox="1">
            <a:spLocks/>
          </p:cNvSpPr>
          <p:nvPr/>
        </p:nvSpPr>
        <p:spPr>
          <a:xfrm>
            <a:off x="0" y="1514636"/>
            <a:ext cx="3069771" cy="244833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SkyDoc for Date Passed is included in Test Score Setup and EOC Processing</a:t>
            </a:r>
          </a:p>
        </p:txBody>
      </p:sp>
    </p:spTree>
    <p:extLst>
      <p:ext uri="{BB962C8B-B14F-4D97-AF65-F5344CB8AC3E}">
        <p14:creationId xmlns:p14="http://schemas.microsoft.com/office/powerpoint/2010/main" val="302781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SkyDoc for Date Passed is included in Test Score Setup and EOC Processing</a:t>
            </a:r>
          </a:p>
        </p:txBody>
      </p:sp>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6A74085-75A3-8F26-4EE0-D719699F1377}"/>
              </a:ext>
            </a:extLst>
          </p:cNvPr>
          <p:cNvPicPr>
            <a:picLocks noChangeAspect="1"/>
          </p:cNvPicPr>
          <p:nvPr/>
        </p:nvPicPr>
        <p:blipFill>
          <a:blip r:embed="rId3"/>
          <a:stretch>
            <a:fillRect/>
          </a:stretch>
        </p:blipFill>
        <p:spPr>
          <a:xfrm>
            <a:off x="3349344" y="476729"/>
            <a:ext cx="8368039" cy="793023"/>
          </a:xfrm>
          <a:prstGeom prst="rect">
            <a:avLst/>
          </a:prstGeom>
          <a:ln>
            <a:solidFill>
              <a:schemeClr val="tx1"/>
            </a:solidFill>
          </a:ln>
        </p:spPr>
      </p:pic>
      <p:pic>
        <p:nvPicPr>
          <p:cNvPr id="7" name="Picture 6">
            <a:extLst>
              <a:ext uri="{FF2B5EF4-FFF2-40B4-BE49-F238E27FC236}">
                <a16:creationId xmlns:a16="http://schemas.microsoft.com/office/drawing/2014/main" id="{4C661131-B5DB-AC40-86AE-B8D336227497}"/>
              </a:ext>
            </a:extLst>
          </p:cNvPr>
          <p:cNvPicPr>
            <a:picLocks noChangeAspect="1"/>
          </p:cNvPicPr>
          <p:nvPr/>
        </p:nvPicPr>
        <p:blipFill>
          <a:blip r:embed="rId4"/>
          <a:stretch>
            <a:fillRect/>
          </a:stretch>
        </p:blipFill>
        <p:spPr>
          <a:xfrm>
            <a:off x="3349344" y="1514636"/>
            <a:ext cx="8368039" cy="4511684"/>
          </a:xfrm>
          <a:prstGeom prst="rect">
            <a:avLst/>
          </a:prstGeom>
          <a:ln>
            <a:solidFill>
              <a:schemeClr val="tx1"/>
            </a:solidFill>
          </a:ln>
        </p:spPr>
      </p:pic>
    </p:spTree>
    <p:extLst>
      <p:ext uri="{BB962C8B-B14F-4D97-AF65-F5344CB8AC3E}">
        <p14:creationId xmlns:p14="http://schemas.microsoft.com/office/powerpoint/2010/main" val="389082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SkyDoc for Date Passed is included in Test Score Setup and EOC Processing</a:t>
            </a:r>
          </a:p>
        </p:txBody>
      </p:sp>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6DC0D8B-6735-FC99-034F-13F947931667}"/>
              </a:ext>
            </a:extLst>
          </p:cNvPr>
          <p:cNvPicPr>
            <a:picLocks noChangeAspect="1"/>
          </p:cNvPicPr>
          <p:nvPr/>
        </p:nvPicPr>
        <p:blipFill>
          <a:blip r:embed="rId3"/>
          <a:stretch>
            <a:fillRect/>
          </a:stretch>
        </p:blipFill>
        <p:spPr>
          <a:xfrm>
            <a:off x="4145019" y="354902"/>
            <a:ext cx="6187702" cy="3164059"/>
          </a:xfrm>
          <a:prstGeom prst="rect">
            <a:avLst/>
          </a:prstGeom>
          <a:ln>
            <a:solidFill>
              <a:schemeClr val="tx1"/>
            </a:solidFill>
          </a:ln>
        </p:spPr>
      </p:pic>
      <p:pic>
        <p:nvPicPr>
          <p:cNvPr id="11" name="Picture 10">
            <a:extLst>
              <a:ext uri="{FF2B5EF4-FFF2-40B4-BE49-F238E27FC236}">
                <a16:creationId xmlns:a16="http://schemas.microsoft.com/office/drawing/2014/main" id="{1772D56A-4C30-5825-897D-0CD81F73F59D}"/>
              </a:ext>
            </a:extLst>
          </p:cNvPr>
          <p:cNvPicPr>
            <a:picLocks noChangeAspect="1"/>
          </p:cNvPicPr>
          <p:nvPr/>
        </p:nvPicPr>
        <p:blipFill>
          <a:blip r:embed="rId4"/>
          <a:stretch>
            <a:fillRect/>
          </a:stretch>
        </p:blipFill>
        <p:spPr>
          <a:xfrm>
            <a:off x="4145019" y="3607994"/>
            <a:ext cx="6187703" cy="3052354"/>
          </a:xfrm>
          <a:prstGeom prst="rect">
            <a:avLst/>
          </a:prstGeom>
          <a:ln>
            <a:solidFill>
              <a:schemeClr val="tx1"/>
            </a:solidFill>
          </a:ln>
        </p:spPr>
      </p:pic>
    </p:spTree>
    <p:extLst>
      <p:ext uri="{BB962C8B-B14F-4D97-AF65-F5344CB8AC3E}">
        <p14:creationId xmlns:p14="http://schemas.microsoft.com/office/powerpoint/2010/main" val="403856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2400">
                <a:solidFill>
                  <a:schemeClr val="bg1"/>
                </a:solidFill>
              </a:rPr>
              <a:t>New 2023-2024 scores</a:t>
            </a:r>
          </a:p>
          <a:p>
            <a:pPr marL="742950" lvl="1" indent="-285750">
              <a:buFont typeface="Arial" panose="020B0604020202020204" pitchFamily="34" charset="0"/>
              <a:buChar char="•"/>
            </a:pPr>
            <a:r>
              <a:rPr lang="en-US" sz="2400">
                <a:solidFill>
                  <a:schemeClr val="bg1"/>
                </a:solidFill>
              </a:rPr>
              <a:t>PR 5591448</a:t>
            </a:r>
          </a:p>
          <a:p>
            <a:pPr marL="285750" indent="-285750">
              <a:buFont typeface="Arial" panose="020B0604020202020204" pitchFamily="34" charset="0"/>
              <a:buChar char="•"/>
            </a:pPr>
            <a:r>
              <a:rPr lang="en-US" sz="2000"/>
              <a:t>FAST ELA Reading</a:t>
            </a:r>
            <a:endParaRPr lang="en-US" sz="2000">
              <a:solidFill>
                <a:schemeClr val="bg1"/>
              </a:solidFill>
            </a:endParaRPr>
          </a:p>
        </p:txBody>
      </p:sp>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3714B01-DB64-AFC3-1571-3BEB632F9BE8}"/>
              </a:ext>
            </a:extLst>
          </p:cNvPr>
          <p:cNvPicPr>
            <a:picLocks noChangeAspect="1"/>
          </p:cNvPicPr>
          <p:nvPr/>
        </p:nvPicPr>
        <p:blipFill>
          <a:blip r:embed="rId3"/>
          <a:stretch>
            <a:fillRect/>
          </a:stretch>
        </p:blipFill>
        <p:spPr>
          <a:xfrm>
            <a:off x="3522314" y="346356"/>
            <a:ext cx="7332920" cy="5901835"/>
          </a:xfrm>
          <a:prstGeom prst="rect">
            <a:avLst/>
          </a:prstGeom>
          <a:ln>
            <a:solidFill>
              <a:schemeClr val="tx1"/>
            </a:solidFill>
          </a:ln>
        </p:spPr>
      </p:pic>
    </p:spTree>
    <p:extLst>
      <p:ext uri="{BB962C8B-B14F-4D97-AF65-F5344CB8AC3E}">
        <p14:creationId xmlns:p14="http://schemas.microsoft.com/office/powerpoint/2010/main" val="28664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2400">
                <a:solidFill>
                  <a:schemeClr val="bg1"/>
                </a:solidFill>
              </a:rPr>
              <a:t>New 2023-2024 scores</a:t>
            </a:r>
          </a:p>
          <a:p>
            <a:pPr marL="742950" lvl="1" indent="-285750">
              <a:buFont typeface="Arial" panose="020B0604020202020204" pitchFamily="34" charset="0"/>
              <a:buChar char="•"/>
            </a:pPr>
            <a:r>
              <a:rPr lang="en-US" sz="2400">
                <a:solidFill>
                  <a:schemeClr val="bg1"/>
                </a:solidFill>
              </a:rPr>
              <a:t>PR 5591448</a:t>
            </a:r>
          </a:p>
          <a:p>
            <a:pPr marL="285750" indent="-285750">
              <a:buFont typeface="Arial" panose="020B0604020202020204" pitchFamily="34" charset="0"/>
              <a:buChar char="•"/>
            </a:pPr>
            <a:r>
              <a:rPr lang="en-US" sz="2000"/>
              <a:t>BEST Algebra 1</a:t>
            </a:r>
            <a:endParaRPr lang="en-US" sz="2000">
              <a:solidFill>
                <a:schemeClr val="bg1"/>
              </a:solidFill>
            </a:endParaRPr>
          </a:p>
        </p:txBody>
      </p:sp>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4A29615-081F-0B2E-0384-85E498FF88AC}"/>
              </a:ext>
            </a:extLst>
          </p:cNvPr>
          <p:cNvPicPr>
            <a:picLocks noChangeAspect="1"/>
          </p:cNvPicPr>
          <p:nvPr/>
        </p:nvPicPr>
        <p:blipFill>
          <a:blip r:embed="rId3"/>
          <a:stretch>
            <a:fillRect/>
          </a:stretch>
        </p:blipFill>
        <p:spPr>
          <a:xfrm>
            <a:off x="3557822" y="469593"/>
            <a:ext cx="7062281" cy="5913343"/>
          </a:xfrm>
          <a:prstGeom prst="rect">
            <a:avLst/>
          </a:prstGeom>
          <a:ln>
            <a:solidFill>
              <a:schemeClr val="tx1"/>
            </a:solidFill>
          </a:ln>
        </p:spPr>
      </p:pic>
    </p:spTree>
    <p:extLst>
      <p:ext uri="{BB962C8B-B14F-4D97-AF65-F5344CB8AC3E}">
        <p14:creationId xmlns:p14="http://schemas.microsoft.com/office/powerpoint/2010/main" val="2328427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2400">
                <a:solidFill>
                  <a:schemeClr val="bg1"/>
                </a:solidFill>
              </a:rPr>
              <a:t>New 2023-2024 scores</a:t>
            </a:r>
          </a:p>
          <a:p>
            <a:pPr marL="742950" lvl="1" indent="-285750">
              <a:buFont typeface="Arial" panose="020B0604020202020204" pitchFamily="34" charset="0"/>
              <a:buChar char="•"/>
            </a:pPr>
            <a:r>
              <a:rPr lang="en-US" sz="2400">
                <a:solidFill>
                  <a:schemeClr val="bg1"/>
                </a:solidFill>
              </a:rPr>
              <a:t>PR 5591448</a:t>
            </a:r>
          </a:p>
          <a:p>
            <a:pPr marL="285750" indent="-285750">
              <a:buFont typeface="Arial" panose="020B0604020202020204" pitchFamily="34" charset="0"/>
              <a:buChar char="•"/>
            </a:pPr>
            <a:r>
              <a:rPr lang="en-US" sz="2000"/>
              <a:t>Best Geometry</a:t>
            </a:r>
            <a:endParaRPr lang="en-US" sz="2000">
              <a:solidFill>
                <a:schemeClr val="bg1"/>
              </a:solidFill>
            </a:endParaRPr>
          </a:p>
        </p:txBody>
      </p:sp>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A667E2B-5F19-DD03-F787-7FD7F82752C9}"/>
              </a:ext>
            </a:extLst>
          </p:cNvPr>
          <p:cNvPicPr>
            <a:picLocks noChangeAspect="1"/>
          </p:cNvPicPr>
          <p:nvPr/>
        </p:nvPicPr>
        <p:blipFill>
          <a:blip r:embed="rId3"/>
          <a:stretch>
            <a:fillRect/>
          </a:stretch>
        </p:blipFill>
        <p:spPr>
          <a:xfrm>
            <a:off x="3344091" y="1997932"/>
            <a:ext cx="8530046" cy="2862136"/>
          </a:xfrm>
          <a:prstGeom prst="rect">
            <a:avLst/>
          </a:prstGeom>
          <a:ln>
            <a:solidFill>
              <a:schemeClr val="tx1"/>
            </a:solidFill>
          </a:ln>
        </p:spPr>
      </p:pic>
      <p:sp>
        <p:nvSpPr>
          <p:cNvPr id="9" name="TextBox 8">
            <a:extLst>
              <a:ext uri="{FF2B5EF4-FFF2-40B4-BE49-F238E27FC236}">
                <a16:creationId xmlns:a16="http://schemas.microsoft.com/office/drawing/2014/main" id="{CC7C7C6D-FA58-EA22-026C-53FA32F78DF2}"/>
              </a:ext>
            </a:extLst>
          </p:cNvPr>
          <p:cNvSpPr txBox="1"/>
          <p:nvPr/>
        </p:nvSpPr>
        <p:spPr>
          <a:xfrm>
            <a:off x="3344091" y="627017"/>
            <a:ext cx="8530046" cy="646331"/>
          </a:xfrm>
          <a:prstGeom prst="rect">
            <a:avLst/>
          </a:prstGeom>
          <a:noFill/>
        </p:spPr>
        <p:txBody>
          <a:bodyPr wrap="square" rtlCol="0">
            <a:spAutoFit/>
          </a:bodyPr>
          <a:lstStyle/>
          <a:p>
            <a:r>
              <a:rPr lang="en-US"/>
              <a:t>Hierarchy for Mathematics Date Passed, BEST Geometry falls within 7th: Comparative Scores </a:t>
            </a:r>
          </a:p>
        </p:txBody>
      </p:sp>
    </p:spTree>
    <p:extLst>
      <p:ext uri="{BB962C8B-B14F-4D97-AF65-F5344CB8AC3E}">
        <p14:creationId xmlns:p14="http://schemas.microsoft.com/office/powerpoint/2010/main" val="168853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2400">
                <a:solidFill>
                  <a:schemeClr val="bg1"/>
                </a:solidFill>
              </a:rPr>
              <a:t>New 2023-2024 scores</a:t>
            </a:r>
          </a:p>
          <a:p>
            <a:pPr marL="742950" lvl="1" indent="-285750">
              <a:buFont typeface="Arial" panose="020B0604020202020204" pitchFamily="34" charset="0"/>
              <a:buChar char="•"/>
            </a:pPr>
            <a:r>
              <a:rPr lang="en-US" sz="2400">
                <a:solidFill>
                  <a:schemeClr val="bg1"/>
                </a:solidFill>
              </a:rPr>
              <a:t>PR 5591448</a:t>
            </a:r>
          </a:p>
        </p:txBody>
      </p:sp>
      <p:sp>
        <p:nvSpPr>
          <p:cNvPr id="9" name="TextBox 8">
            <a:extLst>
              <a:ext uri="{FF2B5EF4-FFF2-40B4-BE49-F238E27FC236}">
                <a16:creationId xmlns:a16="http://schemas.microsoft.com/office/drawing/2014/main" id="{CC7C7C6D-FA58-EA22-026C-53FA32F78DF2}"/>
              </a:ext>
            </a:extLst>
          </p:cNvPr>
          <p:cNvSpPr txBox="1"/>
          <p:nvPr/>
        </p:nvSpPr>
        <p:spPr>
          <a:xfrm>
            <a:off x="3344091" y="627017"/>
            <a:ext cx="8621486" cy="2246769"/>
          </a:xfrm>
          <a:prstGeom prst="rect">
            <a:avLst/>
          </a:prstGeom>
          <a:noFill/>
        </p:spPr>
        <p:txBody>
          <a:bodyPr wrap="square" rtlCol="0">
            <a:spAutoFit/>
          </a:bodyPr>
          <a:lstStyle/>
          <a:p>
            <a:r>
              <a:rPr lang="en-US" sz="2000" dirty="0"/>
              <a:t>If loading FAST ELA scores on the provision scale (passing 350)</a:t>
            </a:r>
          </a:p>
          <a:p>
            <a:pPr marL="285750" indent="-285750">
              <a:buFont typeface="Arial" panose="020B0604020202020204" pitchFamily="34" charset="0"/>
              <a:buChar char="•"/>
            </a:pPr>
            <a:r>
              <a:rPr lang="en-US" sz="2000" dirty="0"/>
              <a:t>Modify existing test Date </a:t>
            </a:r>
            <a:r>
              <a:rPr lang="en-US" sz="2000"/>
              <a:t>Passed Communications area </a:t>
            </a:r>
            <a:r>
              <a:rPr lang="en-US" sz="2000" dirty="0"/>
              <a:t>to use score override of 350</a:t>
            </a:r>
          </a:p>
          <a:p>
            <a:pPr marL="285750" indent="-285750">
              <a:buFont typeface="Arial" panose="020B0604020202020204" pitchFamily="34" charset="0"/>
              <a:buChar char="•"/>
            </a:pPr>
            <a:endParaRPr lang="en-US" sz="2000" dirty="0"/>
          </a:p>
          <a:p>
            <a:r>
              <a:rPr lang="en-US" sz="2000" dirty="0"/>
              <a:t>If loading FAST ELA scores on the new scale (passing 245, 246, or 247 based on cohort)</a:t>
            </a:r>
          </a:p>
          <a:p>
            <a:pPr marL="285750" indent="-285750">
              <a:buFont typeface="Arial" panose="020B0604020202020204" pitchFamily="34" charset="0"/>
              <a:buChar char="•"/>
            </a:pPr>
            <a:r>
              <a:rPr lang="en-US" sz="2000" dirty="0"/>
              <a:t>Create new 2024 test for new cut scores, no override needed</a:t>
            </a:r>
          </a:p>
        </p:txBody>
      </p:sp>
    </p:spTree>
    <p:extLst>
      <p:ext uri="{BB962C8B-B14F-4D97-AF65-F5344CB8AC3E}">
        <p14:creationId xmlns:p14="http://schemas.microsoft.com/office/powerpoint/2010/main" val="2822198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EOC Reminders</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2677656"/>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bg1"/>
                </a:solidFill>
              </a:rPr>
              <a:t>No new changes for the 2024 school year as of now</a:t>
            </a:r>
          </a:p>
          <a:p>
            <a:pPr marL="285750" indent="-285750">
              <a:buFont typeface="Arial" panose="020B0604020202020204" pitchFamily="34" charset="0"/>
              <a:buChar char="•"/>
            </a:pPr>
            <a:r>
              <a:rPr lang="en-US" sz="2400">
                <a:solidFill>
                  <a:schemeClr val="bg1"/>
                </a:solidFill>
              </a:rPr>
              <a:t>Make sure courses are cross-walked to the state EOC Assessment you will be using.  Multiple can be linked</a:t>
            </a:r>
          </a:p>
          <a:p>
            <a:pPr marL="285750" indent="-285750">
              <a:buFont typeface="Arial" panose="020B0604020202020204" pitchFamily="34" charset="0"/>
              <a:buChar char="•"/>
            </a:pPr>
            <a:r>
              <a:rPr lang="en-US" sz="2400">
                <a:solidFill>
                  <a:schemeClr val="bg1"/>
                </a:solidFill>
              </a:rPr>
              <a:t>Verify that the Grading EOC Calc Methods are set up correctly especially if you have changed course lengths</a:t>
            </a:r>
          </a:p>
          <a:p>
            <a:pPr marL="285750" indent="-285750">
              <a:buFont typeface="Arial" panose="020B0604020202020204" pitchFamily="34" charset="0"/>
              <a:buChar char="•"/>
            </a:pPr>
            <a:r>
              <a:rPr lang="en-US" sz="2400">
                <a:solidFill>
                  <a:schemeClr val="bg1"/>
                </a:solidFill>
              </a:rPr>
              <a:t>Districts can use the Mass Change Selected Grade Mark utility to update EOC buckets</a:t>
            </a:r>
          </a:p>
        </p:txBody>
      </p:sp>
    </p:spTree>
    <p:extLst>
      <p:ext uri="{BB962C8B-B14F-4D97-AF65-F5344CB8AC3E}">
        <p14:creationId xmlns:p14="http://schemas.microsoft.com/office/powerpoint/2010/main" val="157662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a:p>
            <a:r>
              <a:rPr lang="en-US" sz="3200"/>
              <a:t>Score Location</a:t>
            </a:r>
          </a:p>
        </p:txBody>
      </p:sp>
      <p:sp>
        <p:nvSpPr>
          <p:cNvPr id="4" name="TextBox 3">
            <a:extLst>
              <a:ext uri="{FF2B5EF4-FFF2-40B4-BE49-F238E27FC236}">
                <a16:creationId xmlns:a16="http://schemas.microsoft.com/office/drawing/2014/main" id="{854F04D2-9657-7CD2-A31C-96C54775954D}"/>
              </a:ext>
            </a:extLst>
          </p:cNvPr>
          <p:cNvSpPr txBox="1"/>
          <p:nvPr/>
        </p:nvSpPr>
        <p:spPr>
          <a:xfrm>
            <a:off x="3473033" y="4990011"/>
            <a:ext cx="7565082" cy="1200329"/>
          </a:xfrm>
          <a:prstGeom prst="rect">
            <a:avLst/>
          </a:prstGeom>
          <a:noFill/>
        </p:spPr>
        <p:txBody>
          <a:bodyPr wrap="square" rtlCol="0">
            <a:spAutoFit/>
          </a:bodyPr>
          <a:lstStyle/>
          <a:p>
            <a:pPr marL="285750" indent="-285750">
              <a:buFont typeface="Arial" panose="020B0604020202020204" pitchFamily="34" charset="0"/>
              <a:buChar char="•"/>
            </a:pPr>
            <a:r>
              <a:rPr lang="en-US"/>
              <a:t>Select Add to identify score and any override values as needed</a:t>
            </a:r>
          </a:p>
          <a:p>
            <a:pPr marL="285750" indent="-285750">
              <a:buFont typeface="Arial" panose="020B0604020202020204" pitchFamily="34" charset="0"/>
              <a:buChar char="•"/>
            </a:pPr>
            <a:r>
              <a:rPr lang="en-US"/>
              <a:t>If only one score location is selected, the override is tied to that specific  score location</a:t>
            </a:r>
          </a:p>
          <a:p>
            <a:pPr marL="285750" indent="-285750">
              <a:buFont typeface="Arial" panose="020B0604020202020204" pitchFamily="34" charset="0"/>
              <a:buChar char="•"/>
            </a:pPr>
            <a:endParaRPr lang="en-US"/>
          </a:p>
        </p:txBody>
      </p:sp>
      <p:pic>
        <p:nvPicPr>
          <p:cNvPr id="8" name="Picture 7">
            <a:extLst>
              <a:ext uri="{FF2B5EF4-FFF2-40B4-BE49-F238E27FC236}">
                <a16:creationId xmlns:a16="http://schemas.microsoft.com/office/drawing/2014/main" id="{67B68DF5-268A-3EAF-E995-FF23331658E5}"/>
              </a:ext>
            </a:extLst>
          </p:cNvPr>
          <p:cNvPicPr>
            <a:picLocks noChangeAspect="1"/>
          </p:cNvPicPr>
          <p:nvPr/>
        </p:nvPicPr>
        <p:blipFill>
          <a:blip r:embed="rId3"/>
          <a:stretch>
            <a:fillRect/>
          </a:stretch>
        </p:blipFill>
        <p:spPr>
          <a:xfrm>
            <a:off x="3614973" y="399978"/>
            <a:ext cx="7776754" cy="4461084"/>
          </a:xfrm>
          <a:prstGeom prst="rect">
            <a:avLst/>
          </a:prstGeom>
          <a:ln>
            <a:solidFill>
              <a:schemeClr val="tx1"/>
            </a:solidFill>
          </a:ln>
        </p:spPr>
      </p:pic>
      <p:sp>
        <p:nvSpPr>
          <p:cNvPr id="2" name="TextBox 1">
            <a:extLst>
              <a:ext uri="{FF2B5EF4-FFF2-40B4-BE49-F238E27FC236}">
                <a16:creationId xmlns:a16="http://schemas.microsoft.com/office/drawing/2014/main" id="{005445BF-4112-1759-A31F-F43EC7F27777}"/>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67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Upcoming Updates</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830997"/>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bg1"/>
                </a:solidFill>
              </a:rPr>
              <a:t>PR 5596724 - Update 2024 submissions to include FAST Read/Math</a:t>
            </a:r>
          </a:p>
          <a:p>
            <a:endParaRPr lang="en-US" sz="2400">
              <a:solidFill>
                <a:schemeClr val="bg1"/>
              </a:solidFill>
            </a:endParaRPr>
          </a:p>
        </p:txBody>
      </p:sp>
    </p:spTree>
    <p:extLst>
      <p:ext uri="{BB962C8B-B14F-4D97-AF65-F5344CB8AC3E}">
        <p14:creationId xmlns:p14="http://schemas.microsoft.com/office/powerpoint/2010/main" val="1552103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Questions</a:t>
            </a:r>
          </a:p>
        </p:txBody>
      </p:sp>
    </p:spTree>
    <p:extLst>
      <p:ext uri="{BB962C8B-B14F-4D97-AF65-F5344CB8AC3E}">
        <p14:creationId xmlns:p14="http://schemas.microsoft.com/office/powerpoint/2010/main" val="1648649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8600">
                <a:solidFill>
                  <a:schemeClr val="bg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52101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p:txBody>
      </p:sp>
      <p:pic>
        <p:nvPicPr>
          <p:cNvPr id="3" name="Picture 2">
            <a:extLst>
              <a:ext uri="{FF2B5EF4-FFF2-40B4-BE49-F238E27FC236}">
                <a16:creationId xmlns:a16="http://schemas.microsoft.com/office/drawing/2014/main" id="{025C651A-13B2-DCB0-0E2A-117B36006283}"/>
              </a:ext>
            </a:extLst>
          </p:cNvPr>
          <p:cNvPicPr>
            <a:picLocks noChangeAspect="1"/>
          </p:cNvPicPr>
          <p:nvPr/>
        </p:nvPicPr>
        <p:blipFill>
          <a:blip r:embed="rId3"/>
          <a:stretch>
            <a:fillRect/>
          </a:stretch>
        </p:blipFill>
        <p:spPr>
          <a:xfrm>
            <a:off x="3473032" y="471569"/>
            <a:ext cx="8060637" cy="3969803"/>
          </a:xfrm>
          <a:prstGeom prst="rect">
            <a:avLst/>
          </a:prstGeom>
          <a:ln>
            <a:solidFill>
              <a:schemeClr val="tx1"/>
            </a:solidFill>
          </a:ln>
        </p:spPr>
      </p:pic>
      <p:sp>
        <p:nvSpPr>
          <p:cNvPr id="4" name="TextBox 3">
            <a:extLst>
              <a:ext uri="{FF2B5EF4-FFF2-40B4-BE49-F238E27FC236}">
                <a16:creationId xmlns:a16="http://schemas.microsoft.com/office/drawing/2014/main" id="{854F04D2-9657-7CD2-A31C-96C54775954D}"/>
              </a:ext>
            </a:extLst>
          </p:cNvPr>
          <p:cNvSpPr txBox="1"/>
          <p:nvPr/>
        </p:nvSpPr>
        <p:spPr>
          <a:xfrm>
            <a:off x="3473031" y="4990011"/>
            <a:ext cx="8060637" cy="923330"/>
          </a:xfrm>
          <a:prstGeom prst="rect">
            <a:avLst/>
          </a:prstGeom>
          <a:noFill/>
        </p:spPr>
        <p:txBody>
          <a:bodyPr wrap="square" rtlCol="0">
            <a:spAutoFit/>
          </a:bodyPr>
          <a:lstStyle/>
          <a:p>
            <a:pPr marL="285750" indent="-285750">
              <a:buFont typeface="Arial" panose="020B0604020202020204" pitchFamily="34" charset="0"/>
              <a:buChar char="•"/>
            </a:pPr>
            <a:r>
              <a:rPr lang="en-US"/>
              <a:t>When more than one score location is specified, additional options are available</a:t>
            </a:r>
          </a:p>
          <a:p>
            <a:pPr marL="285750" indent="-285750">
              <a:buFont typeface="Arial" panose="020B0604020202020204" pitchFamily="34" charset="0"/>
              <a:buChar char="•"/>
            </a:pPr>
            <a:r>
              <a:rPr lang="en-US"/>
              <a:t>If only one score location is selected, then these options do not display</a:t>
            </a:r>
          </a:p>
          <a:p>
            <a:pPr marL="285750" indent="-285750">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879DA5B2-7728-219F-134F-ED41A5FA3890}"/>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41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p:txBody>
      </p:sp>
      <p:sp>
        <p:nvSpPr>
          <p:cNvPr id="4" name="TextBox 3">
            <a:extLst>
              <a:ext uri="{FF2B5EF4-FFF2-40B4-BE49-F238E27FC236}">
                <a16:creationId xmlns:a16="http://schemas.microsoft.com/office/drawing/2014/main" id="{854F04D2-9657-7CD2-A31C-96C54775954D}"/>
              </a:ext>
            </a:extLst>
          </p:cNvPr>
          <p:cNvSpPr txBox="1"/>
          <p:nvPr/>
        </p:nvSpPr>
        <p:spPr>
          <a:xfrm>
            <a:off x="3567524" y="1514636"/>
            <a:ext cx="8060637" cy="4247317"/>
          </a:xfrm>
          <a:prstGeom prst="rect">
            <a:avLst/>
          </a:prstGeom>
          <a:noFill/>
        </p:spPr>
        <p:txBody>
          <a:bodyPr wrap="square" rtlCol="0">
            <a:spAutoFit/>
          </a:bodyPr>
          <a:lstStyle/>
          <a:p>
            <a:pPr marL="285750" indent="-285750">
              <a:buFont typeface="Arial" panose="020B0604020202020204" pitchFamily="34" charset="0"/>
              <a:buChar char="•"/>
            </a:pPr>
            <a:r>
              <a:rPr lang="en-US"/>
              <a:t>Meets At Least One - Student must have a passing score in one of the score locations. </a:t>
            </a:r>
          </a:p>
          <a:p>
            <a:pPr marL="285750" indent="-285750">
              <a:buFont typeface="Arial" panose="020B0604020202020204" pitchFamily="34" charset="0"/>
              <a:buChar char="•"/>
            </a:pPr>
            <a:r>
              <a:rPr lang="en-US"/>
              <a:t>Meets by Summation of All - Student must have scores from each section that combined have a passing score. As long as the test/edition are the same, the scores can come from different test dates and will display the sum like it does above for the ACT Average scores. </a:t>
            </a:r>
          </a:p>
          <a:p>
            <a:pPr marL="285750" indent="-285750">
              <a:buFont typeface="Arial" panose="020B0604020202020204" pitchFamily="34" charset="0"/>
              <a:buChar char="•"/>
            </a:pPr>
            <a:r>
              <a:rPr lang="en-US"/>
              <a:t>Meets by Average of All - Student must have scores from each section that averaged have a passing score. As long as the test/edition are the same, the scores can come from different test dates and will display the average like it does above for the ACT Average scores. </a:t>
            </a:r>
          </a:p>
          <a:p>
            <a:pPr marL="285750" indent="-285750">
              <a:buFont typeface="Arial" panose="020B0604020202020204" pitchFamily="34" charset="0"/>
              <a:buChar char="•"/>
            </a:pPr>
            <a:r>
              <a:rPr lang="en-US"/>
              <a:t>Override Summation/Average Score By Grad Req Base Yr - When one of the new options is selected (Summation or Average), a new Override link appears. With new options, it’s the combination of both lines (either by summing or averaging) that is checked against, so overrides are entered here instead of on each individual record.</a:t>
            </a:r>
          </a:p>
        </p:txBody>
      </p:sp>
      <p:pic>
        <p:nvPicPr>
          <p:cNvPr id="5" name="Picture 4">
            <a:extLst>
              <a:ext uri="{FF2B5EF4-FFF2-40B4-BE49-F238E27FC236}">
                <a16:creationId xmlns:a16="http://schemas.microsoft.com/office/drawing/2014/main" id="{8BBBEE4A-C30A-D920-B739-3E0A07B51AA4}"/>
              </a:ext>
            </a:extLst>
          </p:cNvPr>
          <p:cNvPicPr>
            <a:picLocks noChangeAspect="1"/>
          </p:cNvPicPr>
          <p:nvPr/>
        </p:nvPicPr>
        <p:blipFill>
          <a:blip r:embed="rId3"/>
          <a:stretch>
            <a:fillRect/>
          </a:stretch>
        </p:blipFill>
        <p:spPr>
          <a:xfrm>
            <a:off x="3662019" y="241212"/>
            <a:ext cx="7871649" cy="985075"/>
          </a:xfrm>
          <a:prstGeom prst="rect">
            <a:avLst/>
          </a:prstGeom>
          <a:ln>
            <a:solidFill>
              <a:schemeClr val="tx1"/>
            </a:solidFill>
          </a:ln>
        </p:spPr>
      </p:pic>
      <p:sp>
        <p:nvSpPr>
          <p:cNvPr id="2" name="TextBox 1">
            <a:extLst>
              <a:ext uri="{FF2B5EF4-FFF2-40B4-BE49-F238E27FC236}">
                <a16:creationId xmlns:a16="http://schemas.microsoft.com/office/drawing/2014/main" id="{AB1F92CF-007D-B569-D56B-ED8C16D027B4}"/>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a:p>
            <a:r>
              <a:rPr lang="en-US" sz="3200"/>
              <a:t>Overrides</a:t>
            </a:r>
          </a:p>
        </p:txBody>
      </p:sp>
      <p:sp>
        <p:nvSpPr>
          <p:cNvPr id="4" name="TextBox 3">
            <a:extLst>
              <a:ext uri="{FF2B5EF4-FFF2-40B4-BE49-F238E27FC236}">
                <a16:creationId xmlns:a16="http://schemas.microsoft.com/office/drawing/2014/main" id="{854F04D2-9657-7CD2-A31C-96C54775954D}"/>
              </a:ext>
            </a:extLst>
          </p:cNvPr>
          <p:cNvSpPr txBox="1"/>
          <p:nvPr/>
        </p:nvSpPr>
        <p:spPr>
          <a:xfrm>
            <a:off x="3481482" y="3777861"/>
            <a:ext cx="7565082" cy="923330"/>
          </a:xfrm>
          <a:prstGeom prst="rect">
            <a:avLst/>
          </a:prstGeom>
          <a:noFill/>
        </p:spPr>
        <p:txBody>
          <a:bodyPr wrap="square" rtlCol="0">
            <a:spAutoFit/>
          </a:bodyPr>
          <a:lstStyle/>
          <a:p>
            <a:pPr marL="285750" indent="-285750">
              <a:buFont typeface="Arial" panose="020B0604020202020204" pitchFamily="34" charset="0"/>
              <a:buChar char="•"/>
            </a:pPr>
            <a:r>
              <a:rPr lang="en-US"/>
              <a:t>Use Score Override Value: Use this option to set the override score value if Grad Req Base Yr does not apply. This option will apply the override score to Grad Req Base Yr of 0000 – 9999. </a:t>
            </a:r>
          </a:p>
        </p:txBody>
      </p:sp>
      <p:pic>
        <p:nvPicPr>
          <p:cNvPr id="3" name="Picture 2">
            <a:extLst>
              <a:ext uri="{FF2B5EF4-FFF2-40B4-BE49-F238E27FC236}">
                <a16:creationId xmlns:a16="http://schemas.microsoft.com/office/drawing/2014/main" id="{0E864C97-F4EC-1750-5625-9A5EC1C037E7}"/>
              </a:ext>
            </a:extLst>
          </p:cNvPr>
          <p:cNvPicPr>
            <a:picLocks noChangeAspect="1"/>
          </p:cNvPicPr>
          <p:nvPr/>
        </p:nvPicPr>
        <p:blipFill>
          <a:blip r:embed="rId3"/>
          <a:stretch>
            <a:fillRect/>
          </a:stretch>
        </p:blipFill>
        <p:spPr>
          <a:xfrm>
            <a:off x="3473033" y="1514636"/>
            <a:ext cx="8354374" cy="1565504"/>
          </a:xfrm>
          <a:prstGeom prst="rect">
            <a:avLst/>
          </a:prstGeom>
          <a:ln>
            <a:solidFill>
              <a:schemeClr val="tx1"/>
            </a:solidFill>
          </a:ln>
        </p:spPr>
      </p:pic>
      <p:sp>
        <p:nvSpPr>
          <p:cNvPr id="2" name="TextBox 1">
            <a:extLst>
              <a:ext uri="{FF2B5EF4-FFF2-40B4-BE49-F238E27FC236}">
                <a16:creationId xmlns:a16="http://schemas.microsoft.com/office/drawing/2014/main" id="{AE5D390A-0173-E01B-7001-BEF6BEB1FB1E}"/>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0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a:p>
            <a:r>
              <a:rPr lang="en-US" sz="3200"/>
              <a:t>Overrides</a:t>
            </a:r>
          </a:p>
        </p:txBody>
      </p:sp>
      <p:sp>
        <p:nvSpPr>
          <p:cNvPr id="4" name="TextBox 3">
            <a:extLst>
              <a:ext uri="{FF2B5EF4-FFF2-40B4-BE49-F238E27FC236}">
                <a16:creationId xmlns:a16="http://schemas.microsoft.com/office/drawing/2014/main" id="{854F04D2-9657-7CD2-A31C-96C54775954D}"/>
              </a:ext>
            </a:extLst>
          </p:cNvPr>
          <p:cNvSpPr txBox="1"/>
          <p:nvPr/>
        </p:nvSpPr>
        <p:spPr>
          <a:xfrm>
            <a:off x="3316279" y="4774278"/>
            <a:ext cx="6729057" cy="1754326"/>
          </a:xfrm>
          <a:prstGeom prst="rect">
            <a:avLst/>
          </a:prstGeom>
          <a:noFill/>
        </p:spPr>
        <p:txBody>
          <a:bodyPr wrap="square" rtlCol="0">
            <a:spAutoFit/>
          </a:bodyPr>
          <a:lstStyle/>
          <a:p>
            <a:pPr marL="285750" indent="-285750">
              <a:buFont typeface="Arial" panose="020B0604020202020204" pitchFamily="34" charset="0"/>
              <a:buChar char="•"/>
            </a:pPr>
            <a:r>
              <a:rPr lang="en-US"/>
              <a:t>Use Score Override Range: Use this option to set the override score value to only apply to students that fall within Grad Req Base Yr range. This option would be set if the passing override score value could change year to year.</a:t>
            </a:r>
          </a:p>
          <a:p>
            <a:pPr marL="285750" indent="-285750">
              <a:buFont typeface="Arial" panose="020B0604020202020204" pitchFamily="34" charset="0"/>
              <a:buChar char="•"/>
            </a:pPr>
            <a:r>
              <a:rPr lang="en-US"/>
              <a:t>Multiple records may be entered if the grad year ranges do not overlap</a:t>
            </a:r>
          </a:p>
        </p:txBody>
      </p:sp>
      <p:pic>
        <p:nvPicPr>
          <p:cNvPr id="7" name="Picture 6">
            <a:extLst>
              <a:ext uri="{FF2B5EF4-FFF2-40B4-BE49-F238E27FC236}">
                <a16:creationId xmlns:a16="http://schemas.microsoft.com/office/drawing/2014/main" id="{589DF0FE-9BE7-ED97-1C3C-C9B019F61E7E}"/>
              </a:ext>
            </a:extLst>
          </p:cNvPr>
          <p:cNvPicPr>
            <a:picLocks noChangeAspect="1"/>
          </p:cNvPicPr>
          <p:nvPr/>
        </p:nvPicPr>
        <p:blipFill>
          <a:blip r:embed="rId3"/>
          <a:stretch>
            <a:fillRect/>
          </a:stretch>
        </p:blipFill>
        <p:spPr>
          <a:xfrm>
            <a:off x="3662343" y="2110821"/>
            <a:ext cx="4058216" cy="1581371"/>
          </a:xfrm>
          <a:prstGeom prst="rect">
            <a:avLst/>
          </a:prstGeom>
          <a:ln>
            <a:solidFill>
              <a:schemeClr val="tx1"/>
            </a:solidFill>
          </a:ln>
        </p:spPr>
      </p:pic>
      <p:pic>
        <p:nvPicPr>
          <p:cNvPr id="10" name="Picture 9">
            <a:extLst>
              <a:ext uri="{FF2B5EF4-FFF2-40B4-BE49-F238E27FC236}">
                <a16:creationId xmlns:a16="http://schemas.microsoft.com/office/drawing/2014/main" id="{15160420-37F5-41A9-C992-F2795AC9FC92}"/>
              </a:ext>
            </a:extLst>
          </p:cNvPr>
          <p:cNvPicPr>
            <a:picLocks noChangeAspect="1"/>
          </p:cNvPicPr>
          <p:nvPr/>
        </p:nvPicPr>
        <p:blipFill>
          <a:blip r:embed="rId4"/>
          <a:stretch>
            <a:fillRect/>
          </a:stretch>
        </p:blipFill>
        <p:spPr>
          <a:xfrm>
            <a:off x="6909924" y="3138904"/>
            <a:ext cx="4619509" cy="1106575"/>
          </a:xfrm>
          <a:prstGeom prst="rect">
            <a:avLst/>
          </a:prstGeom>
          <a:ln>
            <a:solidFill>
              <a:schemeClr val="tx1"/>
            </a:solidFill>
          </a:ln>
        </p:spPr>
      </p:pic>
      <p:pic>
        <p:nvPicPr>
          <p:cNvPr id="13" name="Picture 12">
            <a:extLst>
              <a:ext uri="{FF2B5EF4-FFF2-40B4-BE49-F238E27FC236}">
                <a16:creationId xmlns:a16="http://schemas.microsoft.com/office/drawing/2014/main" id="{893BFBA3-90E4-D398-A642-02278323E384}"/>
              </a:ext>
            </a:extLst>
          </p:cNvPr>
          <p:cNvPicPr>
            <a:picLocks noChangeAspect="1"/>
          </p:cNvPicPr>
          <p:nvPr/>
        </p:nvPicPr>
        <p:blipFill>
          <a:blip r:embed="rId5"/>
          <a:stretch>
            <a:fillRect/>
          </a:stretch>
        </p:blipFill>
        <p:spPr>
          <a:xfrm>
            <a:off x="3662342" y="657882"/>
            <a:ext cx="6496961" cy="1167331"/>
          </a:xfrm>
          <a:prstGeom prst="rect">
            <a:avLst/>
          </a:prstGeom>
          <a:ln>
            <a:solidFill>
              <a:schemeClr val="tx1"/>
            </a:solidFill>
          </a:ln>
        </p:spPr>
      </p:pic>
      <p:sp>
        <p:nvSpPr>
          <p:cNvPr id="2" name="TextBox 1">
            <a:extLst>
              <a:ext uri="{FF2B5EF4-FFF2-40B4-BE49-F238E27FC236}">
                <a16:creationId xmlns:a16="http://schemas.microsoft.com/office/drawing/2014/main" id="{38EB6952-DE33-E273-229E-95D448A03C22}"/>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59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a:p>
            <a:r>
              <a:rPr lang="en-US" sz="3200"/>
              <a:t>Overrides – Use for ELL</a:t>
            </a:r>
          </a:p>
        </p:txBody>
      </p:sp>
      <p:sp>
        <p:nvSpPr>
          <p:cNvPr id="4" name="TextBox 3">
            <a:extLst>
              <a:ext uri="{FF2B5EF4-FFF2-40B4-BE49-F238E27FC236}">
                <a16:creationId xmlns:a16="http://schemas.microsoft.com/office/drawing/2014/main" id="{854F04D2-9657-7CD2-A31C-96C54775954D}"/>
              </a:ext>
            </a:extLst>
          </p:cNvPr>
          <p:cNvSpPr txBox="1"/>
          <p:nvPr/>
        </p:nvSpPr>
        <p:spPr>
          <a:xfrm>
            <a:off x="3670486" y="4432623"/>
            <a:ext cx="6729057" cy="1200329"/>
          </a:xfrm>
          <a:prstGeom prst="rect">
            <a:avLst/>
          </a:prstGeom>
          <a:noFill/>
        </p:spPr>
        <p:txBody>
          <a:bodyPr wrap="square" rtlCol="0">
            <a:spAutoFit/>
          </a:bodyPr>
          <a:lstStyle/>
          <a:p>
            <a:r>
              <a:rPr lang="en-US" b="1"/>
              <a:t>Use for ELL:  </a:t>
            </a:r>
            <a:r>
              <a:rPr lang="en-US"/>
              <a:t>When this option is selected, override will only be used for students that have ELL Program record. The override use will be limited to students that have a total time in an ELL Program of less then two years.</a:t>
            </a:r>
          </a:p>
        </p:txBody>
      </p:sp>
      <p:pic>
        <p:nvPicPr>
          <p:cNvPr id="13" name="Picture 12">
            <a:extLst>
              <a:ext uri="{FF2B5EF4-FFF2-40B4-BE49-F238E27FC236}">
                <a16:creationId xmlns:a16="http://schemas.microsoft.com/office/drawing/2014/main" id="{893BFBA3-90E4-D398-A642-02278323E384}"/>
              </a:ext>
            </a:extLst>
          </p:cNvPr>
          <p:cNvPicPr>
            <a:picLocks noChangeAspect="1"/>
          </p:cNvPicPr>
          <p:nvPr/>
        </p:nvPicPr>
        <p:blipFill>
          <a:blip r:embed="rId3"/>
          <a:stretch>
            <a:fillRect/>
          </a:stretch>
        </p:blipFill>
        <p:spPr>
          <a:xfrm>
            <a:off x="3662342" y="657882"/>
            <a:ext cx="6496961" cy="1167331"/>
          </a:xfrm>
          <a:prstGeom prst="rect">
            <a:avLst/>
          </a:prstGeom>
          <a:ln>
            <a:solidFill>
              <a:schemeClr val="tx1"/>
            </a:solidFill>
          </a:ln>
        </p:spPr>
      </p:pic>
      <p:pic>
        <p:nvPicPr>
          <p:cNvPr id="15" name="Picture 14">
            <a:extLst>
              <a:ext uri="{FF2B5EF4-FFF2-40B4-BE49-F238E27FC236}">
                <a16:creationId xmlns:a16="http://schemas.microsoft.com/office/drawing/2014/main" id="{2302D66A-9808-4A96-CB4A-23B76F6667B8}"/>
              </a:ext>
            </a:extLst>
          </p:cNvPr>
          <p:cNvPicPr>
            <a:picLocks noChangeAspect="1"/>
          </p:cNvPicPr>
          <p:nvPr/>
        </p:nvPicPr>
        <p:blipFill>
          <a:blip r:embed="rId4"/>
          <a:stretch>
            <a:fillRect/>
          </a:stretch>
        </p:blipFill>
        <p:spPr>
          <a:xfrm>
            <a:off x="3670486" y="2211541"/>
            <a:ext cx="3853720" cy="1500025"/>
          </a:xfrm>
          <a:prstGeom prst="rect">
            <a:avLst/>
          </a:prstGeom>
        </p:spPr>
      </p:pic>
      <p:sp>
        <p:nvSpPr>
          <p:cNvPr id="2" name="TextBox 1">
            <a:extLst>
              <a:ext uri="{FF2B5EF4-FFF2-40B4-BE49-F238E27FC236}">
                <a16:creationId xmlns:a16="http://schemas.microsoft.com/office/drawing/2014/main" id="{8E71B00B-7B57-6625-9CE9-115FD011835F}"/>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37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Graduation Year Codes for Date Passed ELL Option</a:t>
            </a:r>
          </a:p>
        </p:txBody>
      </p:sp>
      <p:sp>
        <p:nvSpPr>
          <p:cNvPr id="4" name="TextBox 3">
            <a:extLst>
              <a:ext uri="{FF2B5EF4-FFF2-40B4-BE49-F238E27FC236}">
                <a16:creationId xmlns:a16="http://schemas.microsoft.com/office/drawing/2014/main" id="{854F04D2-9657-7CD2-A31C-96C54775954D}"/>
              </a:ext>
            </a:extLst>
          </p:cNvPr>
          <p:cNvSpPr txBox="1"/>
          <p:nvPr/>
        </p:nvSpPr>
        <p:spPr>
          <a:xfrm>
            <a:off x="3670486" y="4432623"/>
            <a:ext cx="6729057" cy="1200329"/>
          </a:xfrm>
          <a:prstGeom prst="rect">
            <a:avLst/>
          </a:prstGeom>
          <a:noFill/>
        </p:spPr>
        <p:txBody>
          <a:bodyPr wrap="square" rtlCol="0">
            <a:spAutoFit/>
          </a:bodyPr>
          <a:lstStyle/>
          <a:p>
            <a:pPr marL="285750" indent="-285750">
              <a:buFont typeface="Arial" panose="020B0604020202020204" pitchFamily="34" charset="0"/>
              <a:buChar char="•"/>
            </a:pPr>
            <a:r>
              <a:rPr lang="en-US"/>
              <a:t>The Graduation Year records can be set up at the district level and/or the entity level.</a:t>
            </a:r>
          </a:p>
          <a:p>
            <a:pPr marL="285750" indent="-285750">
              <a:buFont typeface="Arial" panose="020B0604020202020204" pitchFamily="34" charset="0"/>
              <a:buChar char="•"/>
            </a:pPr>
            <a:r>
              <a:rPr lang="en-US"/>
              <a:t>To use the ELL option for the date passed overrides, the student must be in ELL for less that 2 years from their graduation date.</a:t>
            </a:r>
          </a:p>
        </p:txBody>
      </p:sp>
      <p:pic>
        <p:nvPicPr>
          <p:cNvPr id="3" name="Picture 2">
            <a:extLst>
              <a:ext uri="{FF2B5EF4-FFF2-40B4-BE49-F238E27FC236}">
                <a16:creationId xmlns:a16="http://schemas.microsoft.com/office/drawing/2014/main" id="{FADCE809-43BD-5277-211F-ACC09BF35339}"/>
              </a:ext>
            </a:extLst>
          </p:cNvPr>
          <p:cNvPicPr>
            <a:picLocks noChangeAspect="1"/>
          </p:cNvPicPr>
          <p:nvPr/>
        </p:nvPicPr>
        <p:blipFill>
          <a:blip r:embed="rId3"/>
          <a:stretch>
            <a:fillRect/>
          </a:stretch>
        </p:blipFill>
        <p:spPr>
          <a:xfrm>
            <a:off x="3670486" y="424415"/>
            <a:ext cx="7567240" cy="1666181"/>
          </a:xfrm>
          <a:prstGeom prst="rect">
            <a:avLst/>
          </a:prstGeom>
          <a:ln>
            <a:solidFill>
              <a:schemeClr val="tx1"/>
            </a:solidFill>
          </a:ln>
        </p:spPr>
      </p:pic>
      <p:pic>
        <p:nvPicPr>
          <p:cNvPr id="7" name="Picture 6">
            <a:extLst>
              <a:ext uri="{FF2B5EF4-FFF2-40B4-BE49-F238E27FC236}">
                <a16:creationId xmlns:a16="http://schemas.microsoft.com/office/drawing/2014/main" id="{D8C56DF6-526F-A9D3-3FBD-644EF66A0792}"/>
              </a:ext>
            </a:extLst>
          </p:cNvPr>
          <p:cNvPicPr>
            <a:picLocks noChangeAspect="1"/>
          </p:cNvPicPr>
          <p:nvPr/>
        </p:nvPicPr>
        <p:blipFill>
          <a:blip r:embed="rId4"/>
          <a:stretch>
            <a:fillRect/>
          </a:stretch>
        </p:blipFill>
        <p:spPr>
          <a:xfrm>
            <a:off x="3670486" y="2312688"/>
            <a:ext cx="6306430" cy="1724266"/>
          </a:xfrm>
          <a:prstGeom prst="rect">
            <a:avLst/>
          </a:prstGeom>
          <a:ln>
            <a:solidFill>
              <a:schemeClr val="tx1"/>
            </a:solidFill>
          </a:ln>
        </p:spPr>
      </p:pic>
      <p:sp>
        <p:nvSpPr>
          <p:cNvPr id="2" name="TextBox 1">
            <a:extLst>
              <a:ext uri="{FF2B5EF4-FFF2-40B4-BE49-F238E27FC236}">
                <a16:creationId xmlns:a16="http://schemas.microsoft.com/office/drawing/2014/main" id="{35BB7BF3-7A9D-805B-35A3-2DB8FD678388}"/>
              </a:ext>
            </a:extLst>
          </p:cNvPr>
          <p:cNvSpPr txBox="1"/>
          <p:nvPr/>
        </p:nvSpPr>
        <p:spPr>
          <a:xfrm>
            <a:off x="86185" y="5552254"/>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Grading &gt; Setup &gt; Codes &gt; Graduation Year Codes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473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6" ma:contentTypeDescription="Create a new document." ma:contentTypeScope="" ma:versionID="85cedb8cd13522dd50335bc00db4e3b1">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1059e14bec0db6f2b7301bb3bfeb90bb"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hyperlink xmlns="42a7207b-7133-445a-a506-606f615b7eeb">
      <Url xsi:nil="true"/>
      <Description xsi:nil="true"/>
    </hyperlink>
    <Comments xmlns="42a7207b-7133-445a-a506-606f615b7eeb" xsi:nil="true"/>
    <DocumentDate xmlns="42a7207b-7133-445a-a506-606f615b7eeb" xsi:nil="true"/>
  </documentManagement>
</p:properties>
</file>

<file path=customXml/itemProps1.xml><?xml version="1.0" encoding="utf-8"?>
<ds:datastoreItem xmlns:ds="http://schemas.openxmlformats.org/officeDocument/2006/customXml" ds:itemID="{EBDF01C5-0ADF-410C-80EA-B8840BE949D4}">
  <ds:schemaRefs>
    <ds:schemaRef ds:uri="3f3073f3-9a20-481c-ba9a-d77d18817a94"/>
    <ds:schemaRef ds:uri="42a7207b-7133-445a-a506-606f615b7e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3.xml><?xml version="1.0" encoding="utf-8"?>
<ds:datastoreItem xmlns:ds="http://schemas.openxmlformats.org/officeDocument/2006/customXml" ds:itemID="{D0589937-285E-458F-A6E3-EB25D144B7F4}">
  <ds:schemaRefs>
    <ds:schemaRef ds:uri="3f3073f3-9a20-481c-ba9a-d77d18817a94"/>
    <ds:schemaRef ds:uri="42a7207b-7133-445a-a506-606f615b7ee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1869</Words>
  <Application>Microsoft Office PowerPoint</Application>
  <PresentationFormat>Widescreen</PresentationFormat>
  <Paragraphs>189</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Open Sans</vt:lpstr>
      <vt:lpstr>Times New Roman</vt:lpstr>
      <vt:lpstr>Office Theme</vt:lpstr>
      <vt:lpstr>Test Scores/EOC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Builder – CLT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EOC Reminders</vt:lpstr>
      <vt:lpstr>Upcoming Updates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Scott Whitney</cp:lastModifiedBy>
  <cp:revision>2</cp:revision>
  <dcterms:created xsi:type="dcterms:W3CDTF">2017-04-06T16:25:10Z</dcterms:created>
  <dcterms:modified xsi:type="dcterms:W3CDTF">2023-12-20T14:18:43Z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