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handoutMasterIdLst>
    <p:handoutMasterId r:id="rId52"/>
  </p:handoutMasterIdLst>
  <p:sldIdLst>
    <p:sldId id="257" r:id="rId5"/>
    <p:sldId id="265" r:id="rId6"/>
    <p:sldId id="492" r:id="rId7"/>
    <p:sldId id="475" r:id="rId8"/>
    <p:sldId id="464" r:id="rId9"/>
    <p:sldId id="462" r:id="rId10"/>
    <p:sldId id="477" r:id="rId11"/>
    <p:sldId id="484" r:id="rId12"/>
    <p:sldId id="485" r:id="rId13"/>
    <p:sldId id="470" r:id="rId14"/>
    <p:sldId id="478" r:id="rId15"/>
    <p:sldId id="471" r:id="rId16"/>
    <p:sldId id="472" r:id="rId17"/>
    <p:sldId id="473" r:id="rId18"/>
    <p:sldId id="479" r:id="rId19"/>
    <p:sldId id="481" r:id="rId20"/>
    <p:sldId id="474" r:id="rId21"/>
    <p:sldId id="488" r:id="rId22"/>
    <p:sldId id="483" r:id="rId23"/>
    <p:sldId id="486" r:id="rId24"/>
    <p:sldId id="476" r:id="rId25"/>
    <p:sldId id="489" r:id="rId26"/>
    <p:sldId id="490" r:id="rId27"/>
    <p:sldId id="310" r:id="rId28"/>
    <p:sldId id="456" r:id="rId29"/>
    <p:sldId id="460" r:id="rId30"/>
    <p:sldId id="463" r:id="rId31"/>
    <p:sldId id="491" r:id="rId32"/>
    <p:sldId id="457" r:id="rId33"/>
    <p:sldId id="264" r:id="rId34"/>
    <p:sldId id="469" r:id="rId35"/>
    <p:sldId id="461" r:id="rId36"/>
    <p:sldId id="434" r:id="rId37"/>
    <p:sldId id="446" r:id="rId38"/>
    <p:sldId id="448" r:id="rId39"/>
    <p:sldId id="439" r:id="rId40"/>
    <p:sldId id="443" r:id="rId41"/>
    <p:sldId id="442" r:id="rId42"/>
    <p:sldId id="441" r:id="rId43"/>
    <p:sldId id="444" r:id="rId44"/>
    <p:sldId id="454" r:id="rId45"/>
    <p:sldId id="449" r:id="rId46"/>
    <p:sldId id="451" r:id="rId47"/>
    <p:sldId id="450" r:id="rId48"/>
    <p:sldId id="452" r:id="rId49"/>
    <p:sldId id="45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95170-ADDB-4A76-8DCF-EB6A976B4367}" v="2621" dt="2023-12-14T13:55:56.592"/>
    <p1510:client id="{6A8C6652-392D-9F71-91E1-CF974C4CD048}" v="5" dt="2023-12-14T02:33:53.349"/>
    <p1510:client id="{A485CE7F-9AB9-5DC8-B320-18ABCB93A2A5}" v="226" dt="2023-12-14T01:52:41.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97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1D7F4-8612-364C-AE21-34A5B49E53B3}" type="slidenum">
              <a:rPr lang="en-US" smtClean="0"/>
              <a:t>1</a:t>
            </a:fld>
            <a:endParaRPr lang="en-US"/>
          </a:p>
        </p:txBody>
      </p:sp>
    </p:spTree>
    <p:extLst>
      <p:ext uri="{BB962C8B-B14F-4D97-AF65-F5344CB8AC3E}">
        <p14:creationId xmlns:p14="http://schemas.microsoft.com/office/powerpoint/2010/main" val="152948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 5479962 - Be sure to indicate if your district does not want the indicator to display in EA+</a:t>
            </a:r>
          </a:p>
          <a:p>
            <a:r>
              <a:rPr lang="en-US"/>
              <a:t>They must be set up per entity</a:t>
            </a:r>
            <a:endParaRPr lang="en-US">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10</a:t>
            </a:fld>
            <a:endParaRPr lang="en-US"/>
          </a:p>
        </p:txBody>
      </p:sp>
    </p:spTree>
    <p:extLst>
      <p:ext uri="{BB962C8B-B14F-4D97-AF65-F5344CB8AC3E}">
        <p14:creationId xmlns:p14="http://schemas.microsoft.com/office/powerpoint/2010/main" val="322216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sure to indicate if your district does not want the indicator to display in EA+</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11</a:t>
            </a:fld>
            <a:endParaRPr lang="en-US"/>
          </a:p>
        </p:txBody>
      </p:sp>
    </p:spTree>
    <p:extLst>
      <p:ext uri="{BB962C8B-B14F-4D97-AF65-F5344CB8AC3E}">
        <p14:creationId xmlns:p14="http://schemas.microsoft.com/office/powerpoint/2010/main" val="1623857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PR: 5185358  - Skyward Transaction Codes and DOE Transaction Codes can be changed in the survey maintain using the Mass Change Extracted Survey Data</a:t>
            </a:r>
          </a:p>
          <a:p>
            <a:pPr>
              <a:defRPr/>
            </a:pPr>
            <a:r>
              <a:rPr lang="en-US"/>
              <a:t>The Survey Period for Class Size  and Sunshine Connections was added to the utility</a:t>
            </a:r>
          </a:p>
          <a:p>
            <a:r>
              <a:rPr lang="en-US"/>
              <a:t>- The Mass Change Survey Data can now change data for Class Sze (Survey Period = CS) and Sunshine Connections (Survey Period = SC).</a:t>
            </a:r>
            <a:endParaRPr lang="en-US">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12</a:t>
            </a:fld>
            <a:endParaRPr lang="en-US"/>
          </a:p>
        </p:txBody>
      </p:sp>
    </p:spTree>
    <p:extLst>
      <p:ext uri="{BB962C8B-B14F-4D97-AF65-F5344CB8AC3E}">
        <p14:creationId xmlns:p14="http://schemas.microsoft.com/office/powerpoint/2010/main" val="1190354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When updating an offense for a single incident, the incident details are automatically updated.</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13</a:t>
            </a:fld>
            <a:endParaRPr lang="en-US"/>
          </a:p>
        </p:txBody>
      </p:sp>
    </p:spTree>
    <p:extLst>
      <p:ext uri="{BB962C8B-B14F-4D97-AF65-F5344CB8AC3E}">
        <p14:creationId xmlns:p14="http://schemas.microsoft.com/office/powerpoint/2010/main" val="2257498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PR: </a:t>
            </a:r>
            <a:r>
              <a:rPr lang="en-US"/>
              <a:t>5557965 - </a:t>
            </a:r>
            <a:r>
              <a:rPr lang="en-US">
                <a:cs typeface="Calibri"/>
              </a:rPr>
              <a:t>Student Course Transcript format will now extract for a student with default entity N998 at the end of the year IF they were also enrolled in the district at some point during the year.  The Current, School of Enrollment will match the most recent school in the district where they were enrolled.</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14</a:t>
            </a:fld>
            <a:endParaRPr lang="en-US"/>
          </a:p>
        </p:txBody>
      </p:sp>
    </p:spTree>
    <p:extLst>
      <p:ext uri="{BB962C8B-B14F-4D97-AF65-F5344CB8AC3E}">
        <p14:creationId xmlns:p14="http://schemas.microsoft.com/office/powerpoint/2010/main" val="281853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FFFF"/>
              </a:solidFill>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15</a:t>
            </a:fld>
            <a:endParaRPr lang="en-US"/>
          </a:p>
        </p:txBody>
      </p:sp>
    </p:spTree>
    <p:extLst>
      <p:ext uri="{BB962C8B-B14F-4D97-AF65-F5344CB8AC3E}">
        <p14:creationId xmlns:p14="http://schemas.microsoft.com/office/powerpoint/2010/main" val="4105144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FFFFFF"/>
              </a:solidFill>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16</a:t>
            </a:fld>
            <a:endParaRPr lang="en-US"/>
          </a:p>
        </p:txBody>
      </p:sp>
    </p:spTree>
    <p:extLst>
      <p:ext uri="{BB962C8B-B14F-4D97-AF65-F5344CB8AC3E}">
        <p14:creationId xmlns:p14="http://schemas.microsoft.com/office/powerpoint/2010/main" val="2075508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a:ea typeface="Calibri"/>
                <a:cs typeface="Calibri"/>
              </a:rPr>
              <a:t>PR 5471620 - Student Assessment will pull Test score type of ZZ if the score column has option selected “Send this score with test score type ZZ for Surveys”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ea typeface="Calibri"/>
                <a:cs typeface="Calibri"/>
              </a:rPr>
              <a:t>Make sure only one score column is set for ZZ.</a:t>
            </a:r>
          </a:p>
          <a:p>
            <a:endParaRPr lang="en-US"/>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17</a:t>
            </a:fld>
            <a:endParaRPr lang="en-US"/>
          </a:p>
        </p:txBody>
      </p:sp>
    </p:spTree>
    <p:extLst>
      <p:ext uri="{BB962C8B-B14F-4D97-AF65-F5344CB8AC3E}">
        <p14:creationId xmlns:p14="http://schemas.microsoft.com/office/powerpoint/2010/main" val="3966009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a:ea typeface="Calibri"/>
                <a:cs typeface="Calibri"/>
              </a:rPr>
              <a:t>PR 5565221 - The Surveys Fed/State Indicator was also updated to properly pull the CAPE ID 1 and 2 values by priority set when there are more than 2 CTE CAPE records that start on the same date.</a:t>
            </a:r>
          </a:p>
        </p:txBody>
      </p:sp>
      <p:sp>
        <p:nvSpPr>
          <p:cNvPr id="4" name="Slide Number Placeholder 3"/>
          <p:cNvSpPr>
            <a:spLocks noGrp="1"/>
          </p:cNvSpPr>
          <p:nvPr>
            <p:ph type="sldNum" sz="quarter" idx="5"/>
          </p:nvPr>
        </p:nvSpPr>
        <p:spPr/>
        <p:txBody>
          <a:bodyPr/>
          <a:lstStyle/>
          <a:p>
            <a:fld id="{59C1D7F4-8612-364C-AE21-34A5B49E53B3}" type="slidenum">
              <a:rPr lang="en-US" smtClean="0"/>
              <a:t>18</a:t>
            </a:fld>
            <a:endParaRPr lang="en-US"/>
          </a:p>
        </p:txBody>
      </p:sp>
    </p:spTree>
    <p:extLst>
      <p:ext uri="{BB962C8B-B14F-4D97-AF65-F5344CB8AC3E}">
        <p14:creationId xmlns:p14="http://schemas.microsoft.com/office/powerpoint/2010/main" val="4227578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a:ea typeface="Calibri"/>
                <a:cs typeface="Calibri"/>
              </a:rPr>
              <a:t>5377146 </a:t>
            </a:r>
            <a:r>
              <a:rPr lang="en-US" sz="1200">
                <a:ea typeface="+mn-lt"/>
                <a:cs typeface="+mn-lt"/>
              </a:rPr>
              <a:t>The FLEID Export’s Other Corrections file was updated to not include records with a Change Type of No Change. The View Students with Name Changes screen now has a Date Changed range option above the browse to increase program loading times. Additionally, the Set as No Change option will now update records for Other Correction fields, such as the FLEID and Birthdate. Previously, the option would not allow users to change from Correction to No Change for the Other Corrections view.</a:t>
            </a:r>
          </a:p>
          <a:p>
            <a:pPr marR="0" lvl="0" algn="l" defTabSz="914400" rtl="0" eaLnBrk="1" fontAlgn="auto" latinLnBrk="0" hangingPunct="1">
              <a:lnSpc>
                <a:spcPct val="100000"/>
              </a:lnSpc>
              <a:spcBef>
                <a:spcPts val="0"/>
              </a:spcBef>
              <a:spcAft>
                <a:spcPts val="0"/>
              </a:spcAft>
              <a:buClrTx/>
              <a:buSzTx/>
              <a:tabLst/>
              <a:defRPr/>
            </a:pPr>
            <a:endParaRPr lang="en-US">
              <a:solidFill>
                <a:srgbClr val="FFFFFF"/>
              </a:solidFill>
              <a:ea typeface="Calibri"/>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19</a:t>
            </a:fld>
            <a:endParaRPr lang="en-US"/>
          </a:p>
        </p:txBody>
      </p:sp>
    </p:spTree>
    <p:extLst>
      <p:ext uri="{BB962C8B-B14F-4D97-AF65-F5344CB8AC3E}">
        <p14:creationId xmlns:p14="http://schemas.microsoft.com/office/powerpoint/2010/main" val="3155780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362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a typeface="+mn-lt"/>
                <a:cs typeface="+mn-lt"/>
              </a:rPr>
              <a:t>PR 5033808 -  A “Shared District” column was added to the FTE Claim File Maintain screen and will be populated on import to indicate the other districts also claiming the student. The match will be based on Last Name, First Name, FLEID, and Date of Birth.</a:t>
            </a:r>
          </a:p>
          <a:p>
            <a:pPr marR="0" lvl="0" algn="l" defTabSz="914400" rtl="0" eaLnBrk="1" fontAlgn="auto" latinLnBrk="0" hangingPunct="1">
              <a:lnSpc>
                <a:spcPct val="100000"/>
              </a:lnSpc>
              <a:spcBef>
                <a:spcPts val="0"/>
              </a:spcBef>
              <a:spcAft>
                <a:spcPts val="0"/>
              </a:spcAft>
              <a:buClrTx/>
              <a:buSzTx/>
              <a:tabLst/>
              <a:defRPr/>
            </a:pPr>
            <a:endParaRPr lang="en-US">
              <a:solidFill>
                <a:srgbClr val="FFFFFF"/>
              </a:solidFill>
              <a:ea typeface="Calibri"/>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20</a:t>
            </a:fld>
            <a:endParaRPr lang="en-US"/>
          </a:p>
        </p:txBody>
      </p:sp>
    </p:spTree>
    <p:extLst>
      <p:ext uri="{BB962C8B-B14F-4D97-AF65-F5344CB8AC3E}">
        <p14:creationId xmlns:p14="http://schemas.microsoft.com/office/powerpoint/2010/main" val="1825322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 5601101 – estimated date 2/1/2024 so it will be available early spring</a:t>
            </a:r>
          </a:p>
        </p:txBody>
      </p:sp>
      <p:sp>
        <p:nvSpPr>
          <p:cNvPr id="4" name="Slide Number Placeholder 3"/>
          <p:cNvSpPr>
            <a:spLocks noGrp="1"/>
          </p:cNvSpPr>
          <p:nvPr>
            <p:ph type="sldNum" sz="quarter" idx="5"/>
          </p:nvPr>
        </p:nvSpPr>
        <p:spPr/>
        <p:txBody>
          <a:bodyPr/>
          <a:lstStyle/>
          <a:p>
            <a:fld id="{59C1D7F4-8612-364C-AE21-34A5B49E53B3}" type="slidenum">
              <a:rPr lang="en-US" smtClean="0"/>
              <a:t>21</a:t>
            </a:fld>
            <a:endParaRPr lang="en-US"/>
          </a:p>
        </p:txBody>
      </p:sp>
    </p:spTree>
    <p:extLst>
      <p:ext uri="{BB962C8B-B14F-4D97-AF65-F5344CB8AC3E}">
        <p14:creationId xmlns:p14="http://schemas.microsoft.com/office/powerpoint/2010/main" val="1427444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We have seen a lot of service recently and they are receiving this error – for any FTP connection to NWRDC</a:t>
            </a:r>
            <a:endParaRPr lang="en-US">
              <a:solidFill>
                <a:srgbClr val="000000"/>
              </a:solidFill>
              <a:ea typeface="Calibri"/>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22</a:t>
            </a:fld>
            <a:endParaRPr lang="en-US"/>
          </a:p>
        </p:txBody>
      </p:sp>
    </p:spTree>
    <p:extLst>
      <p:ext uri="{BB962C8B-B14F-4D97-AF65-F5344CB8AC3E}">
        <p14:creationId xmlns:p14="http://schemas.microsoft.com/office/powerpoint/2010/main" val="3861359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a:t>Port – Typically, this field is left blank. When blank, the Port will default based on the protocol selected. Example: for ftp/</a:t>
            </a:r>
            <a:r>
              <a:rPr lang="en-US" err="1"/>
              <a:t>ftpes</a:t>
            </a:r>
            <a:r>
              <a:rPr lang="en-US"/>
              <a:t>, the port will be defaulted to “21”. Sftp, defaults as “22”. **For ftp/</a:t>
            </a:r>
            <a:r>
              <a:rPr lang="en-US" err="1"/>
              <a:t>ftpes</a:t>
            </a:r>
            <a:r>
              <a:rPr lang="en-US"/>
              <a:t>, if the transfer is not successful, try entering port 1990.</a:t>
            </a:r>
            <a:endParaRPr lang="en-US">
              <a:solidFill>
                <a:srgbClr val="FFFFFF"/>
              </a:solidFill>
              <a:ea typeface="Calibri"/>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23</a:t>
            </a:fld>
            <a:endParaRPr lang="en-US"/>
          </a:p>
        </p:txBody>
      </p:sp>
    </p:spTree>
    <p:extLst>
      <p:ext uri="{BB962C8B-B14F-4D97-AF65-F5344CB8AC3E}">
        <p14:creationId xmlns:p14="http://schemas.microsoft.com/office/powerpoint/2010/main" val="1895847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a:cs typeface="Calibri"/>
              </a:rPr>
              <a:t>FASTER – 12/21/23</a:t>
            </a:r>
          </a:p>
          <a:p>
            <a:r>
              <a:rPr lang="en-US" sz="1050">
                <a:cs typeface="Calibri"/>
              </a:rPr>
              <a:t>Survey Data to log – NA – not sure</a:t>
            </a:r>
          </a:p>
          <a:p>
            <a:r>
              <a:rPr lang="en-US" sz="1050">
                <a:cs typeface="Calibri"/>
              </a:rPr>
              <a:t>NAEP – Other Exports:  4/11/24 –National Assessment of Educational Progress Is submitted by the state for districts.  TUDA is the Trial Urban Districts Assessments that is voluntary so districts must submit directly.</a:t>
            </a:r>
          </a:p>
        </p:txBody>
      </p:sp>
      <p:sp>
        <p:nvSpPr>
          <p:cNvPr id="4" name="Slide Number Placeholder 3"/>
          <p:cNvSpPr>
            <a:spLocks noGrp="1"/>
          </p:cNvSpPr>
          <p:nvPr>
            <p:ph type="sldNum" sz="quarter" idx="5"/>
          </p:nvPr>
        </p:nvSpPr>
        <p:spPr/>
        <p:txBody>
          <a:bodyPr/>
          <a:lstStyle/>
          <a:p>
            <a:fld id="{59C1D7F4-8612-364C-AE21-34A5B49E53B3}" type="slidenum">
              <a:rPr lang="en-US" smtClean="0"/>
              <a:t>24</a:t>
            </a:fld>
            <a:endParaRPr lang="en-US"/>
          </a:p>
        </p:txBody>
      </p:sp>
    </p:spTree>
    <p:extLst>
      <p:ext uri="{BB962C8B-B14F-4D97-AF65-F5344CB8AC3E}">
        <p14:creationId xmlns:p14="http://schemas.microsoft.com/office/powerpoint/2010/main" val="2085502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Navigate to District State Reporting Configuration in the 000 entity. Open up the Room Resources. Then look at the building and room that are associated with the two courses.   If the courses have the same FISH values on them, that is why they are calculating together. One of these will need to be changed.</a:t>
            </a:r>
          </a:p>
          <a:p>
            <a:pPr>
              <a:buFont typeface="Arial"/>
              <a:buChar char="•"/>
              <a:defRPr/>
            </a:pPr>
            <a:endParaRPr lang="en-US">
              <a:ea typeface="Calibri"/>
              <a:cs typeface="Calibri"/>
            </a:endParaRPr>
          </a:p>
          <a:p>
            <a:pPr>
              <a:buFont typeface="Arial"/>
              <a:buChar char="•"/>
              <a:defRPr/>
            </a:pPr>
            <a:r>
              <a:rPr lang="en-US">
                <a:ea typeface="Calibri"/>
                <a:cs typeface="Calibri"/>
              </a:rPr>
              <a:t>The building and room are in the creation of the FISH number. However, for the Class Size report in Skyward it is built strictly off data from the Survey Maintain. (Course Number, Section, Period, Term, and School Number Current Instruction) Student Course/Teacher Course. So the issue that you were receiving was due to the Student Course Schedule records extracted for Course 5010041/001 that have identical key fields.  However, the teacher course records that are reported should have the FISH number which should be different because the buildings and rooms are different.  </a:t>
            </a:r>
          </a:p>
          <a:p>
            <a:pPr>
              <a:buFont typeface="Arial"/>
              <a:buChar char="•"/>
              <a:defRPr/>
            </a:pPr>
            <a:endParaRPr lang="en-US">
              <a:ea typeface="Calibri"/>
              <a:cs typeface="Calibri"/>
            </a:endParaRPr>
          </a:p>
          <a:p>
            <a:pPr>
              <a:buFont typeface="Arial"/>
              <a:buChar char="•"/>
              <a:defRPr/>
            </a:pPr>
            <a:r>
              <a:rPr lang="en-US">
                <a:ea typeface="Calibri"/>
                <a:cs typeface="Calibri"/>
              </a:rPr>
              <a:t>Ensure that the FISH information is unique for each Teacher Course record. </a:t>
            </a:r>
          </a:p>
          <a:p>
            <a:pPr>
              <a:buFont typeface="Arial"/>
              <a:buChar char="•"/>
              <a:defRPr/>
            </a:pPr>
            <a:endParaRPr lang="en-US">
              <a:solidFill>
                <a:srgbClr val="FFFFFF"/>
              </a:solidFill>
              <a:ea typeface="Calibri"/>
              <a:cs typeface="Calibri"/>
            </a:endParaRPr>
          </a:p>
          <a:p>
            <a:pPr>
              <a:buFont typeface="Arial"/>
              <a:buChar char="•"/>
              <a:defRPr/>
            </a:pPr>
            <a:endParaRPr lang="en-US">
              <a:solidFill>
                <a:srgbClr val="FFFFFF"/>
              </a:solidFill>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024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Field option is available when the Update is the only option selected.</a:t>
            </a:r>
          </a:p>
          <a:p>
            <a:r>
              <a:rPr lang="en-US"/>
              <a:t>Allows you to update specific fields instead of updating the whole format such as the FLEID.</a:t>
            </a:r>
          </a:p>
          <a:p>
            <a:r>
              <a:rPr lang="en-US"/>
              <a:t>This would be used if you want only the FLEID updated but you do not want to re-extract other data for that format.</a:t>
            </a:r>
          </a:p>
        </p:txBody>
      </p:sp>
      <p:sp>
        <p:nvSpPr>
          <p:cNvPr id="4" name="Slide Number Placeholder 3"/>
          <p:cNvSpPr>
            <a:spLocks noGrp="1"/>
          </p:cNvSpPr>
          <p:nvPr>
            <p:ph type="sldNum" sz="quarter" idx="5"/>
          </p:nvPr>
        </p:nvSpPr>
        <p:spPr/>
        <p:txBody>
          <a:bodyPr/>
          <a:lstStyle/>
          <a:p>
            <a:fld id="{59C1D7F4-8612-364C-AE21-34A5B49E53B3}" type="slidenum">
              <a:rPr lang="en-US" smtClean="0"/>
              <a:t>26</a:t>
            </a:fld>
            <a:endParaRPr lang="en-US"/>
          </a:p>
        </p:txBody>
      </p:sp>
    </p:spTree>
    <p:extLst>
      <p:ext uri="{BB962C8B-B14F-4D97-AF65-F5344CB8AC3E}">
        <p14:creationId xmlns:p14="http://schemas.microsoft.com/office/powerpoint/2010/main" val="1125427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select one or more fields to update</a:t>
            </a:r>
          </a:p>
          <a:p>
            <a:r>
              <a:rPr lang="en-US"/>
              <a:t>Use either the include or exclude option.</a:t>
            </a:r>
          </a:p>
          <a:p>
            <a:r>
              <a:rPr lang="en-US"/>
              <a:t>An example is when the FLEID is updated but you don’t want to re-extract all the data, just update the FLEID</a:t>
            </a:r>
          </a:p>
        </p:txBody>
      </p:sp>
      <p:sp>
        <p:nvSpPr>
          <p:cNvPr id="4" name="Slide Number Placeholder 3"/>
          <p:cNvSpPr>
            <a:spLocks noGrp="1"/>
          </p:cNvSpPr>
          <p:nvPr>
            <p:ph type="sldNum" sz="quarter" idx="5"/>
          </p:nvPr>
        </p:nvSpPr>
        <p:spPr/>
        <p:txBody>
          <a:bodyPr/>
          <a:lstStyle/>
          <a:p>
            <a:fld id="{59C1D7F4-8612-364C-AE21-34A5B49E53B3}" type="slidenum">
              <a:rPr lang="en-US" smtClean="0"/>
              <a:t>27</a:t>
            </a:fld>
            <a:endParaRPr lang="en-US"/>
          </a:p>
        </p:txBody>
      </p:sp>
    </p:spTree>
    <p:extLst>
      <p:ext uri="{BB962C8B-B14F-4D97-AF65-F5344CB8AC3E}">
        <p14:creationId xmlns:p14="http://schemas.microsoft.com/office/powerpoint/2010/main" val="1161528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Reminders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This can assist you in where to start trouble-shooting your edits.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841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Reminders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This document is a work in progress.  If there are edit changes, the edit is updated and the information about where to start looking will also be updated.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The top row shows the date the page was last updated.  This is per tab.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779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a:t>PR 5569621 - Online Course now uses a local code beginning with 2024 to allow districts to still track the courses that are online.</a:t>
            </a:r>
          </a:p>
          <a:p>
            <a:pPr marR="0" lvl="0" algn="l" defTabSz="914400" rtl="0">
              <a:lnSpc>
                <a:spcPct val="100000"/>
              </a:lnSpc>
              <a:spcBef>
                <a:spcPts val="0"/>
              </a:spcBef>
              <a:spcAft>
                <a:spcPts val="0"/>
              </a:spcAft>
              <a:buClrTx/>
              <a:buSzTx/>
              <a:tabLst/>
              <a:defRPr/>
            </a:pPr>
            <a:r>
              <a:rPr lang="en-US"/>
              <a:t>A new local online course code table has been added to Florida when the school year is greater than 2023. If the school year is equal to or less than 2023 the state defined online course code table is still used. The new online course code table update applies to:</a:t>
            </a:r>
            <a:endParaRPr lang="en-US">
              <a:ea typeface="Calibri"/>
              <a:cs typeface="Calibri"/>
            </a:endParaRPr>
          </a:p>
          <a:p>
            <a:r>
              <a:rPr lang="en-US" err="1"/>
              <a:t>Skybuild</a:t>
            </a:r>
            <a:r>
              <a:rPr lang="en-US"/>
              <a:t> Import and Export</a:t>
            </a:r>
            <a:endParaRPr lang="en-US">
              <a:ea typeface="Calibri"/>
              <a:cs typeface="Calibri"/>
            </a:endParaRPr>
          </a:p>
          <a:p>
            <a:r>
              <a:rPr lang="en-US"/>
              <a:t>Student Profile Grade Entry Screen</a:t>
            </a:r>
            <a:endParaRPr lang="en-US">
              <a:ea typeface="Calibri"/>
              <a:cs typeface="Calibri"/>
            </a:endParaRPr>
          </a:p>
          <a:p>
            <a:r>
              <a:rPr lang="en-US"/>
              <a:t>Mass Change Course Master Field Values Utility</a:t>
            </a:r>
            <a:endParaRPr lang="en-US">
              <a:ea typeface="Calibri"/>
              <a:cs typeface="Calibri"/>
            </a:endParaRPr>
          </a:p>
          <a:p>
            <a:r>
              <a:rPr lang="en-US"/>
              <a:t>Course Master Section Screen</a:t>
            </a:r>
            <a:endParaRPr lang="en-US">
              <a:ea typeface="Calibri"/>
              <a:cs typeface="Calibri"/>
            </a:endParaRPr>
          </a:p>
          <a:p>
            <a:r>
              <a:rPr lang="en-US"/>
              <a:t>Student Profile Current Scheduling Class Edit Screen</a:t>
            </a:r>
            <a:endParaRPr lang="en-US">
              <a:ea typeface="Calibri"/>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3</a:t>
            </a:fld>
            <a:endParaRPr lang="en-US"/>
          </a:p>
        </p:txBody>
      </p:sp>
    </p:spTree>
    <p:extLst>
      <p:ext uri="{BB962C8B-B14F-4D97-AF65-F5344CB8AC3E}">
        <p14:creationId xmlns:p14="http://schemas.microsoft.com/office/powerpoint/2010/main" val="2994390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30</a:t>
            </a:fld>
            <a:endParaRPr lang="en-US"/>
          </a:p>
        </p:txBody>
      </p:sp>
    </p:spTree>
    <p:extLst>
      <p:ext uri="{BB962C8B-B14F-4D97-AF65-F5344CB8AC3E}">
        <p14:creationId xmlns:p14="http://schemas.microsoft.com/office/powerpoint/2010/main" val="3953546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31</a:t>
            </a:fld>
            <a:endParaRPr lang="en-US"/>
          </a:p>
        </p:txBody>
      </p:sp>
    </p:spTree>
    <p:extLst>
      <p:ext uri="{BB962C8B-B14F-4D97-AF65-F5344CB8AC3E}">
        <p14:creationId xmlns:p14="http://schemas.microsoft.com/office/powerpoint/2010/main" val="3298614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485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This config is district wide: </a:t>
            </a:r>
          </a:p>
          <a:p>
            <a:endParaRPr lang="en-US"/>
          </a:p>
          <a:p>
            <a:r>
              <a:rPr lang="en-US"/>
              <a:t>Average Over the Entire Semester:  This would be used when you have classes that only meet for terms. </a:t>
            </a:r>
          </a:p>
          <a:p>
            <a:endParaRPr lang="en-US"/>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If the option is selected in the Scheduling Entity Year Setup &gt; Scheduling Options (WS\OF\CS\PS\CF) to Report Term 6/7/8/9 courses in Survey 2 or 3 then those courses will also be included when processing Surveys and FTE.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system will add up the total minutes that class met and averages the minutes for the entire semester.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semester is based off the control sets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If this option is selected and you have some entities that are M-F “normal” then the Class Minutes Weekly should calculate the same as option 1. (Assuming that the class meets the same amount of minutes each week).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33</a:t>
            </a:fld>
            <a:endParaRPr lang="en-US"/>
          </a:p>
        </p:txBody>
      </p:sp>
    </p:spTree>
    <p:extLst>
      <p:ext uri="{BB962C8B-B14F-4D97-AF65-F5344CB8AC3E}">
        <p14:creationId xmlns:p14="http://schemas.microsoft.com/office/powerpoint/2010/main" val="955056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This config is district wide: </a:t>
            </a:r>
          </a:p>
          <a:p>
            <a:endParaRPr lang="en-US"/>
          </a:p>
          <a:p>
            <a:r>
              <a:rPr lang="en-US"/>
              <a:t>Average Over the Entire Semester:  This would be used when you have classes that only meet for terms. </a:t>
            </a:r>
          </a:p>
          <a:p>
            <a:endParaRPr lang="en-US"/>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If the option is selected in the Scheduling Entity Year Setup &gt; Scheduling Options (WS\OF\CS\PS\CF) to Report Term 6/7/8/9 courses in Survey 2 or 3 then those courses will also be included when processing Surveys and FTE.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system will add up the total minutes that class met and averages the minutes for the entire semester. </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semester is based off the control sets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If this option is selected and you have some entities that are M-F “normal” then the Class Minutes Weekly should calculate the same as option 1. (Assuming that the class meets the same amount of minutes each week).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34</a:t>
            </a:fld>
            <a:endParaRPr lang="en-US"/>
          </a:p>
        </p:txBody>
      </p:sp>
    </p:spTree>
    <p:extLst>
      <p:ext uri="{BB962C8B-B14F-4D97-AF65-F5344CB8AC3E}">
        <p14:creationId xmlns:p14="http://schemas.microsoft.com/office/powerpoint/2010/main" val="815021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462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Import Column is SR. = O and S. O means minutes were adjusted due to overlapping class times.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S means class meeting time overrides is being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**Very important: The FTE Calc /system cannot handle and will not properly calculate mins and FTE if there is more than 2 overlapping courses.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-Look at this report and start by looking at the period numbers. Then the class times and then what days the course is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Invalid Minutes: Also check for courses that are getting zero minutes.  Check the class meet override . Lot of times we see districts that have this set with 1200 – 1200 which is the default override times.  They either didn’t update it or the section really should not be flagged to use Class Meeting override.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-If it is not an Class Meeting Time override, then the first step would be to reviewing the hierarchy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704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Plan to show the detail from an example here.  If your district does not have this listed.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71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38</a:t>
            </a:fld>
            <a:endParaRPr lang="en-US"/>
          </a:p>
        </p:txBody>
      </p:sp>
    </p:spTree>
    <p:extLst>
      <p:ext uri="{BB962C8B-B14F-4D97-AF65-F5344CB8AC3E}">
        <p14:creationId xmlns:p14="http://schemas.microsoft.com/office/powerpoint/2010/main" val="4254589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44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a:t>PR 5569621 - Online Course now uses a local code beginning with 2024 to allow districts to still track the courses that are online.</a:t>
            </a:r>
          </a:p>
          <a:p>
            <a:pPr marR="0" lvl="0" algn="l" defTabSz="914400" rtl="0">
              <a:lnSpc>
                <a:spcPct val="100000"/>
              </a:lnSpc>
              <a:spcBef>
                <a:spcPts val="0"/>
              </a:spcBef>
              <a:spcAft>
                <a:spcPts val="0"/>
              </a:spcAft>
              <a:buClrTx/>
              <a:buSzTx/>
              <a:tabLst/>
              <a:defRPr/>
            </a:pPr>
            <a:r>
              <a:rPr lang="en-US"/>
              <a:t>A new local online course code table has been added to Florida when the school year is greater than 2023. If the school year is equal to or less than 2023 the state defined online course code table is still used. The new online course code table update applies to:</a:t>
            </a:r>
            <a:endParaRPr lang="en-US">
              <a:ea typeface="Calibri"/>
              <a:cs typeface="Calibri"/>
            </a:endParaRPr>
          </a:p>
          <a:p>
            <a:r>
              <a:rPr lang="en-US" err="1"/>
              <a:t>Skybuild</a:t>
            </a:r>
            <a:r>
              <a:rPr lang="en-US"/>
              <a:t> Import and Export</a:t>
            </a:r>
            <a:endParaRPr lang="en-US">
              <a:ea typeface="Calibri"/>
              <a:cs typeface="Calibri"/>
            </a:endParaRPr>
          </a:p>
          <a:p>
            <a:r>
              <a:rPr lang="en-US"/>
              <a:t>Student Profile Grade Entry Screen</a:t>
            </a:r>
            <a:endParaRPr lang="en-US">
              <a:ea typeface="Calibri"/>
              <a:cs typeface="Calibri"/>
            </a:endParaRPr>
          </a:p>
          <a:p>
            <a:r>
              <a:rPr lang="en-US"/>
              <a:t>Mass Change Course Master Field Values Utility</a:t>
            </a:r>
            <a:endParaRPr lang="en-US">
              <a:ea typeface="Calibri"/>
              <a:cs typeface="Calibri"/>
            </a:endParaRPr>
          </a:p>
          <a:p>
            <a:r>
              <a:rPr lang="en-US"/>
              <a:t>Course Master Section Screen</a:t>
            </a:r>
            <a:endParaRPr lang="en-US">
              <a:ea typeface="Calibri"/>
              <a:cs typeface="Calibri"/>
            </a:endParaRPr>
          </a:p>
          <a:p>
            <a:r>
              <a:rPr lang="en-US"/>
              <a:t>Student Profile Current Scheduling Class Edit Screen</a:t>
            </a:r>
            <a:endParaRPr lang="en-US">
              <a:ea typeface="Calibri"/>
              <a:cs typeface="Calibri"/>
            </a:endParaRPr>
          </a:p>
        </p:txBody>
      </p:sp>
      <p:sp>
        <p:nvSpPr>
          <p:cNvPr id="4" name="Slide Number Placeholder 3"/>
          <p:cNvSpPr>
            <a:spLocks noGrp="1"/>
          </p:cNvSpPr>
          <p:nvPr>
            <p:ph type="sldNum" sz="quarter" idx="5"/>
          </p:nvPr>
        </p:nvSpPr>
        <p:spPr/>
        <p:txBody>
          <a:bodyPr/>
          <a:lstStyle/>
          <a:p>
            <a:fld id="{59C1D7F4-8612-364C-AE21-34A5B49E53B3}" type="slidenum">
              <a:rPr lang="en-US" smtClean="0"/>
              <a:t>4</a:t>
            </a:fld>
            <a:endParaRPr lang="en-US"/>
          </a:p>
        </p:txBody>
      </p:sp>
    </p:spTree>
    <p:extLst>
      <p:ext uri="{BB962C8B-B14F-4D97-AF65-F5344CB8AC3E}">
        <p14:creationId xmlns:p14="http://schemas.microsoft.com/office/powerpoint/2010/main" val="70726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0861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Check FTE Flags on both FTE &amp; Diploma screen and Class Record.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Reminder: This flag is used to determine if the students courses should all report as zero FFTE and FEFP 999. If the was not in attendance during 11-day Survey window.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Also check if the course and student class level is flagged as FTE Eligible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855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FL state reporting will pull always pull from the Class Start and Stop times. Not the Period Start/Stop Times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816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Ensuring correct calendar is set on the course.  We have seen many of times where a non default calendar was selected but the calendar school year was not created.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814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Florida State Specific: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This would be typically only be used for those class periods where they break for lunch in the middle of their class period.  The amount of minutes entered here will be deducted from the overall minutes from the course.- period.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352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Reminders: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Record must be active as of Date Certain,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If there are multiple enrollments, and are overlapping records, only one can be flagged as default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53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Reminders: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Class Transaction:  Remember the Effective Date is what is used to determine if that class is active over Date Certain.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t>We do find that a lot of users are deleting transaction records which can cause  issues for reporting Class Mins.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38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should be imported prior to survey processing to ensure the district data can be validated prior to submitting data to the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PR 5491068 - Districts can import the Staff Demographic file into the DOE File to use for validating the Teacher Course format</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5</a:t>
            </a:fld>
            <a:endParaRPr lang="en-US"/>
          </a:p>
        </p:txBody>
      </p:sp>
    </p:spTree>
    <p:extLst>
      <p:ext uri="{BB962C8B-B14F-4D97-AF65-F5344CB8AC3E}">
        <p14:creationId xmlns:p14="http://schemas.microsoft.com/office/powerpoint/2010/main" val="49874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versatile utility that may be used to update the FTE Diploma screen information primarily for the Student Additional Funding format for survey 5.</a:t>
            </a:r>
          </a:p>
          <a:p>
            <a:r>
              <a:rPr lang="en-US"/>
              <a:t>It can be used to update the FTE/Diploma fields for the new school year for those areas such as AP/IB/AICE where they earned the additional funding last year but now you want the fields cleared for the new year.</a:t>
            </a:r>
            <a:endParaRPr lang="en-US">
              <a:cs typeface="Calibri"/>
            </a:endParaRPr>
          </a:p>
          <a:p>
            <a:pPr>
              <a:defRPr/>
            </a:pPr>
            <a:r>
              <a:rPr lang="en-US"/>
              <a:t>Mass </a:t>
            </a:r>
            <a:r>
              <a:rPr lang="en-US" err="1"/>
              <a:t>Upd</a:t>
            </a:r>
            <a:r>
              <a:rPr lang="en-US"/>
              <a:t>ate FTE Fields for AP/IB/AICE to award FTE if student was enrolled in the course and passed the test.  No longer looking for a passing grade in the course.</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6</a:t>
            </a:fld>
            <a:endParaRPr lang="en-US"/>
          </a:p>
        </p:txBody>
      </p:sp>
    </p:spTree>
    <p:extLst>
      <p:ext uri="{BB962C8B-B14F-4D97-AF65-F5344CB8AC3E}">
        <p14:creationId xmlns:p14="http://schemas.microsoft.com/office/powerpoint/2010/main" val="160877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versatile utility that may be used to update the FTE Diploma screen information primarily for the Student Additional Funding format for survey 5.</a:t>
            </a:r>
          </a:p>
          <a:p>
            <a:r>
              <a:rPr lang="en-US"/>
              <a:t>It can be used to update the FTE/Diploma fields for the new school year for those areas such as AP/IB/AICE where they earned the additional funding last year but now you want the fields cleared for the new year.</a:t>
            </a:r>
            <a:endParaRPr lang="en-US">
              <a:cs typeface="Calibri"/>
            </a:endParaRPr>
          </a:p>
          <a:p>
            <a:pPr>
              <a:defRPr/>
            </a:pPr>
            <a:endParaRPr lang="en-US"/>
          </a:p>
          <a:p>
            <a:pPr>
              <a:defRPr/>
            </a:pPr>
            <a:r>
              <a:rPr lang="en-US"/>
              <a:t>PR 5474197 - Mass Update FTE Fields for AP/IB/AICE to award FTE if student was enrolled in the course and passed the test.  No longer looking for a passing grade in the course.</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7</a:t>
            </a:fld>
            <a:endParaRPr lang="en-US"/>
          </a:p>
        </p:txBody>
      </p:sp>
    </p:spTree>
    <p:extLst>
      <p:ext uri="{BB962C8B-B14F-4D97-AF65-F5344CB8AC3E}">
        <p14:creationId xmlns:p14="http://schemas.microsoft.com/office/powerpoint/2010/main" val="2622227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 5377111 A warning message was added to the </a:t>
            </a:r>
            <a:r>
              <a:rPr kumimoji="0" lang="en-US" b="0" i="0" u="none" strike="noStrike" kern="1200" cap="none" spc="0" normalizeH="0" baseline="0" noProof="0">
                <a:ln>
                  <a:noFill/>
                </a:ln>
                <a:effectLst/>
                <a:uLnTx/>
                <a:uFillTx/>
              </a:rPr>
              <a:t>Mass Upd</a:t>
            </a:r>
            <a:r>
              <a:rPr lang="en-US"/>
              <a:t>ate FTE Fields utility to let users know about AP, IB, or AICE Courses that may not be properly linked to a Test/Subject under Test Associations.</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8</a:t>
            </a:fld>
            <a:endParaRPr lang="en-US"/>
          </a:p>
        </p:txBody>
      </p:sp>
    </p:spTree>
    <p:extLst>
      <p:ext uri="{BB962C8B-B14F-4D97-AF65-F5344CB8AC3E}">
        <p14:creationId xmlns:p14="http://schemas.microsoft.com/office/powerpoint/2010/main" val="228582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US" sz="1200" kern="1200">
                <a:solidFill>
                  <a:schemeClr val="tx1"/>
                </a:solidFill>
                <a:latin typeface="+mn-lt"/>
                <a:ea typeface="+mn-lt"/>
                <a:cs typeface="+mn-lt"/>
              </a:rPr>
              <a:t>5346243 A new column was added to the AICE</a:t>
            </a:r>
            <a:r>
              <a:rPr lang="en-US" sz="1200">
                <a:ea typeface="+mn-lt"/>
                <a:cs typeface="+mn-lt"/>
              </a:rPr>
              <a:t>/IB/AP Test Association Data maintain for “Subject Content Description."</a:t>
            </a:r>
          </a:p>
          <a:p>
            <a:endParaRPr lang="en-US"/>
          </a:p>
        </p:txBody>
      </p:sp>
      <p:sp>
        <p:nvSpPr>
          <p:cNvPr id="4" name="Slide Number Placeholder 3"/>
          <p:cNvSpPr>
            <a:spLocks noGrp="1"/>
          </p:cNvSpPr>
          <p:nvPr>
            <p:ph type="sldNum" sz="quarter" idx="5"/>
          </p:nvPr>
        </p:nvSpPr>
        <p:spPr/>
        <p:txBody>
          <a:bodyPr/>
          <a:lstStyle/>
          <a:p>
            <a:fld id="{59C1D7F4-8612-364C-AE21-34A5B49E53B3}" type="slidenum">
              <a:rPr lang="en-US" smtClean="0"/>
              <a:t>9</a:t>
            </a:fld>
            <a:endParaRPr lang="en-US"/>
          </a:p>
        </p:txBody>
      </p:sp>
    </p:spTree>
    <p:extLst>
      <p:ext uri="{BB962C8B-B14F-4D97-AF65-F5344CB8AC3E}">
        <p14:creationId xmlns:p14="http://schemas.microsoft.com/office/powerpoint/2010/main" val="327398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a:t>PRESENTATION</a:t>
            </a:r>
            <a:br>
              <a:rPr lang="en-US"/>
            </a:br>
            <a:r>
              <a:rPr lang="en-US"/>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a:solidFill>
                  <a:schemeClr val="tx1"/>
                </a:solidFill>
              </a:rPr>
              <a:t>bullet point 1</a:t>
            </a:r>
          </a:p>
          <a:p>
            <a:r>
              <a:rPr lang="en-US" sz="1200">
                <a:solidFill>
                  <a:schemeClr val="tx1"/>
                </a:solidFill>
              </a:rPr>
              <a:t>bullet point 2</a:t>
            </a:r>
          </a:p>
          <a:p>
            <a:r>
              <a:rPr lang="en-US" sz="1200" baseline="0">
                <a:solidFill>
                  <a:schemeClr val="tx1"/>
                </a:solidFill>
              </a:rPr>
              <a:t>b</a:t>
            </a:r>
            <a:r>
              <a:rPr lang="en-US" sz="1200">
                <a:solidFill>
                  <a:schemeClr val="tx1"/>
                </a:solidFill>
              </a:rPr>
              <a:t>ullet point</a:t>
            </a:r>
            <a:r>
              <a:rPr lang="en-US" sz="1200" baseline="0">
                <a:solidFill>
                  <a:schemeClr val="tx1"/>
                </a:solidFill>
              </a:rPr>
              <a:t> 3</a:t>
            </a:r>
            <a:r>
              <a:rPr lang="en-US"/>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a:t>Text box</a:t>
            </a:r>
            <a:r>
              <a:rPr lang="mr-IN"/>
              <a:t>…</a:t>
            </a:r>
            <a:r>
              <a:rPr lang="en-US"/>
              <a:t>.</a:t>
            </a:r>
          </a:p>
          <a:p>
            <a:pPr lvl="0"/>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409" y="4621102"/>
            <a:ext cx="7138642" cy="1781530"/>
          </a:xfrm>
        </p:spPr>
        <p:txBody>
          <a:bodyPr>
            <a:normAutofit fontScale="90000"/>
          </a:bodyPr>
          <a:lstStyle/>
          <a:p>
            <a:r>
              <a:rPr lang="en-US"/>
              <a:t>Florida State Reporting</a:t>
            </a:r>
            <a:br>
              <a:rPr lang="en-US"/>
            </a:br>
            <a:endParaRPr lang="en-US"/>
          </a:p>
        </p:txBody>
      </p:sp>
      <p:sp>
        <p:nvSpPr>
          <p:cNvPr id="5" name="Subtitle 4"/>
          <p:cNvSpPr>
            <a:spLocks noGrp="1"/>
          </p:cNvSpPr>
          <p:nvPr>
            <p:ph type="subTitle" idx="1"/>
          </p:nvPr>
        </p:nvSpPr>
        <p:spPr/>
        <p:txBody>
          <a:bodyPr>
            <a:normAutofit fontScale="92500" lnSpcReduction="10000"/>
          </a:bodyPr>
          <a:lstStyle/>
          <a:p>
            <a:r>
              <a:rPr lang="en-US"/>
              <a:t>Florida User Group 2023 – 2024 </a:t>
            </a:r>
          </a:p>
          <a:p>
            <a:endParaRPr lang="en-US"/>
          </a:p>
        </p:txBody>
      </p:sp>
    </p:spTree>
    <p:extLst>
      <p:ext uri="{BB962C8B-B14F-4D97-AF65-F5344CB8AC3E}">
        <p14:creationId xmlns:p14="http://schemas.microsoft.com/office/powerpoint/2010/main" val="205834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a:solidFill>
                  <a:prstClr val="white"/>
                </a:solidFill>
                <a:latin typeface="Calibri" panose="020F0502020204030204"/>
              </a:rPr>
              <a:t>Missing Children Indicator was added</a:t>
            </a:r>
          </a:p>
        </p:txBody>
      </p:sp>
      <p:pic>
        <p:nvPicPr>
          <p:cNvPr id="8" name="Picture 7">
            <a:extLst>
              <a:ext uri="{FF2B5EF4-FFF2-40B4-BE49-F238E27FC236}">
                <a16:creationId xmlns:a16="http://schemas.microsoft.com/office/drawing/2014/main" id="{B6E5A452-659F-B409-E510-9671E21078A7}"/>
              </a:ext>
            </a:extLst>
          </p:cNvPr>
          <p:cNvPicPr>
            <a:picLocks noChangeAspect="1"/>
          </p:cNvPicPr>
          <p:nvPr/>
        </p:nvPicPr>
        <p:blipFill>
          <a:blip r:embed="rId3"/>
          <a:stretch>
            <a:fillRect/>
          </a:stretch>
        </p:blipFill>
        <p:spPr>
          <a:xfrm>
            <a:off x="3794272" y="390283"/>
            <a:ext cx="5509216" cy="5748747"/>
          </a:xfrm>
          <a:prstGeom prst="rect">
            <a:avLst/>
          </a:prstGeom>
          <a:ln>
            <a:solidFill>
              <a:schemeClr val="tx1"/>
            </a:solidFill>
          </a:ln>
        </p:spPr>
      </p:pic>
      <p:sp>
        <p:nvSpPr>
          <p:cNvPr id="2" name="TextBox 1">
            <a:extLst>
              <a:ext uri="{FF2B5EF4-FFF2-40B4-BE49-F238E27FC236}">
                <a16:creationId xmlns:a16="http://schemas.microsoft.com/office/drawing/2014/main" id="{8882870D-4F42-A7FC-73B2-ED07282D8A3D}"/>
              </a:ext>
            </a:extLst>
          </p:cNvPr>
          <p:cNvSpPr txBox="1"/>
          <p:nvPr/>
        </p:nvSpPr>
        <p:spPr>
          <a:xfrm>
            <a:off x="0" y="5806440"/>
            <a:ext cx="3006090" cy="738664"/>
          </a:xfrm>
          <a:prstGeom prst="rect">
            <a:avLst/>
          </a:prstGeom>
          <a:noFill/>
        </p:spPr>
        <p:txBody>
          <a:bodyPr wrap="square" rtlCol="0">
            <a:spAutoFit/>
          </a:bodyPr>
          <a:lstStyle/>
          <a:p>
            <a:r>
              <a:rPr lang="en-US" sz="1400">
                <a:solidFill>
                  <a:schemeClr val="bg1"/>
                </a:solidFill>
              </a:rPr>
              <a:t>Web Student Management &gt; Advanced Features &gt;  Advanced Features &gt; Student Indicators</a:t>
            </a:r>
          </a:p>
        </p:txBody>
      </p:sp>
    </p:spTree>
    <p:extLst>
      <p:ext uri="{BB962C8B-B14F-4D97-AF65-F5344CB8AC3E}">
        <p14:creationId xmlns:p14="http://schemas.microsoft.com/office/powerpoint/2010/main" val="427608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a:solidFill>
                  <a:prstClr val="white"/>
                </a:solidFill>
                <a:latin typeface="Calibri" panose="020F0502020204030204"/>
              </a:rPr>
              <a:t>Missing Children Indicator was added</a:t>
            </a:r>
          </a:p>
        </p:txBody>
      </p:sp>
      <p:pic>
        <p:nvPicPr>
          <p:cNvPr id="3" name="Picture 2">
            <a:extLst>
              <a:ext uri="{FF2B5EF4-FFF2-40B4-BE49-F238E27FC236}">
                <a16:creationId xmlns:a16="http://schemas.microsoft.com/office/drawing/2014/main" id="{429F5B89-EB5E-8AE2-65C8-A161CFECB4B4}"/>
              </a:ext>
            </a:extLst>
          </p:cNvPr>
          <p:cNvPicPr>
            <a:picLocks noChangeAspect="1"/>
          </p:cNvPicPr>
          <p:nvPr/>
        </p:nvPicPr>
        <p:blipFill>
          <a:blip r:embed="rId3"/>
          <a:stretch>
            <a:fillRect/>
          </a:stretch>
        </p:blipFill>
        <p:spPr>
          <a:xfrm>
            <a:off x="3892866" y="616688"/>
            <a:ext cx="7038672" cy="5337544"/>
          </a:xfrm>
          <a:prstGeom prst="rect">
            <a:avLst/>
          </a:prstGeom>
          <a:ln>
            <a:solidFill>
              <a:schemeClr val="tx1"/>
            </a:solidFill>
          </a:ln>
        </p:spPr>
      </p:pic>
      <p:sp>
        <p:nvSpPr>
          <p:cNvPr id="2" name="TextBox 1">
            <a:extLst>
              <a:ext uri="{FF2B5EF4-FFF2-40B4-BE49-F238E27FC236}">
                <a16:creationId xmlns:a16="http://schemas.microsoft.com/office/drawing/2014/main" id="{C8D13D35-700C-5511-C55F-CA67DC0F003F}"/>
              </a:ext>
            </a:extLst>
          </p:cNvPr>
          <p:cNvSpPr txBox="1"/>
          <p:nvPr/>
        </p:nvSpPr>
        <p:spPr>
          <a:xfrm>
            <a:off x="0" y="5806440"/>
            <a:ext cx="3006090" cy="738664"/>
          </a:xfrm>
          <a:prstGeom prst="rect">
            <a:avLst/>
          </a:prstGeom>
          <a:noFill/>
        </p:spPr>
        <p:txBody>
          <a:bodyPr wrap="square" rtlCol="0">
            <a:spAutoFit/>
          </a:bodyPr>
          <a:lstStyle/>
          <a:p>
            <a:r>
              <a:rPr lang="en-US" sz="1400">
                <a:solidFill>
                  <a:schemeClr val="bg1"/>
                </a:solidFill>
              </a:rPr>
              <a:t>Web Student Management &gt; Advanced Features &gt;  Advanced Features &gt; Student Indicators</a:t>
            </a:r>
          </a:p>
        </p:txBody>
      </p:sp>
    </p:spTree>
    <p:extLst>
      <p:ext uri="{BB962C8B-B14F-4D97-AF65-F5344CB8AC3E}">
        <p14:creationId xmlns:p14="http://schemas.microsoft.com/office/powerpoint/2010/main" val="185007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Mass Change Extracted Survey Data</a:t>
            </a:r>
          </a:p>
        </p:txBody>
      </p:sp>
      <p:pic>
        <p:nvPicPr>
          <p:cNvPr id="3" name="Picture 2">
            <a:extLst>
              <a:ext uri="{FF2B5EF4-FFF2-40B4-BE49-F238E27FC236}">
                <a16:creationId xmlns:a16="http://schemas.microsoft.com/office/drawing/2014/main" id="{C26905EC-536C-6B1F-9D84-F16CB6341FC6}"/>
              </a:ext>
            </a:extLst>
          </p:cNvPr>
          <p:cNvPicPr>
            <a:picLocks noChangeAspect="1"/>
          </p:cNvPicPr>
          <p:nvPr/>
        </p:nvPicPr>
        <p:blipFill>
          <a:blip r:embed="rId3"/>
          <a:stretch>
            <a:fillRect/>
          </a:stretch>
        </p:blipFill>
        <p:spPr>
          <a:xfrm>
            <a:off x="3700333" y="548575"/>
            <a:ext cx="7786829" cy="5086681"/>
          </a:xfrm>
          <a:prstGeom prst="rect">
            <a:avLst/>
          </a:prstGeom>
          <a:ln>
            <a:solidFill>
              <a:schemeClr val="tx1"/>
            </a:solidFill>
          </a:ln>
        </p:spPr>
      </p:pic>
      <p:sp>
        <p:nvSpPr>
          <p:cNvPr id="2" name="TextBox 1">
            <a:extLst>
              <a:ext uri="{FF2B5EF4-FFF2-40B4-BE49-F238E27FC236}">
                <a16:creationId xmlns:a16="http://schemas.microsoft.com/office/drawing/2014/main" id="{800CEAB2-F4EC-B54A-74E0-D3DCE579177B}"/>
              </a:ext>
            </a:extLst>
          </p:cNvPr>
          <p:cNvSpPr txBox="1"/>
          <p:nvPr/>
        </p:nvSpPr>
        <p:spPr>
          <a:xfrm>
            <a:off x="0" y="5806440"/>
            <a:ext cx="3006090" cy="738664"/>
          </a:xfrm>
          <a:prstGeom prst="rect">
            <a:avLst/>
          </a:prstGeom>
          <a:noFill/>
        </p:spPr>
        <p:txBody>
          <a:bodyPr wrap="square" rtlCol="0">
            <a:spAutoFit/>
          </a:bodyPr>
          <a:lstStyle/>
          <a:p>
            <a:r>
              <a:rPr lang="en-US" sz="1400">
                <a:solidFill>
                  <a:schemeClr val="bg1"/>
                </a:solidFill>
              </a:rPr>
              <a:t>Web Student Management &gt; Fed/State Reporting &gt; Florida &gt; Surveys &gt; Utilities</a:t>
            </a:r>
          </a:p>
        </p:txBody>
      </p:sp>
    </p:spTree>
    <p:extLst>
      <p:ext uri="{BB962C8B-B14F-4D97-AF65-F5344CB8AC3E}">
        <p14:creationId xmlns:p14="http://schemas.microsoft.com/office/powerpoint/2010/main" val="328345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Discipline Entry</a:t>
            </a:r>
          </a:p>
        </p:txBody>
      </p:sp>
      <p:sp>
        <p:nvSpPr>
          <p:cNvPr id="3" name="TextBox 2">
            <a:extLst>
              <a:ext uri="{FF2B5EF4-FFF2-40B4-BE49-F238E27FC236}">
                <a16:creationId xmlns:a16="http://schemas.microsoft.com/office/drawing/2014/main" id="{05A6AE16-4716-2C56-A3E3-F97B7B90F452}"/>
              </a:ext>
            </a:extLst>
          </p:cNvPr>
          <p:cNvSpPr txBox="1"/>
          <p:nvPr/>
        </p:nvSpPr>
        <p:spPr>
          <a:xfrm>
            <a:off x="3001040" y="3105835"/>
            <a:ext cx="6129668"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When updating an offense for a single incident, the incident details are automatically updated.</a:t>
            </a:r>
          </a:p>
        </p:txBody>
      </p:sp>
      <p:pic>
        <p:nvPicPr>
          <p:cNvPr id="5" name="Picture 4">
            <a:extLst>
              <a:ext uri="{FF2B5EF4-FFF2-40B4-BE49-F238E27FC236}">
                <a16:creationId xmlns:a16="http://schemas.microsoft.com/office/drawing/2014/main" id="{82114900-7DBA-BD2A-8F61-12772A9DD9BA}"/>
              </a:ext>
            </a:extLst>
          </p:cNvPr>
          <p:cNvPicPr>
            <a:picLocks noChangeAspect="1"/>
          </p:cNvPicPr>
          <p:nvPr/>
        </p:nvPicPr>
        <p:blipFill>
          <a:blip r:embed="rId3"/>
          <a:stretch>
            <a:fillRect/>
          </a:stretch>
        </p:blipFill>
        <p:spPr>
          <a:xfrm>
            <a:off x="3625702" y="1284705"/>
            <a:ext cx="7993384" cy="2723444"/>
          </a:xfrm>
          <a:prstGeom prst="rect">
            <a:avLst/>
          </a:prstGeom>
          <a:ln>
            <a:solidFill>
              <a:schemeClr val="tx1"/>
            </a:solidFill>
          </a:ln>
        </p:spPr>
      </p:pic>
      <p:sp>
        <p:nvSpPr>
          <p:cNvPr id="7" name="TextBox 6">
            <a:extLst>
              <a:ext uri="{FF2B5EF4-FFF2-40B4-BE49-F238E27FC236}">
                <a16:creationId xmlns:a16="http://schemas.microsoft.com/office/drawing/2014/main" id="{5858149D-9EBB-3428-1F5B-D6F350F64BDD}"/>
              </a:ext>
            </a:extLst>
          </p:cNvPr>
          <p:cNvSpPr txBox="1"/>
          <p:nvPr/>
        </p:nvSpPr>
        <p:spPr>
          <a:xfrm>
            <a:off x="3625702" y="4497572"/>
            <a:ext cx="6517758" cy="646331"/>
          </a:xfrm>
          <a:prstGeom prst="rect">
            <a:avLst/>
          </a:prstGeom>
          <a:noFill/>
        </p:spPr>
        <p:txBody>
          <a:bodyPr wrap="square" rtlCol="0">
            <a:spAutoFit/>
          </a:bodyPr>
          <a:lstStyle/>
          <a:p>
            <a:r>
              <a:rPr lang="en-US"/>
              <a:t>When an incident has only one offense, any changes to the offense details are auto-updated on the incident.</a:t>
            </a:r>
          </a:p>
        </p:txBody>
      </p:sp>
      <p:sp>
        <p:nvSpPr>
          <p:cNvPr id="2" name="TextBox 1">
            <a:extLst>
              <a:ext uri="{FF2B5EF4-FFF2-40B4-BE49-F238E27FC236}">
                <a16:creationId xmlns:a16="http://schemas.microsoft.com/office/drawing/2014/main" id="{D6F60CD8-A71F-3539-A45A-A95C3432C0F5}"/>
              </a:ext>
            </a:extLst>
          </p:cNvPr>
          <p:cNvSpPr txBox="1"/>
          <p:nvPr/>
        </p:nvSpPr>
        <p:spPr>
          <a:xfrm>
            <a:off x="0" y="5343364"/>
            <a:ext cx="3006090" cy="1384995"/>
          </a:xfrm>
          <a:prstGeom prst="rect">
            <a:avLst/>
          </a:prstGeom>
          <a:noFill/>
        </p:spPr>
        <p:txBody>
          <a:bodyPr wrap="square" rtlCol="0">
            <a:spAutoFit/>
          </a:bodyPr>
          <a:lstStyle/>
          <a:p>
            <a:r>
              <a:rPr lang="en-US" sz="1400">
                <a:solidFill>
                  <a:schemeClr val="bg1"/>
                </a:solidFill>
              </a:rPr>
              <a:t>Web Student Management &gt; Office &gt; Discipline &gt; Entry by Incident/Entry by Student/Unknown Perpetrator</a:t>
            </a:r>
          </a:p>
          <a:p>
            <a:endParaRPr lang="en-US" sz="1400">
              <a:solidFill>
                <a:schemeClr val="bg1"/>
              </a:solidFill>
            </a:endParaRPr>
          </a:p>
          <a:p>
            <a:r>
              <a:rPr lang="en-US" sz="1400">
                <a:solidFill>
                  <a:schemeClr val="bg1"/>
                </a:solidFill>
              </a:rPr>
              <a:t>Web Student Management &gt; Students &gt; Student Profile &gt; Discipline</a:t>
            </a:r>
          </a:p>
        </p:txBody>
      </p:sp>
    </p:spTree>
    <p:extLst>
      <p:ext uri="{BB962C8B-B14F-4D97-AF65-F5344CB8AC3E}">
        <p14:creationId xmlns:p14="http://schemas.microsoft.com/office/powerpoint/2010/main" val="279138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Student Transcript format for N998</a:t>
            </a:r>
          </a:p>
        </p:txBody>
      </p:sp>
      <p:sp>
        <p:nvSpPr>
          <p:cNvPr id="3" name="TextBox 2">
            <a:extLst>
              <a:ext uri="{FF2B5EF4-FFF2-40B4-BE49-F238E27FC236}">
                <a16:creationId xmlns:a16="http://schemas.microsoft.com/office/drawing/2014/main" id="{05A6AE16-4716-2C56-A3E3-F97B7B90F452}"/>
              </a:ext>
            </a:extLst>
          </p:cNvPr>
          <p:cNvSpPr txBox="1"/>
          <p:nvPr/>
        </p:nvSpPr>
        <p:spPr>
          <a:xfrm>
            <a:off x="3001040" y="3105835"/>
            <a:ext cx="6129668"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When updating an offense for a single incident, the incident details are automatically updated.</a:t>
            </a:r>
          </a:p>
        </p:txBody>
      </p:sp>
      <p:pic>
        <p:nvPicPr>
          <p:cNvPr id="4" name="Picture 3">
            <a:extLst>
              <a:ext uri="{FF2B5EF4-FFF2-40B4-BE49-F238E27FC236}">
                <a16:creationId xmlns:a16="http://schemas.microsoft.com/office/drawing/2014/main" id="{16146FB1-3643-E06D-012D-052EF451B56D}"/>
              </a:ext>
            </a:extLst>
          </p:cNvPr>
          <p:cNvPicPr>
            <a:picLocks noChangeAspect="1"/>
          </p:cNvPicPr>
          <p:nvPr/>
        </p:nvPicPr>
        <p:blipFill>
          <a:blip r:embed="rId3"/>
          <a:stretch>
            <a:fillRect/>
          </a:stretch>
        </p:blipFill>
        <p:spPr>
          <a:xfrm>
            <a:off x="3689498" y="1005371"/>
            <a:ext cx="7468731" cy="2609730"/>
          </a:xfrm>
          <a:prstGeom prst="rect">
            <a:avLst/>
          </a:prstGeom>
          <a:ln>
            <a:solidFill>
              <a:schemeClr val="tx1"/>
            </a:solidFill>
          </a:ln>
        </p:spPr>
      </p:pic>
      <p:sp>
        <p:nvSpPr>
          <p:cNvPr id="5" name="TextBox 4">
            <a:extLst>
              <a:ext uri="{FF2B5EF4-FFF2-40B4-BE49-F238E27FC236}">
                <a16:creationId xmlns:a16="http://schemas.microsoft.com/office/drawing/2014/main" id="{581C9683-650C-4F9E-AEAC-3D4EF609D6A1}"/>
              </a:ext>
            </a:extLst>
          </p:cNvPr>
          <p:cNvSpPr txBox="1"/>
          <p:nvPr/>
        </p:nvSpPr>
        <p:spPr>
          <a:xfrm>
            <a:off x="3774558" y="4284921"/>
            <a:ext cx="6241312" cy="369332"/>
          </a:xfrm>
          <a:prstGeom prst="rect">
            <a:avLst/>
          </a:prstGeom>
          <a:noFill/>
        </p:spPr>
        <p:txBody>
          <a:bodyPr wrap="square" rtlCol="0">
            <a:spAutoFit/>
          </a:bodyPr>
          <a:lstStyle/>
          <a:p>
            <a:r>
              <a:rPr lang="en-US"/>
              <a:t>Student was enrolled in 0031 prior to enrolling in N998</a:t>
            </a:r>
          </a:p>
        </p:txBody>
      </p:sp>
      <p:sp>
        <p:nvSpPr>
          <p:cNvPr id="2" name="TextBox 1">
            <a:extLst>
              <a:ext uri="{FF2B5EF4-FFF2-40B4-BE49-F238E27FC236}">
                <a16:creationId xmlns:a16="http://schemas.microsoft.com/office/drawing/2014/main" id="{7FEAD165-7BC0-39F1-C49D-E4FF97CF6118}"/>
              </a:ext>
            </a:extLst>
          </p:cNvPr>
          <p:cNvSpPr txBox="1"/>
          <p:nvPr/>
        </p:nvSpPr>
        <p:spPr>
          <a:xfrm>
            <a:off x="99782" y="5852630"/>
            <a:ext cx="3006090" cy="523220"/>
          </a:xfrm>
          <a:prstGeom prst="rect">
            <a:avLst/>
          </a:prstGeom>
          <a:noFill/>
        </p:spPr>
        <p:txBody>
          <a:bodyPr wrap="square" rtlCol="0">
            <a:spAutoFit/>
          </a:bodyPr>
          <a:lstStyle/>
          <a:p>
            <a:r>
              <a:rPr lang="en-US" sz="1400">
                <a:solidFill>
                  <a:schemeClr val="bg1"/>
                </a:solidFill>
              </a:rPr>
              <a:t>Web Student Management &gt; Students &gt; Student Profile &gt; Entry/Withdrawal</a:t>
            </a:r>
          </a:p>
        </p:txBody>
      </p:sp>
    </p:spTree>
    <p:extLst>
      <p:ext uri="{BB962C8B-B14F-4D97-AF65-F5344CB8AC3E}">
        <p14:creationId xmlns:p14="http://schemas.microsoft.com/office/powerpoint/2010/main" val="80646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Student Transcript format for N998</a:t>
            </a:r>
          </a:p>
        </p:txBody>
      </p:sp>
      <p:sp>
        <p:nvSpPr>
          <p:cNvPr id="3" name="TextBox 2">
            <a:extLst>
              <a:ext uri="{FF2B5EF4-FFF2-40B4-BE49-F238E27FC236}">
                <a16:creationId xmlns:a16="http://schemas.microsoft.com/office/drawing/2014/main" id="{05A6AE16-4716-2C56-A3E3-F97B7B90F452}"/>
              </a:ext>
            </a:extLst>
          </p:cNvPr>
          <p:cNvSpPr txBox="1"/>
          <p:nvPr/>
        </p:nvSpPr>
        <p:spPr>
          <a:xfrm>
            <a:off x="3001040" y="3105835"/>
            <a:ext cx="6129668"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When updating an offense for a single incident, the incident details are automatically updated.</a:t>
            </a:r>
          </a:p>
        </p:txBody>
      </p:sp>
      <p:pic>
        <p:nvPicPr>
          <p:cNvPr id="7" name="Picture 6">
            <a:extLst>
              <a:ext uri="{FF2B5EF4-FFF2-40B4-BE49-F238E27FC236}">
                <a16:creationId xmlns:a16="http://schemas.microsoft.com/office/drawing/2014/main" id="{9ED130AC-CF02-CC36-F434-5FBB321C56A3}"/>
              </a:ext>
            </a:extLst>
          </p:cNvPr>
          <p:cNvPicPr>
            <a:picLocks noChangeAspect="1"/>
          </p:cNvPicPr>
          <p:nvPr/>
        </p:nvPicPr>
        <p:blipFill>
          <a:blip r:embed="rId3"/>
          <a:stretch>
            <a:fillRect/>
          </a:stretch>
        </p:blipFill>
        <p:spPr>
          <a:xfrm>
            <a:off x="3409490" y="617169"/>
            <a:ext cx="8378702" cy="3667752"/>
          </a:xfrm>
          <a:prstGeom prst="rect">
            <a:avLst/>
          </a:prstGeom>
          <a:ln>
            <a:solidFill>
              <a:schemeClr val="tx1"/>
            </a:solidFill>
          </a:ln>
        </p:spPr>
      </p:pic>
      <p:sp>
        <p:nvSpPr>
          <p:cNvPr id="8" name="TextBox 7">
            <a:extLst>
              <a:ext uri="{FF2B5EF4-FFF2-40B4-BE49-F238E27FC236}">
                <a16:creationId xmlns:a16="http://schemas.microsoft.com/office/drawing/2014/main" id="{D6BEE5A7-9C01-5691-E64B-31DCFFBFA214}"/>
              </a:ext>
            </a:extLst>
          </p:cNvPr>
          <p:cNvSpPr txBox="1"/>
          <p:nvPr/>
        </p:nvSpPr>
        <p:spPr>
          <a:xfrm>
            <a:off x="3409490" y="4848447"/>
            <a:ext cx="6733970" cy="369332"/>
          </a:xfrm>
          <a:prstGeom prst="rect">
            <a:avLst/>
          </a:prstGeom>
          <a:noFill/>
        </p:spPr>
        <p:txBody>
          <a:bodyPr wrap="square" rtlCol="0">
            <a:spAutoFit/>
          </a:bodyPr>
          <a:lstStyle/>
          <a:p>
            <a:r>
              <a:rPr lang="en-US"/>
              <a:t>Student Demographic reports school of enrollment as N998</a:t>
            </a:r>
          </a:p>
        </p:txBody>
      </p:sp>
      <p:sp>
        <p:nvSpPr>
          <p:cNvPr id="4" name="TextBox 3">
            <a:extLst>
              <a:ext uri="{FF2B5EF4-FFF2-40B4-BE49-F238E27FC236}">
                <a16:creationId xmlns:a16="http://schemas.microsoft.com/office/drawing/2014/main" id="{6968D407-FD0F-10B8-BBF1-6F4089ED3E90}"/>
              </a:ext>
            </a:extLst>
          </p:cNvPr>
          <p:cNvSpPr txBox="1"/>
          <p:nvPr/>
        </p:nvSpPr>
        <p:spPr>
          <a:xfrm>
            <a:off x="0" y="5738153"/>
            <a:ext cx="3006090" cy="738664"/>
          </a:xfrm>
          <a:prstGeom prst="rect">
            <a:avLst/>
          </a:prstGeom>
          <a:noFill/>
        </p:spPr>
        <p:txBody>
          <a:bodyPr wrap="square" rtlCol="0">
            <a:spAutoFit/>
          </a:bodyPr>
          <a:lstStyle/>
          <a:p>
            <a:r>
              <a:rPr lang="en-US" sz="1400">
                <a:solidFill>
                  <a:schemeClr val="bg1"/>
                </a:solidFill>
              </a:rPr>
              <a:t>Web Student Management &gt; Fed/State Reporting &gt; Florida &gt; Surveys &gt; Maintain</a:t>
            </a:r>
          </a:p>
        </p:txBody>
      </p:sp>
    </p:spTree>
    <p:extLst>
      <p:ext uri="{BB962C8B-B14F-4D97-AF65-F5344CB8AC3E}">
        <p14:creationId xmlns:p14="http://schemas.microsoft.com/office/powerpoint/2010/main" val="239169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Student Transcript format for N998</a:t>
            </a:r>
          </a:p>
        </p:txBody>
      </p:sp>
      <p:sp>
        <p:nvSpPr>
          <p:cNvPr id="3" name="TextBox 2">
            <a:extLst>
              <a:ext uri="{FF2B5EF4-FFF2-40B4-BE49-F238E27FC236}">
                <a16:creationId xmlns:a16="http://schemas.microsoft.com/office/drawing/2014/main" id="{05A6AE16-4716-2C56-A3E3-F97B7B90F452}"/>
              </a:ext>
            </a:extLst>
          </p:cNvPr>
          <p:cNvSpPr txBox="1"/>
          <p:nvPr/>
        </p:nvSpPr>
        <p:spPr>
          <a:xfrm>
            <a:off x="3001040" y="3105835"/>
            <a:ext cx="6129668"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When updating an offense for a single incident, the incident details are automatically updated.</a:t>
            </a:r>
          </a:p>
        </p:txBody>
      </p:sp>
      <p:sp>
        <p:nvSpPr>
          <p:cNvPr id="8" name="TextBox 7">
            <a:extLst>
              <a:ext uri="{FF2B5EF4-FFF2-40B4-BE49-F238E27FC236}">
                <a16:creationId xmlns:a16="http://schemas.microsoft.com/office/drawing/2014/main" id="{D6BEE5A7-9C01-5691-E64B-31DCFFBFA214}"/>
              </a:ext>
            </a:extLst>
          </p:cNvPr>
          <p:cNvSpPr txBox="1"/>
          <p:nvPr/>
        </p:nvSpPr>
        <p:spPr>
          <a:xfrm>
            <a:off x="3409490" y="4848447"/>
            <a:ext cx="6733970" cy="646331"/>
          </a:xfrm>
          <a:prstGeom prst="rect">
            <a:avLst/>
          </a:prstGeom>
          <a:noFill/>
        </p:spPr>
        <p:txBody>
          <a:bodyPr wrap="square" rtlCol="0">
            <a:spAutoFit/>
          </a:bodyPr>
          <a:lstStyle/>
          <a:p>
            <a:r>
              <a:rPr lang="en-US"/>
              <a:t>Student Transcript reports the school of enrollment as most recent brick and mortar school where student took courses.</a:t>
            </a:r>
          </a:p>
        </p:txBody>
      </p:sp>
      <p:pic>
        <p:nvPicPr>
          <p:cNvPr id="4" name="Picture 3">
            <a:extLst>
              <a:ext uri="{FF2B5EF4-FFF2-40B4-BE49-F238E27FC236}">
                <a16:creationId xmlns:a16="http://schemas.microsoft.com/office/drawing/2014/main" id="{D1C59C62-AEBA-87AE-D2C0-AAC28E8EA932}"/>
              </a:ext>
            </a:extLst>
          </p:cNvPr>
          <p:cNvPicPr>
            <a:picLocks noChangeAspect="1"/>
          </p:cNvPicPr>
          <p:nvPr/>
        </p:nvPicPr>
        <p:blipFill>
          <a:blip r:embed="rId3"/>
          <a:stretch>
            <a:fillRect/>
          </a:stretch>
        </p:blipFill>
        <p:spPr>
          <a:xfrm>
            <a:off x="3568978" y="693032"/>
            <a:ext cx="8055163" cy="3474932"/>
          </a:xfrm>
          <a:prstGeom prst="rect">
            <a:avLst/>
          </a:prstGeom>
          <a:ln>
            <a:solidFill>
              <a:schemeClr val="tx1"/>
            </a:solidFill>
          </a:ln>
        </p:spPr>
      </p:pic>
      <p:sp>
        <p:nvSpPr>
          <p:cNvPr id="2" name="TextBox 1">
            <a:extLst>
              <a:ext uri="{FF2B5EF4-FFF2-40B4-BE49-F238E27FC236}">
                <a16:creationId xmlns:a16="http://schemas.microsoft.com/office/drawing/2014/main" id="{6ECD36CA-C64D-28A2-C96B-02D1D5F69302}"/>
              </a:ext>
            </a:extLst>
          </p:cNvPr>
          <p:cNvSpPr txBox="1"/>
          <p:nvPr/>
        </p:nvSpPr>
        <p:spPr>
          <a:xfrm>
            <a:off x="0" y="5738153"/>
            <a:ext cx="3006090" cy="738664"/>
          </a:xfrm>
          <a:prstGeom prst="rect">
            <a:avLst/>
          </a:prstGeom>
          <a:noFill/>
        </p:spPr>
        <p:txBody>
          <a:bodyPr wrap="square" rtlCol="0">
            <a:spAutoFit/>
          </a:bodyPr>
          <a:lstStyle/>
          <a:p>
            <a:r>
              <a:rPr lang="en-US" sz="1400">
                <a:solidFill>
                  <a:schemeClr val="bg1"/>
                </a:solidFill>
              </a:rPr>
              <a:t>Web Student Management &gt; Fed/State Reporting &gt; Florida &gt; Surveys &gt; Maintain</a:t>
            </a:r>
          </a:p>
        </p:txBody>
      </p:sp>
    </p:spTree>
    <p:extLst>
      <p:ext uri="{BB962C8B-B14F-4D97-AF65-F5344CB8AC3E}">
        <p14:creationId xmlns:p14="http://schemas.microsoft.com/office/powerpoint/2010/main" val="231731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Student Assessment Test Score Type</a:t>
            </a:r>
          </a:p>
        </p:txBody>
      </p:sp>
      <p:sp>
        <p:nvSpPr>
          <p:cNvPr id="3" name="TextBox 2">
            <a:extLst>
              <a:ext uri="{FF2B5EF4-FFF2-40B4-BE49-F238E27FC236}">
                <a16:creationId xmlns:a16="http://schemas.microsoft.com/office/drawing/2014/main" id="{05A6AE16-4716-2C56-A3E3-F97B7B90F452}"/>
              </a:ext>
            </a:extLst>
          </p:cNvPr>
          <p:cNvSpPr txBox="1"/>
          <p:nvPr/>
        </p:nvSpPr>
        <p:spPr>
          <a:xfrm>
            <a:off x="3001040" y="3105835"/>
            <a:ext cx="6129668"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When updating an offense for a single incident, the incident details are automatically updated.</a:t>
            </a:r>
          </a:p>
        </p:txBody>
      </p:sp>
      <p:pic>
        <p:nvPicPr>
          <p:cNvPr id="4" name="Picture 3">
            <a:extLst>
              <a:ext uri="{FF2B5EF4-FFF2-40B4-BE49-F238E27FC236}">
                <a16:creationId xmlns:a16="http://schemas.microsoft.com/office/drawing/2014/main" id="{E96BC25C-AF2D-786F-21B9-162D22DF5A1B}"/>
              </a:ext>
            </a:extLst>
          </p:cNvPr>
          <p:cNvPicPr>
            <a:picLocks noChangeAspect="1"/>
          </p:cNvPicPr>
          <p:nvPr/>
        </p:nvPicPr>
        <p:blipFill>
          <a:blip r:embed="rId3"/>
          <a:stretch>
            <a:fillRect/>
          </a:stretch>
        </p:blipFill>
        <p:spPr>
          <a:xfrm>
            <a:off x="3783896" y="668824"/>
            <a:ext cx="7673426" cy="4424172"/>
          </a:xfrm>
          <a:prstGeom prst="rect">
            <a:avLst/>
          </a:prstGeom>
          <a:ln>
            <a:solidFill>
              <a:schemeClr val="tx1"/>
            </a:solidFill>
          </a:ln>
        </p:spPr>
      </p:pic>
      <p:sp>
        <p:nvSpPr>
          <p:cNvPr id="2" name="TextBox 1">
            <a:extLst>
              <a:ext uri="{FF2B5EF4-FFF2-40B4-BE49-F238E27FC236}">
                <a16:creationId xmlns:a16="http://schemas.microsoft.com/office/drawing/2014/main" id="{7083F936-669F-1B18-BCCC-6365959189AC}"/>
              </a:ext>
            </a:extLst>
          </p:cNvPr>
          <p:cNvSpPr txBox="1"/>
          <p:nvPr/>
        </p:nvSpPr>
        <p:spPr>
          <a:xfrm>
            <a:off x="0" y="5738153"/>
            <a:ext cx="3006090" cy="738664"/>
          </a:xfrm>
          <a:prstGeom prst="rect">
            <a:avLst/>
          </a:prstGeom>
          <a:noFill/>
        </p:spPr>
        <p:txBody>
          <a:bodyPr wrap="square" rtlCol="0">
            <a:spAutoFit/>
          </a:bodyPr>
          <a:lstStyle/>
          <a:p>
            <a:r>
              <a:rPr lang="en-US" sz="1400">
                <a:solidFill>
                  <a:schemeClr val="bg1"/>
                </a:solidFill>
              </a:rPr>
              <a:t>Web Student Management &gt; Office &gt; Curriculum &amp; Assessments &gt; Test Scores &gt; Test Builder</a:t>
            </a:r>
          </a:p>
        </p:txBody>
      </p:sp>
    </p:spTree>
    <p:extLst>
      <p:ext uri="{BB962C8B-B14F-4D97-AF65-F5344CB8AC3E}">
        <p14:creationId xmlns:p14="http://schemas.microsoft.com/office/powerpoint/2010/main" val="296722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0">
                <a:solidFill>
                  <a:prstClr val="white"/>
                </a:solidFill>
                <a:latin typeface="Calibri" panose="020F0502020204030204"/>
                <a:ea typeface="+mn-ea"/>
                <a:cs typeface="+mn-cs"/>
              </a:rPr>
              <a:t>Extract CAPE IDs</a:t>
            </a: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5A6AE16-4716-2C56-A3E3-F97B7B90F452}"/>
              </a:ext>
            </a:extLst>
          </p:cNvPr>
          <p:cNvSpPr txBox="1"/>
          <p:nvPr/>
        </p:nvSpPr>
        <p:spPr>
          <a:xfrm>
            <a:off x="3526927" y="3889300"/>
            <a:ext cx="6701594" cy="92333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en-US">
                <a:latin typeface="Calibri" panose="020F0502020204030204"/>
                <a:ea typeface="Calibri"/>
                <a:cs typeface="Calibri"/>
              </a:rPr>
              <a:t>If there are multiple CAPE records, the record with priority 1 pulls as CAPE ID, First.  The record with priority 2 now pulls as CAPE ID, Second.</a:t>
            </a:r>
            <a:endParaRPr lang="en-US" b="0" i="0" u="none" strike="noStrike" kern="1200" cap="none" spc="0" normalizeH="0" baseline="0" noProof="0">
              <a:ln>
                <a:noFill/>
              </a:ln>
              <a:effectLst/>
              <a:uLnTx/>
              <a:uFillTx/>
              <a:latin typeface="Calibri" panose="020F0502020204030204"/>
              <a:ea typeface="Calibri"/>
              <a:cs typeface="Calibri"/>
            </a:endParaRPr>
          </a:p>
        </p:txBody>
      </p:sp>
      <p:pic>
        <p:nvPicPr>
          <p:cNvPr id="9" name="Picture 8">
            <a:extLst>
              <a:ext uri="{FF2B5EF4-FFF2-40B4-BE49-F238E27FC236}">
                <a16:creationId xmlns:a16="http://schemas.microsoft.com/office/drawing/2014/main" id="{72F42238-1EC4-613D-9284-A0D5CD14A78D}"/>
              </a:ext>
            </a:extLst>
          </p:cNvPr>
          <p:cNvPicPr>
            <a:picLocks noChangeAspect="1"/>
          </p:cNvPicPr>
          <p:nvPr/>
        </p:nvPicPr>
        <p:blipFill>
          <a:blip r:embed="rId3"/>
          <a:stretch>
            <a:fillRect/>
          </a:stretch>
        </p:blipFill>
        <p:spPr>
          <a:xfrm>
            <a:off x="3526927" y="714181"/>
            <a:ext cx="7840169" cy="2781688"/>
          </a:xfrm>
          <a:prstGeom prst="rect">
            <a:avLst/>
          </a:prstGeom>
          <a:ln>
            <a:solidFill>
              <a:schemeClr val="tx1"/>
            </a:solidFill>
          </a:ln>
        </p:spPr>
      </p:pic>
      <p:sp>
        <p:nvSpPr>
          <p:cNvPr id="10" name="TextBox 9">
            <a:extLst>
              <a:ext uri="{FF2B5EF4-FFF2-40B4-BE49-F238E27FC236}">
                <a16:creationId xmlns:a16="http://schemas.microsoft.com/office/drawing/2014/main" id="{5246F07F-A96B-7196-8564-06A6F534C82A}"/>
              </a:ext>
            </a:extLst>
          </p:cNvPr>
          <p:cNvSpPr txBox="1"/>
          <p:nvPr/>
        </p:nvSpPr>
        <p:spPr>
          <a:xfrm>
            <a:off x="0" y="5552914"/>
            <a:ext cx="3006090" cy="954107"/>
          </a:xfrm>
          <a:prstGeom prst="rect">
            <a:avLst/>
          </a:prstGeom>
          <a:noFill/>
        </p:spPr>
        <p:txBody>
          <a:bodyPr wrap="square" rtlCol="0">
            <a:spAutoFit/>
          </a:bodyPr>
          <a:lstStyle/>
          <a:p>
            <a:endParaRPr lang="en-US" sz="1400">
              <a:solidFill>
                <a:schemeClr val="bg1"/>
              </a:solidFill>
            </a:endParaRPr>
          </a:p>
          <a:p>
            <a:r>
              <a:rPr lang="en-US" sz="1400">
                <a:solidFill>
                  <a:schemeClr val="bg1"/>
                </a:solidFill>
              </a:rPr>
              <a:t>Web Student Management &gt; Students &gt; Student Profile &gt; Career/Tech Ed &gt; CAPE</a:t>
            </a:r>
          </a:p>
        </p:txBody>
      </p:sp>
    </p:spTree>
    <p:extLst>
      <p:ext uri="{BB962C8B-B14F-4D97-AF65-F5344CB8AC3E}">
        <p14:creationId xmlns:p14="http://schemas.microsoft.com/office/powerpoint/2010/main" val="3598338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lnSpc>
                <a:spcPct val="100000"/>
              </a:lnSpc>
              <a:spcBef>
                <a:spcPts val="0"/>
              </a:spcBef>
              <a:buFont typeface="Arial" panose="020B0604020202020204" pitchFamily="34" charset="0"/>
              <a:buChar char="•"/>
              <a:defRPr/>
            </a:pPr>
            <a:r>
              <a:rPr lang="en-US" sz="3200" b="0">
                <a:solidFill>
                  <a:prstClr val="white"/>
                </a:solidFill>
                <a:latin typeface="Calibri" panose="020F0502020204030204"/>
                <a:ea typeface="+mn-ea"/>
                <a:cs typeface="+mn-cs"/>
              </a:rPr>
              <a:t>FLEID Export</a:t>
            </a:r>
            <a:endParaRPr lang="en-US" sz="320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8" name="TextBox 7">
            <a:extLst>
              <a:ext uri="{FF2B5EF4-FFF2-40B4-BE49-F238E27FC236}">
                <a16:creationId xmlns:a16="http://schemas.microsoft.com/office/drawing/2014/main" id="{A1428A0B-4826-8F8F-46B1-7E89B3DC6AD7}"/>
              </a:ext>
            </a:extLst>
          </p:cNvPr>
          <p:cNvSpPr txBox="1"/>
          <p:nvPr/>
        </p:nvSpPr>
        <p:spPr>
          <a:xfrm>
            <a:off x="3520752" y="3240350"/>
            <a:ext cx="8117873" cy="1477328"/>
          </a:xfrm>
          <a:prstGeom prst="rect">
            <a:avLst/>
          </a:prstGeom>
          <a:noFill/>
        </p:spPr>
        <p:txBody>
          <a:bodyPr wrap="square" rtlCol="0">
            <a:spAutoFit/>
          </a:bodyPr>
          <a:lstStyle/>
          <a:p>
            <a:pPr marL="285750" indent="-285750">
              <a:buFont typeface="Arial" panose="020B0604020202020204" pitchFamily="34" charset="0"/>
              <a:buChar char="•"/>
            </a:pPr>
            <a:r>
              <a:rPr lang="en-US"/>
              <a:t>Any record with a change that you do not want to send needs to be marked as ‘Set as No Change’.</a:t>
            </a:r>
          </a:p>
          <a:p>
            <a:pPr marL="285750" indent="-285750">
              <a:buFont typeface="Arial" panose="020B0604020202020204" pitchFamily="34" charset="0"/>
              <a:buChar char="•"/>
            </a:pPr>
            <a:r>
              <a:rPr lang="en-US"/>
              <a:t>Date Range can be set up to view changes.</a:t>
            </a:r>
          </a:p>
          <a:p>
            <a:pPr marL="285750" indent="-285750">
              <a:buFont typeface="Arial" panose="020B0604020202020204" pitchFamily="34" charset="0"/>
              <a:buChar char="•"/>
            </a:pPr>
            <a:r>
              <a:rPr lang="en-US"/>
              <a:t>Even though Surveys no longer collect/send Alias IDs, the FLEID Vault still collects the data</a:t>
            </a:r>
          </a:p>
        </p:txBody>
      </p:sp>
      <p:pic>
        <p:nvPicPr>
          <p:cNvPr id="12" name="Picture 11">
            <a:extLst>
              <a:ext uri="{FF2B5EF4-FFF2-40B4-BE49-F238E27FC236}">
                <a16:creationId xmlns:a16="http://schemas.microsoft.com/office/drawing/2014/main" id="{265BBF5E-380F-867F-2CC3-5BE333ACDBA6}"/>
              </a:ext>
            </a:extLst>
          </p:cNvPr>
          <p:cNvPicPr>
            <a:picLocks noChangeAspect="1"/>
          </p:cNvPicPr>
          <p:nvPr/>
        </p:nvPicPr>
        <p:blipFill>
          <a:blip r:embed="rId3"/>
          <a:stretch>
            <a:fillRect/>
          </a:stretch>
        </p:blipFill>
        <p:spPr>
          <a:xfrm>
            <a:off x="3520752" y="715492"/>
            <a:ext cx="8310744" cy="1813104"/>
          </a:xfrm>
          <a:prstGeom prst="rect">
            <a:avLst/>
          </a:prstGeom>
          <a:ln>
            <a:solidFill>
              <a:schemeClr val="tx1"/>
            </a:solidFill>
          </a:ln>
        </p:spPr>
      </p:pic>
      <p:sp>
        <p:nvSpPr>
          <p:cNvPr id="13" name="TextBox 12">
            <a:extLst>
              <a:ext uri="{FF2B5EF4-FFF2-40B4-BE49-F238E27FC236}">
                <a16:creationId xmlns:a16="http://schemas.microsoft.com/office/drawing/2014/main" id="{F16E76A4-4CCC-55C0-C2BD-952D0A91628F}"/>
              </a:ext>
            </a:extLst>
          </p:cNvPr>
          <p:cNvSpPr txBox="1"/>
          <p:nvPr/>
        </p:nvSpPr>
        <p:spPr>
          <a:xfrm>
            <a:off x="0" y="5738153"/>
            <a:ext cx="3006090" cy="738664"/>
          </a:xfrm>
          <a:prstGeom prst="rect">
            <a:avLst/>
          </a:prstGeom>
          <a:noFill/>
        </p:spPr>
        <p:txBody>
          <a:bodyPr wrap="square" rtlCol="0">
            <a:spAutoFit/>
          </a:bodyPr>
          <a:lstStyle/>
          <a:p>
            <a:r>
              <a:rPr lang="en-US" sz="1400">
                <a:solidFill>
                  <a:schemeClr val="bg1"/>
                </a:solidFill>
              </a:rPr>
              <a:t>Web Student Management &gt; Fed/State Reporting &gt; Florida &gt; Other Exports &gt; FL ED ID</a:t>
            </a:r>
          </a:p>
        </p:txBody>
      </p:sp>
    </p:spTree>
    <p:extLst>
      <p:ext uri="{BB962C8B-B14F-4D97-AF65-F5344CB8AC3E}">
        <p14:creationId xmlns:p14="http://schemas.microsoft.com/office/powerpoint/2010/main" val="44191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989A5C8-F4B9-4A54-BDF8-CDD1095C4CD1}"/>
              </a:ext>
            </a:extLst>
          </p:cNvPr>
          <p:cNvSpPr>
            <a:spLocks noGrp="1"/>
          </p:cNvSpPr>
          <p:nvPr>
            <p:ph type="subTitle" idx="1"/>
          </p:nvPr>
        </p:nvSpPr>
        <p:spPr>
          <a:xfrm>
            <a:off x="1518081" y="1643850"/>
            <a:ext cx="9144000" cy="415070"/>
          </a:xfrm>
        </p:spPr>
        <p:txBody>
          <a:bodyPr>
            <a:normAutofit lnSpcReduction="10000"/>
          </a:bodyPr>
          <a:lstStyle/>
          <a:p>
            <a:r>
              <a:rPr lang="en-US"/>
              <a:t>2023-2024 Reminders</a:t>
            </a: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Agenda</a:t>
            </a:r>
          </a:p>
        </p:txBody>
      </p:sp>
      <p:sp>
        <p:nvSpPr>
          <p:cNvPr id="4" name="TextBox 3">
            <a:extLst>
              <a:ext uri="{FF2B5EF4-FFF2-40B4-BE49-F238E27FC236}">
                <a16:creationId xmlns:a16="http://schemas.microsoft.com/office/drawing/2014/main" id="{0F6DAD17-AD6B-474C-9795-9B151559AA5B}"/>
              </a:ext>
            </a:extLst>
          </p:cNvPr>
          <p:cNvSpPr txBox="1"/>
          <p:nvPr/>
        </p:nvSpPr>
        <p:spPr>
          <a:xfrm>
            <a:off x="2177935" y="2132329"/>
            <a:ext cx="8849957" cy="18466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defRPr/>
            </a:pPr>
            <a:endParaRPr lang="en-U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23-24 Updates/Changes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prstClr val="white"/>
                </a:solidFill>
                <a:latin typeface="Calibri" panose="020F0502020204030204"/>
              </a:rPr>
              <a:t>Functionality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prstClr val="white"/>
                </a:solidFill>
                <a:latin typeface="Calibri" panose="020F0502020204030204"/>
              </a:rPr>
              <a:t>FTP Troubleshooting</a:t>
            </a:r>
          </a:p>
          <a:p>
            <a:pPr marL="285750" indent="-285750">
              <a:buFont typeface="Arial" panose="020B0604020202020204" pitchFamily="34" charset="0"/>
              <a:buChar char="•"/>
              <a:defRPr/>
            </a:pPr>
            <a:r>
              <a:rPr lang="en-US" sz="2400">
                <a:solidFill>
                  <a:prstClr val="white"/>
                </a:solidFill>
                <a:latin typeface="Calibri" panose="020F0502020204030204"/>
                <a:ea typeface="Calibri" panose="020F0502020204030204"/>
                <a:cs typeface="Calibri" panose="020F0502020204030204"/>
              </a:rPr>
              <a:t>Edit Updates</a:t>
            </a:r>
          </a:p>
        </p:txBody>
      </p:sp>
    </p:spTree>
    <p:extLst>
      <p:ext uri="{BB962C8B-B14F-4D97-AF65-F5344CB8AC3E}">
        <p14:creationId xmlns:p14="http://schemas.microsoft.com/office/powerpoint/2010/main" val="373195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indent="-285750">
              <a:lnSpc>
                <a:spcPct val="100000"/>
              </a:lnSpc>
              <a:spcBef>
                <a:spcPts val="0"/>
              </a:spcBef>
              <a:buFont typeface="Arial" panose="020B0604020202020204" pitchFamily="34" charset="0"/>
              <a:buChar char="•"/>
              <a:defRPr/>
            </a:pPr>
            <a:r>
              <a:rPr lang="en-US" sz="3200" b="0">
                <a:solidFill>
                  <a:prstClr val="white"/>
                </a:solidFill>
                <a:latin typeface="Calibri" panose="020F0502020204030204"/>
                <a:ea typeface="+mn-ea"/>
                <a:cs typeface="+mn-cs"/>
              </a:rPr>
              <a:t>FTE Claim File</a:t>
            </a:r>
            <a:endParaRPr lang="en-US" sz="320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10" name="TextBox 9">
            <a:extLst>
              <a:ext uri="{FF2B5EF4-FFF2-40B4-BE49-F238E27FC236}">
                <a16:creationId xmlns:a16="http://schemas.microsoft.com/office/drawing/2014/main" id="{F5025D29-4951-2C74-6153-D1CE0CD5BE79}"/>
              </a:ext>
            </a:extLst>
          </p:cNvPr>
          <p:cNvSpPr txBox="1"/>
          <p:nvPr/>
        </p:nvSpPr>
        <p:spPr>
          <a:xfrm>
            <a:off x="3427283" y="4030462"/>
            <a:ext cx="7554897" cy="1477328"/>
          </a:xfrm>
          <a:prstGeom prst="rect">
            <a:avLst/>
          </a:prstGeom>
          <a:noFill/>
        </p:spPr>
        <p:txBody>
          <a:bodyPr wrap="square" rtlCol="0">
            <a:spAutoFit/>
          </a:bodyPr>
          <a:lstStyle/>
          <a:p>
            <a:pPr marL="285750" indent="-285750">
              <a:buFont typeface="Arial" panose="020B0604020202020204" pitchFamily="34" charset="0"/>
              <a:buChar char="•"/>
            </a:pPr>
            <a:r>
              <a:rPr lang="en-US"/>
              <a:t>A filter can be used to display only those records with District of Instruction as your district.</a:t>
            </a:r>
          </a:p>
          <a:p>
            <a:pPr marL="285750" indent="-285750">
              <a:buFont typeface="Arial" panose="020B0604020202020204" pitchFamily="34" charset="0"/>
              <a:buChar char="•"/>
            </a:pPr>
            <a:r>
              <a:rPr lang="en-US"/>
              <a:t>The shared district column populates on import to indicate other districts also claiming the student.</a:t>
            </a:r>
          </a:p>
          <a:p>
            <a:endParaRPr lang="en-US"/>
          </a:p>
        </p:txBody>
      </p:sp>
      <p:pic>
        <p:nvPicPr>
          <p:cNvPr id="13" name="Picture 12">
            <a:extLst>
              <a:ext uri="{FF2B5EF4-FFF2-40B4-BE49-F238E27FC236}">
                <a16:creationId xmlns:a16="http://schemas.microsoft.com/office/drawing/2014/main" id="{E88E8778-69A8-4632-6FB3-907A8E3B9D1D}"/>
              </a:ext>
            </a:extLst>
          </p:cNvPr>
          <p:cNvPicPr>
            <a:picLocks noChangeAspect="1"/>
          </p:cNvPicPr>
          <p:nvPr/>
        </p:nvPicPr>
        <p:blipFill>
          <a:blip r:embed="rId3"/>
          <a:stretch>
            <a:fillRect/>
          </a:stretch>
        </p:blipFill>
        <p:spPr>
          <a:xfrm>
            <a:off x="3427283" y="1036944"/>
            <a:ext cx="8362264" cy="2686111"/>
          </a:xfrm>
          <a:prstGeom prst="rect">
            <a:avLst/>
          </a:prstGeom>
          <a:ln>
            <a:solidFill>
              <a:schemeClr val="tx1"/>
            </a:solidFill>
          </a:ln>
        </p:spPr>
      </p:pic>
      <p:sp>
        <p:nvSpPr>
          <p:cNvPr id="15" name="TextBox 14">
            <a:extLst>
              <a:ext uri="{FF2B5EF4-FFF2-40B4-BE49-F238E27FC236}">
                <a16:creationId xmlns:a16="http://schemas.microsoft.com/office/drawing/2014/main" id="{ADA2A704-C978-A97E-08C2-C377BE89A659}"/>
              </a:ext>
            </a:extLst>
          </p:cNvPr>
          <p:cNvSpPr txBox="1"/>
          <p:nvPr/>
        </p:nvSpPr>
        <p:spPr>
          <a:xfrm>
            <a:off x="0" y="5738153"/>
            <a:ext cx="3006090" cy="738664"/>
          </a:xfrm>
          <a:prstGeom prst="rect">
            <a:avLst/>
          </a:prstGeom>
          <a:noFill/>
        </p:spPr>
        <p:txBody>
          <a:bodyPr wrap="square" rtlCol="0">
            <a:spAutoFit/>
          </a:bodyPr>
          <a:lstStyle/>
          <a:p>
            <a:r>
              <a:rPr lang="en-US" sz="1400">
                <a:solidFill>
                  <a:schemeClr val="bg1"/>
                </a:solidFill>
              </a:rPr>
              <a:t>Web Student Management &gt; Fed/State Reporting &gt; Florida &gt; Other Exports &gt; FTE Claim File </a:t>
            </a:r>
          </a:p>
        </p:txBody>
      </p:sp>
    </p:spTree>
    <p:extLst>
      <p:ext uri="{BB962C8B-B14F-4D97-AF65-F5344CB8AC3E}">
        <p14:creationId xmlns:p14="http://schemas.microsoft.com/office/powerpoint/2010/main" val="333280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Graduation Requirements / Endorsements</a:t>
            </a:r>
          </a:p>
        </p:txBody>
      </p:sp>
      <p:sp>
        <p:nvSpPr>
          <p:cNvPr id="2" name="TextBox 1">
            <a:extLst>
              <a:ext uri="{FF2B5EF4-FFF2-40B4-BE49-F238E27FC236}">
                <a16:creationId xmlns:a16="http://schemas.microsoft.com/office/drawing/2014/main" id="{400FAA8A-A2EB-C2B2-FA6D-E771A956E372}"/>
              </a:ext>
            </a:extLst>
          </p:cNvPr>
          <p:cNvSpPr txBox="1"/>
          <p:nvPr/>
        </p:nvSpPr>
        <p:spPr>
          <a:xfrm>
            <a:off x="3644377" y="753645"/>
            <a:ext cx="7892248" cy="3970318"/>
          </a:xfrm>
          <a:prstGeom prst="rect">
            <a:avLst/>
          </a:prstGeom>
          <a:noFill/>
        </p:spPr>
        <p:txBody>
          <a:bodyPr wrap="square" rtlCol="0">
            <a:spAutoFit/>
          </a:bodyPr>
          <a:lstStyle/>
          <a:p>
            <a:pPr rtl="0"/>
            <a:r>
              <a:rPr lang="en-US">
                <a:effectLst/>
              </a:rPr>
              <a:t>Updates for the incoming 9</a:t>
            </a:r>
            <a:r>
              <a:rPr lang="en-US" baseline="30000">
                <a:effectLst/>
              </a:rPr>
              <a:t>th</a:t>
            </a:r>
            <a:r>
              <a:rPr lang="en-US">
                <a:effectLst/>
              </a:rPr>
              <a:t> graders beginning with the 2024 school year:</a:t>
            </a:r>
          </a:p>
          <a:p>
            <a:pPr rtl="0"/>
            <a:endParaRPr lang="en-US"/>
          </a:p>
          <a:p>
            <a:pPr rtl="0"/>
            <a:r>
              <a:rPr lang="en-US"/>
              <a:t>Graduation Requirement Plans</a:t>
            </a:r>
            <a:endParaRPr lang="en-US">
              <a:effectLst/>
            </a:endParaRPr>
          </a:p>
          <a:p>
            <a:pPr marL="171450" indent="-171450" rtl="0">
              <a:buFont typeface="Arial" panose="020B0604020202020204" pitchFamily="34" charset="0"/>
              <a:buChar char="•"/>
            </a:pPr>
            <a:r>
              <a:rPr lang="en-US">
                <a:effectLst/>
              </a:rPr>
              <a:t>Clone your current grad requirement plan (district level) to create a new plan starting with grad year 2027</a:t>
            </a:r>
          </a:p>
          <a:p>
            <a:pPr marL="171450" indent="-171450" rtl="0">
              <a:buFont typeface="Arial" panose="020B0604020202020204" pitchFamily="34" charset="0"/>
              <a:buChar char="•"/>
            </a:pPr>
            <a:r>
              <a:rPr lang="en-US"/>
              <a:t>Add a new area (from the total line) for Personal Financial Literacy</a:t>
            </a:r>
          </a:p>
          <a:p>
            <a:pPr marL="171450" indent="-171450" rtl="0">
              <a:buFont typeface="Arial" panose="020B0604020202020204" pitchFamily="34" charset="0"/>
              <a:buChar char="•"/>
            </a:pPr>
            <a:r>
              <a:rPr lang="en-US">
                <a:effectLst/>
              </a:rPr>
              <a:t>Add Curriculum keys to course work areas for any changes for the new year (new courses, CTE courses </a:t>
            </a:r>
            <a:r>
              <a:rPr lang="en-US" err="1">
                <a:effectLst/>
              </a:rPr>
              <a:t>etc</a:t>
            </a:r>
            <a:r>
              <a:rPr lang="en-US">
                <a:effectLst/>
              </a:rPr>
              <a:t>)</a:t>
            </a:r>
          </a:p>
          <a:p>
            <a:pPr marL="171450" indent="-171450" rtl="0">
              <a:buFont typeface="Arial" panose="020B0604020202020204" pitchFamily="34" charset="0"/>
              <a:buChar char="•"/>
            </a:pPr>
            <a:endParaRPr lang="en-US"/>
          </a:p>
          <a:p>
            <a:r>
              <a:rPr lang="en-US"/>
              <a:t>Endorsements</a:t>
            </a:r>
          </a:p>
          <a:p>
            <a:pPr marL="285750" indent="-285750">
              <a:buFont typeface="Arial" panose="020B0604020202020204" pitchFamily="34" charset="0"/>
              <a:buChar char="•"/>
            </a:pPr>
            <a:r>
              <a:rPr lang="en-US"/>
              <a:t>End the Merit Scholar Designation as of 2026</a:t>
            </a:r>
          </a:p>
          <a:p>
            <a:pPr marL="285750" indent="-285750">
              <a:buFont typeface="Arial" panose="020B0604020202020204" pitchFamily="34" charset="0"/>
              <a:buChar char="•"/>
            </a:pPr>
            <a:r>
              <a:rPr lang="en-US"/>
              <a:t>PR 5601101 – Import Industry Scholar Diploma Designation – starts with grad year 2027</a:t>
            </a:r>
          </a:p>
          <a:p>
            <a:pPr marL="171450" indent="-171450" rtl="0">
              <a:buFont typeface="Arial" panose="020B0604020202020204" pitchFamily="34" charset="0"/>
              <a:buChar char="•"/>
            </a:pPr>
            <a:endParaRPr lang="en-US">
              <a:effectLst/>
            </a:endParaRPr>
          </a:p>
        </p:txBody>
      </p:sp>
      <p:sp>
        <p:nvSpPr>
          <p:cNvPr id="4" name="TextBox 3">
            <a:extLst>
              <a:ext uri="{FF2B5EF4-FFF2-40B4-BE49-F238E27FC236}">
                <a16:creationId xmlns:a16="http://schemas.microsoft.com/office/drawing/2014/main" id="{290A5D41-C3CC-6CBF-3D6B-8BFE35A2C324}"/>
              </a:ext>
            </a:extLst>
          </p:cNvPr>
          <p:cNvSpPr txBox="1"/>
          <p:nvPr/>
        </p:nvSpPr>
        <p:spPr>
          <a:xfrm>
            <a:off x="0" y="5738153"/>
            <a:ext cx="3006090" cy="738664"/>
          </a:xfrm>
          <a:prstGeom prst="rect">
            <a:avLst/>
          </a:prstGeom>
          <a:noFill/>
        </p:spPr>
        <p:txBody>
          <a:bodyPr wrap="square" rtlCol="0">
            <a:spAutoFit/>
          </a:bodyPr>
          <a:lstStyle/>
          <a:p>
            <a:r>
              <a:rPr lang="en-US" sz="1400">
                <a:solidFill>
                  <a:schemeClr val="bg1"/>
                </a:solidFill>
              </a:rPr>
              <a:t>Web Student Management &gt; Office &gt; Curriculum &amp; Assessments &gt; Graduations Requirements</a:t>
            </a:r>
          </a:p>
        </p:txBody>
      </p:sp>
    </p:spTree>
    <p:extLst>
      <p:ext uri="{BB962C8B-B14F-4D97-AF65-F5344CB8AC3E}">
        <p14:creationId xmlns:p14="http://schemas.microsoft.com/office/powerpoint/2010/main" val="874372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609626"/>
            <a:ext cx="3006090" cy="18193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a:lnSpc>
                <a:spcPct val="100000"/>
              </a:lnSpc>
              <a:spcBef>
                <a:spcPts val="0"/>
              </a:spcBef>
              <a:defRPr/>
            </a:pPr>
            <a:r>
              <a:rPr lang="en-US" sz="3200" b="0">
                <a:solidFill>
                  <a:prstClr val="white"/>
                </a:solidFill>
                <a:latin typeface="Calibri" panose="020F0502020204030204"/>
                <a:ea typeface="+mn-ea"/>
                <a:cs typeface="+mn-cs"/>
              </a:rPr>
              <a:t>FTP Connection        Troubleshooting</a:t>
            </a:r>
            <a:endParaRPr lang="en-US" sz="320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10" name="TextBox 9">
            <a:extLst>
              <a:ext uri="{FF2B5EF4-FFF2-40B4-BE49-F238E27FC236}">
                <a16:creationId xmlns:a16="http://schemas.microsoft.com/office/drawing/2014/main" id="{F5025D29-4951-2C74-6153-D1CE0CD5BE79}"/>
              </a:ext>
            </a:extLst>
          </p:cNvPr>
          <p:cNvSpPr txBox="1"/>
          <p:nvPr/>
        </p:nvSpPr>
        <p:spPr>
          <a:xfrm>
            <a:off x="3436409" y="4341547"/>
            <a:ext cx="7554897"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Error (35) OpenSSL/3.1.2: 0A000102.SSL routines: unsupported protocol</a:t>
            </a:r>
            <a:endParaRPr lang="en-US">
              <a:solidFill>
                <a:srgbClr val="000000"/>
              </a:solidFill>
              <a:ea typeface="Calibri"/>
              <a:cs typeface="Calibri"/>
            </a:endParaRPr>
          </a:p>
          <a:p>
            <a:pPr marL="285750" indent="-285750">
              <a:buFont typeface="Arial" panose="020B0604020202020204" pitchFamily="34" charset="0"/>
              <a:buChar char="•"/>
            </a:pPr>
            <a:endParaRPr lang="en-US"/>
          </a:p>
          <a:p>
            <a:endParaRPr lang="en-US"/>
          </a:p>
        </p:txBody>
      </p:sp>
      <p:sp>
        <p:nvSpPr>
          <p:cNvPr id="15" name="TextBox 14">
            <a:extLst>
              <a:ext uri="{FF2B5EF4-FFF2-40B4-BE49-F238E27FC236}">
                <a16:creationId xmlns:a16="http://schemas.microsoft.com/office/drawing/2014/main" id="{ADA2A704-C978-A97E-08C2-C377BE89A659}"/>
              </a:ext>
            </a:extLst>
          </p:cNvPr>
          <p:cNvSpPr txBox="1"/>
          <p:nvPr/>
        </p:nvSpPr>
        <p:spPr>
          <a:xfrm>
            <a:off x="0" y="5738153"/>
            <a:ext cx="3006090" cy="738664"/>
          </a:xfrm>
          <a:prstGeom prst="rect">
            <a:avLst/>
          </a:prstGeom>
          <a:noFill/>
        </p:spPr>
        <p:txBody>
          <a:bodyPr wrap="square" rtlCol="0">
            <a:spAutoFit/>
          </a:bodyPr>
          <a:lstStyle/>
          <a:p>
            <a:r>
              <a:rPr lang="en-US" sz="1400">
                <a:solidFill>
                  <a:schemeClr val="bg1"/>
                </a:solidFill>
              </a:rPr>
              <a:t>Web Student Management &gt; Fed/State Reporting &gt; Florida &gt; Setup &gt; Configuration</a:t>
            </a:r>
          </a:p>
        </p:txBody>
      </p:sp>
      <p:pic>
        <p:nvPicPr>
          <p:cNvPr id="2" name="Picture 1" descr="A screenshot of a computer&#10;&#10;Description automatically generated">
            <a:extLst>
              <a:ext uri="{FF2B5EF4-FFF2-40B4-BE49-F238E27FC236}">
                <a16:creationId xmlns:a16="http://schemas.microsoft.com/office/drawing/2014/main" id="{5967B21B-769A-2F82-35B7-CA34CE9841B8}"/>
              </a:ext>
            </a:extLst>
          </p:cNvPr>
          <p:cNvPicPr>
            <a:picLocks noChangeAspect="1"/>
          </p:cNvPicPr>
          <p:nvPr/>
        </p:nvPicPr>
        <p:blipFill>
          <a:blip r:embed="rId3"/>
          <a:stretch>
            <a:fillRect/>
          </a:stretch>
        </p:blipFill>
        <p:spPr>
          <a:xfrm>
            <a:off x="4095750" y="727460"/>
            <a:ext cx="6743700" cy="3336155"/>
          </a:xfrm>
          <a:prstGeom prst="rect">
            <a:avLst/>
          </a:prstGeom>
          <a:ln>
            <a:solidFill>
              <a:schemeClr val="tx1"/>
            </a:solidFill>
          </a:ln>
        </p:spPr>
      </p:pic>
    </p:spTree>
    <p:extLst>
      <p:ext uri="{BB962C8B-B14F-4D97-AF65-F5344CB8AC3E}">
        <p14:creationId xmlns:p14="http://schemas.microsoft.com/office/powerpoint/2010/main" val="97165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a:lnSpc>
                <a:spcPct val="100000"/>
              </a:lnSpc>
              <a:spcBef>
                <a:spcPts val="0"/>
              </a:spcBef>
              <a:defRPr/>
            </a:pPr>
            <a:r>
              <a:rPr lang="en-US" sz="3200" b="0">
                <a:solidFill>
                  <a:prstClr val="white"/>
                </a:solidFill>
                <a:latin typeface="Calibri" panose="020F0502020204030204"/>
                <a:ea typeface="+mn-ea"/>
                <a:cs typeface="+mn-cs"/>
              </a:rPr>
              <a:t>FTP </a:t>
            </a:r>
          </a:p>
          <a:p>
            <a:pPr>
              <a:lnSpc>
                <a:spcPct val="100000"/>
              </a:lnSpc>
              <a:spcBef>
                <a:spcPts val="0"/>
              </a:spcBef>
              <a:defRPr/>
            </a:pPr>
            <a:r>
              <a:rPr lang="en-US" sz="3200" b="0">
                <a:solidFill>
                  <a:prstClr val="white"/>
                </a:solidFill>
                <a:latin typeface="Calibri" panose="020F0502020204030204"/>
                <a:ea typeface="+mn-ea"/>
                <a:cs typeface="+mn-cs"/>
              </a:rPr>
              <a:t>Connection           Troubleshooting</a:t>
            </a:r>
            <a:endParaRPr lang="en-US" sz="3200" b="0" i="0" u="none" strike="noStrike" kern="1200" cap="none" spc="0" normalizeH="0" baseline="0" noProof="0">
              <a:ln>
                <a:noFill/>
              </a:ln>
              <a:solidFill>
                <a:prstClr val="white"/>
              </a:solidFill>
              <a:effectLst/>
              <a:uLnTx/>
              <a:uFillTx/>
              <a:latin typeface="Calibri" panose="020F0502020204030204"/>
              <a:ea typeface="Calibri"/>
              <a:cs typeface="Calibri"/>
            </a:endParaRPr>
          </a:p>
        </p:txBody>
      </p:sp>
      <p:sp>
        <p:nvSpPr>
          <p:cNvPr id="10" name="TextBox 9">
            <a:extLst>
              <a:ext uri="{FF2B5EF4-FFF2-40B4-BE49-F238E27FC236}">
                <a16:creationId xmlns:a16="http://schemas.microsoft.com/office/drawing/2014/main" id="{F5025D29-4951-2C74-6153-D1CE0CD5BE79}"/>
              </a:ext>
            </a:extLst>
          </p:cNvPr>
          <p:cNvSpPr txBox="1"/>
          <p:nvPr/>
        </p:nvSpPr>
        <p:spPr>
          <a:xfrm>
            <a:off x="3436409" y="4341547"/>
            <a:ext cx="7554897" cy="1754326"/>
          </a:xfrm>
          <a:prstGeom prst="rect">
            <a:avLst/>
          </a:prstGeom>
          <a:noFill/>
        </p:spPr>
        <p:txBody>
          <a:bodyPr wrap="square" rtlCol="0">
            <a:spAutoFit/>
          </a:bodyPr>
          <a:lstStyle/>
          <a:p>
            <a:pPr marL="285750" indent="-285750">
              <a:buFont typeface="Arial" panose="020B0604020202020204" pitchFamily="34" charset="0"/>
              <a:buChar char="•"/>
            </a:pPr>
            <a:r>
              <a:rPr lang="en-US"/>
              <a:t>Port – Typically, this field is left blank. </a:t>
            </a:r>
          </a:p>
          <a:p>
            <a:pPr marL="285750" indent="-285750">
              <a:buFont typeface="Arial" panose="020B0604020202020204" pitchFamily="34" charset="0"/>
              <a:buChar char="•"/>
            </a:pPr>
            <a:r>
              <a:rPr lang="en-US"/>
              <a:t>When blank, the Port will default based on the protocol selected. Example: for ftp/</a:t>
            </a:r>
            <a:r>
              <a:rPr lang="en-US" err="1"/>
              <a:t>ftpes</a:t>
            </a:r>
            <a:r>
              <a:rPr lang="en-US"/>
              <a:t>, the port will be defaulted to “21”. Sftp, defaults as “22”. </a:t>
            </a:r>
          </a:p>
          <a:p>
            <a:pPr marL="285750" indent="-285750">
              <a:buFont typeface="Arial" panose="020B0604020202020204" pitchFamily="34" charset="0"/>
              <a:buChar char="•"/>
            </a:pPr>
            <a:r>
              <a:rPr lang="en-US"/>
              <a:t>**For ftp/</a:t>
            </a:r>
            <a:r>
              <a:rPr lang="en-US" err="1"/>
              <a:t>ftpes</a:t>
            </a:r>
            <a:r>
              <a:rPr lang="en-US"/>
              <a:t>, if the transfer is not successful, try entering port 1990.</a:t>
            </a:r>
            <a:endParaRPr lang="en-US">
              <a:solidFill>
                <a:srgbClr val="FFFFFF"/>
              </a:solidFill>
              <a:ea typeface="Calibri"/>
              <a:cs typeface="Calibri"/>
            </a:endParaRPr>
          </a:p>
          <a:p>
            <a:pPr marL="285750" indent="-285750">
              <a:buFont typeface="Arial" panose="020B0604020202020204" pitchFamily="34" charset="0"/>
              <a:buChar char="•"/>
            </a:pPr>
            <a:endParaRPr lang="en-US"/>
          </a:p>
          <a:p>
            <a:endParaRPr lang="en-US"/>
          </a:p>
        </p:txBody>
      </p:sp>
      <p:sp>
        <p:nvSpPr>
          <p:cNvPr id="15" name="TextBox 14">
            <a:extLst>
              <a:ext uri="{FF2B5EF4-FFF2-40B4-BE49-F238E27FC236}">
                <a16:creationId xmlns:a16="http://schemas.microsoft.com/office/drawing/2014/main" id="{ADA2A704-C978-A97E-08C2-C377BE89A659}"/>
              </a:ext>
            </a:extLst>
          </p:cNvPr>
          <p:cNvSpPr txBox="1"/>
          <p:nvPr/>
        </p:nvSpPr>
        <p:spPr>
          <a:xfrm>
            <a:off x="0" y="5738153"/>
            <a:ext cx="3006090" cy="738664"/>
          </a:xfrm>
          <a:prstGeom prst="rect">
            <a:avLst/>
          </a:prstGeom>
          <a:noFill/>
        </p:spPr>
        <p:txBody>
          <a:bodyPr wrap="square" rtlCol="0">
            <a:spAutoFit/>
          </a:bodyPr>
          <a:lstStyle/>
          <a:p>
            <a:r>
              <a:rPr lang="en-US" sz="1400">
                <a:solidFill>
                  <a:schemeClr val="bg1"/>
                </a:solidFill>
              </a:rPr>
              <a:t>Web Student Management &gt; Fed/State Reporting &gt; Florida &gt; Setup &gt; Configuration</a:t>
            </a:r>
          </a:p>
        </p:txBody>
      </p:sp>
      <p:pic>
        <p:nvPicPr>
          <p:cNvPr id="3" name="Picture 2">
            <a:extLst>
              <a:ext uri="{FF2B5EF4-FFF2-40B4-BE49-F238E27FC236}">
                <a16:creationId xmlns:a16="http://schemas.microsoft.com/office/drawing/2014/main" id="{F72C0311-4C21-9582-1C7D-8FEE80785013}"/>
              </a:ext>
            </a:extLst>
          </p:cNvPr>
          <p:cNvPicPr>
            <a:picLocks noChangeAspect="1"/>
          </p:cNvPicPr>
          <p:nvPr/>
        </p:nvPicPr>
        <p:blipFill>
          <a:blip r:embed="rId3"/>
          <a:stretch>
            <a:fillRect/>
          </a:stretch>
        </p:blipFill>
        <p:spPr>
          <a:xfrm>
            <a:off x="4095940" y="350781"/>
            <a:ext cx="6235837" cy="3481492"/>
          </a:xfrm>
          <a:prstGeom prst="rect">
            <a:avLst/>
          </a:prstGeom>
          <a:ln>
            <a:solidFill>
              <a:schemeClr val="tx1"/>
            </a:solidFill>
          </a:ln>
        </p:spPr>
      </p:pic>
    </p:spTree>
    <p:extLst>
      <p:ext uri="{BB962C8B-B14F-4D97-AF65-F5344CB8AC3E}">
        <p14:creationId xmlns:p14="http://schemas.microsoft.com/office/powerpoint/2010/main" val="377148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726" y="364081"/>
            <a:ext cx="11332719" cy="827384"/>
          </a:xfrm>
        </p:spPr>
        <p:txBody>
          <a:bodyPr>
            <a:normAutofit fontScale="90000"/>
          </a:bodyPr>
          <a:lstStyle/>
          <a:p>
            <a:r>
              <a:rPr lang="en-US"/>
              <a:t>Upcoming Updates</a:t>
            </a:r>
          </a:p>
        </p:txBody>
      </p:sp>
      <p:sp>
        <p:nvSpPr>
          <p:cNvPr id="6" name="Text Placeholder 5"/>
          <p:cNvSpPr>
            <a:spLocks noGrp="1"/>
          </p:cNvSpPr>
          <p:nvPr>
            <p:ph type="body" sz="quarter" idx="12"/>
          </p:nvPr>
        </p:nvSpPr>
        <p:spPr>
          <a:xfrm>
            <a:off x="-141436" y="1246233"/>
            <a:ext cx="6464157" cy="1141414"/>
          </a:xfrm>
        </p:spPr>
        <p:txBody>
          <a:bodyPr>
            <a:normAutofit/>
          </a:bodyPr>
          <a:lstStyle/>
          <a:p>
            <a:pPr marL="914400" lvl="2" indent="0">
              <a:buNone/>
            </a:pPr>
            <a:endParaRPr lang="en-US"/>
          </a:p>
          <a:p>
            <a:pPr marL="457200" lvl="1" indent="0">
              <a:buNone/>
            </a:pPr>
            <a:endParaRPr lang="en-US" sz="1400"/>
          </a:p>
        </p:txBody>
      </p:sp>
      <p:sp>
        <p:nvSpPr>
          <p:cNvPr id="5" name="Text Placeholder 5">
            <a:extLst>
              <a:ext uri="{FF2B5EF4-FFF2-40B4-BE49-F238E27FC236}">
                <a16:creationId xmlns:a16="http://schemas.microsoft.com/office/drawing/2014/main" id="{439B2DEF-32D3-41A1-8833-613E49D17C6E}"/>
              </a:ext>
            </a:extLst>
          </p:cNvPr>
          <p:cNvSpPr txBox="1">
            <a:spLocks/>
          </p:cNvSpPr>
          <p:nvPr/>
        </p:nvSpPr>
        <p:spPr>
          <a:xfrm>
            <a:off x="397726" y="1356065"/>
            <a:ext cx="10585707" cy="41458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1400" kern="1200" baseline="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a:latin typeface="Open Sans"/>
                <a:ea typeface="Open Sans"/>
                <a:cs typeface="Open Sans"/>
              </a:rPr>
              <a:t>PR 5599360 - </a:t>
            </a:r>
            <a:r>
              <a:rPr lang="en-US" sz="1800">
                <a:latin typeface="Open Sans"/>
                <a:ea typeface="Open Sans"/>
                <a:cs typeface="Open Sans"/>
              </a:rPr>
              <a:t>2024 FASTER Cutover Changes</a:t>
            </a:r>
          </a:p>
          <a:p>
            <a:r>
              <a:rPr lang="en-US" sz="1800" b="1">
                <a:latin typeface="Open Sans"/>
                <a:ea typeface="Open Sans"/>
                <a:cs typeface="Open Sans"/>
              </a:rPr>
              <a:t>PR 5576597</a:t>
            </a:r>
            <a:r>
              <a:rPr lang="en-US" sz="1800">
                <a:latin typeface="Open Sans"/>
                <a:ea typeface="Open Sans"/>
                <a:cs typeface="Open Sans"/>
              </a:rPr>
              <a:t> - Add Students to Extracted Survey Data to log </a:t>
            </a:r>
          </a:p>
          <a:p>
            <a:r>
              <a:rPr lang="en-US" sz="1800" b="1">
                <a:latin typeface="Open Sans"/>
                <a:ea typeface="Open Sans"/>
                <a:cs typeface="Open Sans"/>
              </a:rPr>
              <a:t>PR 5561953 </a:t>
            </a:r>
            <a:r>
              <a:rPr lang="en-US" sz="1800">
                <a:latin typeface="Open Sans"/>
                <a:ea typeface="Open Sans"/>
                <a:cs typeface="Open Sans"/>
              </a:rPr>
              <a:t>- Update NAEP Other Export so it can be used with TUDA Reporting</a:t>
            </a:r>
            <a:endParaRPr lang="en-US" sz="1800"/>
          </a:p>
        </p:txBody>
      </p:sp>
    </p:spTree>
    <p:extLst>
      <p:ext uri="{BB962C8B-B14F-4D97-AF65-F5344CB8AC3E}">
        <p14:creationId xmlns:p14="http://schemas.microsoft.com/office/powerpoint/2010/main" val="3643430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2" y="232506"/>
            <a:ext cx="9996979" cy="878376"/>
          </a:xfrm>
        </p:spPr>
        <p:txBody>
          <a:bodyPr>
            <a:noAutofit/>
          </a:bodyPr>
          <a:lstStyle/>
          <a:p>
            <a:r>
              <a:rPr lang="en-US" sz="4000">
                <a:solidFill>
                  <a:srgbClr val="0B63B7"/>
                </a:solidFill>
              </a:rPr>
              <a:t>Edits Documentation</a:t>
            </a:r>
            <a:br>
              <a:rPr lang="en-US" sz="4000">
                <a:solidFill>
                  <a:srgbClr val="0B63B7"/>
                </a:solidFill>
              </a:rPr>
            </a:br>
            <a:br>
              <a:rPr lang="en-US" sz="4000">
                <a:solidFill>
                  <a:srgbClr val="0B63B7"/>
                </a:solidFill>
              </a:rPr>
            </a:br>
            <a:br>
              <a:rPr lang="en-US" sz="4000">
                <a:solidFill>
                  <a:srgbClr val="0B63B7"/>
                </a:solidFill>
              </a:rPr>
            </a:br>
            <a:br>
              <a:rPr lang="en-US" sz="4000">
                <a:solidFill>
                  <a:srgbClr val="0B63B7"/>
                </a:solidFill>
              </a:rPr>
            </a:br>
            <a:br>
              <a:rPr lang="en-US" sz="4000">
                <a:solidFill>
                  <a:srgbClr val="0B63B7"/>
                </a:solidFill>
              </a:rPr>
            </a:br>
            <a:r>
              <a:rPr lang="en-US" sz="4000">
                <a:solidFill>
                  <a:srgbClr val="0B63B7"/>
                </a:solidFill>
              </a:rPr>
              <a:t>Did you know…</a:t>
            </a:r>
          </a:p>
        </p:txBody>
      </p:sp>
      <p:sp>
        <p:nvSpPr>
          <p:cNvPr id="7" name="TextBox 6">
            <a:extLst>
              <a:ext uri="{FF2B5EF4-FFF2-40B4-BE49-F238E27FC236}">
                <a16:creationId xmlns:a16="http://schemas.microsoft.com/office/drawing/2014/main" id="{BDA3E537-6BA2-E75A-1A2B-03C3708723E6}"/>
              </a:ext>
            </a:extLst>
          </p:cNvPr>
          <p:cNvSpPr txBox="1"/>
          <p:nvPr/>
        </p:nvSpPr>
        <p:spPr>
          <a:xfrm>
            <a:off x="0" y="5738153"/>
            <a:ext cx="3006090" cy="738664"/>
          </a:xfrm>
          <a:prstGeom prst="rect">
            <a:avLst/>
          </a:prstGeom>
          <a:noFill/>
        </p:spPr>
        <p:txBody>
          <a:bodyPr wrap="square" rtlCol="0">
            <a:spAutoFit/>
          </a:bodyPr>
          <a:lstStyle/>
          <a:p>
            <a:r>
              <a:rPr lang="en-US" sz="1400">
                <a:solidFill>
                  <a:schemeClr val="bg1"/>
                </a:solidFill>
              </a:rPr>
              <a:t>Web Student Management &gt; Fed/State Reporting &gt; Florida &gt; Setup &gt; Configuration</a:t>
            </a:r>
          </a:p>
        </p:txBody>
      </p:sp>
      <p:sp>
        <p:nvSpPr>
          <p:cNvPr id="9" name="TextBox 8">
            <a:extLst>
              <a:ext uri="{FF2B5EF4-FFF2-40B4-BE49-F238E27FC236}">
                <a16:creationId xmlns:a16="http://schemas.microsoft.com/office/drawing/2014/main" id="{2C2FD9F0-8BFC-8065-CA6B-A1BE0B9B203E}"/>
              </a:ext>
            </a:extLst>
          </p:cNvPr>
          <p:cNvSpPr txBox="1"/>
          <p:nvPr/>
        </p:nvSpPr>
        <p:spPr>
          <a:xfrm>
            <a:off x="1401122" y="4136757"/>
            <a:ext cx="9647878" cy="369332"/>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1">
                    <a:lumMod val="75000"/>
                  </a:schemeClr>
                </a:solidFill>
              </a:rPr>
              <a:t>This area is great for verifying FISH data and error resolution</a:t>
            </a:r>
          </a:p>
        </p:txBody>
      </p:sp>
      <p:pic>
        <p:nvPicPr>
          <p:cNvPr id="11" name="Picture 10">
            <a:extLst>
              <a:ext uri="{FF2B5EF4-FFF2-40B4-BE49-F238E27FC236}">
                <a16:creationId xmlns:a16="http://schemas.microsoft.com/office/drawing/2014/main" id="{4FC788EF-A4A2-E5FE-8628-9DD97BD2BF92}"/>
              </a:ext>
            </a:extLst>
          </p:cNvPr>
          <p:cNvPicPr>
            <a:picLocks noChangeAspect="1"/>
          </p:cNvPicPr>
          <p:nvPr/>
        </p:nvPicPr>
        <p:blipFill>
          <a:blip r:embed="rId3"/>
          <a:stretch>
            <a:fillRect/>
          </a:stretch>
        </p:blipFill>
        <p:spPr>
          <a:xfrm>
            <a:off x="1308116" y="1796380"/>
            <a:ext cx="9563929" cy="1882303"/>
          </a:xfrm>
          <a:prstGeom prst="rect">
            <a:avLst/>
          </a:prstGeom>
          <a:ln>
            <a:solidFill>
              <a:schemeClr val="tx1"/>
            </a:solidFill>
          </a:ln>
        </p:spPr>
      </p:pic>
    </p:spTree>
    <p:extLst>
      <p:ext uri="{BB962C8B-B14F-4D97-AF65-F5344CB8AC3E}">
        <p14:creationId xmlns:p14="http://schemas.microsoft.com/office/powerpoint/2010/main" val="367047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Add Students to Extracted Survey Data</a:t>
            </a:r>
          </a:p>
        </p:txBody>
      </p:sp>
      <p:pic>
        <p:nvPicPr>
          <p:cNvPr id="5" name="Picture 4">
            <a:extLst>
              <a:ext uri="{FF2B5EF4-FFF2-40B4-BE49-F238E27FC236}">
                <a16:creationId xmlns:a16="http://schemas.microsoft.com/office/drawing/2014/main" id="{D072DB37-F4D5-372E-7FE7-A1B596214E65}"/>
              </a:ext>
            </a:extLst>
          </p:cNvPr>
          <p:cNvPicPr>
            <a:picLocks noChangeAspect="1"/>
          </p:cNvPicPr>
          <p:nvPr/>
        </p:nvPicPr>
        <p:blipFill>
          <a:blip r:embed="rId3"/>
          <a:stretch>
            <a:fillRect/>
          </a:stretch>
        </p:blipFill>
        <p:spPr>
          <a:xfrm>
            <a:off x="3775170" y="268224"/>
            <a:ext cx="6710793" cy="6303430"/>
          </a:xfrm>
          <a:prstGeom prst="rect">
            <a:avLst/>
          </a:prstGeom>
          <a:ln>
            <a:solidFill>
              <a:schemeClr val="tx1"/>
            </a:solidFill>
          </a:ln>
        </p:spPr>
      </p:pic>
      <p:sp>
        <p:nvSpPr>
          <p:cNvPr id="7" name="TextBox 6">
            <a:extLst>
              <a:ext uri="{FF2B5EF4-FFF2-40B4-BE49-F238E27FC236}">
                <a16:creationId xmlns:a16="http://schemas.microsoft.com/office/drawing/2014/main" id="{4671F5DA-BA9A-D211-451B-C28283455AFB}"/>
              </a:ext>
            </a:extLst>
          </p:cNvPr>
          <p:cNvSpPr txBox="1"/>
          <p:nvPr/>
        </p:nvSpPr>
        <p:spPr>
          <a:xfrm>
            <a:off x="0" y="5806440"/>
            <a:ext cx="3006090" cy="738664"/>
          </a:xfrm>
          <a:prstGeom prst="rect">
            <a:avLst/>
          </a:prstGeom>
          <a:noFill/>
        </p:spPr>
        <p:txBody>
          <a:bodyPr wrap="square" rtlCol="0">
            <a:spAutoFit/>
          </a:bodyPr>
          <a:lstStyle/>
          <a:p>
            <a:r>
              <a:rPr lang="en-US" sz="1400">
                <a:solidFill>
                  <a:schemeClr val="bg1"/>
                </a:solidFill>
              </a:rPr>
              <a:t>Web Student Management &gt; Fed/State Reporting &gt; Florida &gt; Surveys &gt; Extract</a:t>
            </a:r>
          </a:p>
        </p:txBody>
      </p:sp>
    </p:spTree>
    <p:extLst>
      <p:ext uri="{BB962C8B-B14F-4D97-AF65-F5344CB8AC3E}">
        <p14:creationId xmlns:p14="http://schemas.microsoft.com/office/powerpoint/2010/main" val="3463659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Add Students to Extracted Survey Data</a:t>
            </a:r>
          </a:p>
        </p:txBody>
      </p:sp>
      <p:pic>
        <p:nvPicPr>
          <p:cNvPr id="3" name="Picture 2">
            <a:extLst>
              <a:ext uri="{FF2B5EF4-FFF2-40B4-BE49-F238E27FC236}">
                <a16:creationId xmlns:a16="http://schemas.microsoft.com/office/drawing/2014/main" id="{C5A56F76-1059-490F-1F0F-25C28B44EE39}"/>
              </a:ext>
            </a:extLst>
          </p:cNvPr>
          <p:cNvPicPr>
            <a:picLocks noChangeAspect="1"/>
          </p:cNvPicPr>
          <p:nvPr/>
        </p:nvPicPr>
        <p:blipFill>
          <a:blip r:embed="rId3"/>
          <a:stretch>
            <a:fillRect/>
          </a:stretch>
        </p:blipFill>
        <p:spPr>
          <a:xfrm>
            <a:off x="3852162" y="170995"/>
            <a:ext cx="6912734" cy="6156653"/>
          </a:xfrm>
          <a:prstGeom prst="rect">
            <a:avLst/>
          </a:prstGeom>
          <a:ln>
            <a:solidFill>
              <a:schemeClr val="tx1"/>
            </a:solidFill>
          </a:ln>
        </p:spPr>
      </p:pic>
      <p:sp>
        <p:nvSpPr>
          <p:cNvPr id="7" name="TextBox 6">
            <a:extLst>
              <a:ext uri="{FF2B5EF4-FFF2-40B4-BE49-F238E27FC236}">
                <a16:creationId xmlns:a16="http://schemas.microsoft.com/office/drawing/2014/main" id="{A1C6DF9E-D728-4174-E5E4-582539490293}"/>
              </a:ext>
            </a:extLst>
          </p:cNvPr>
          <p:cNvSpPr txBox="1"/>
          <p:nvPr/>
        </p:nvSpPr>
        <p:spPr>
          <a:xfrm>
            <a:off x="0" y="5806440"/>
            <a:ext cx="3006090" cy="738664"/>
          </a:xfrm>
          <a:prstGeom prst="rect">
            <a:avLst/>
          </a:prstGeom>
          <a:noFill/>
        </p:spPr>
        <p:txBody>
          <a:bodyPr wrap="square" rtlCol="0">
            <a:spAutoFit/>
          </a:bodyPr>
          <a:lstStyle/>
          <a:p>
            <a:r>
              <a:rPr lang="en-US" sz="1400">
                <a:solidFill>
                  <a:schemeClr val="bg1"/>
                </a:solidFill>
              </a:rPr>
              <a:t>Web Student Management &gt; Fed/State Reporting &gt; Florida &gt; Surveys &gt; Extract</a:t>
            </a:r>
          </a:p>
        </p:txBody>
      </p:sp>
    </p:spTree>
    <p:extLst>
      <p:ext uri="{BB962C8B-B14F-4D97-AF65-F5344CB8AC3E}">
        <p14:creationId xmlns:p14="http://schemas.microsoft.com/office/powerpoint/2010/main" val="917021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2" y="232506"/>
            <a:ext cx="9996979" cy="878376"/>
          </a:xfrm>
        </p:spPr>
        <p:txBody>
          <a:bodyPr>
            <a:noAutofit/>
          </a:bodyPr>
          <a:lstStyle/>
          <a:p>
            <a:r>
              <a:rPr lang="en-US" sz="4000">
                <a:solidFill>
                  <a:srgbClr val="0B63B7"/>
                </a:solidFill>
              </a:rPr>
              <a:t>Edits Documentation</a:t>
            </a:r>
          </a:p>
        </p:txBody>
      </p:sp>
      <p:pic>
        <p:nvPicPr>
          <p:cNvPr id="6" name="Picture 5">
            <a:extLst>
              <a:ext uri="{FF2B5EF4-FFF2-40B4-BE49-F238E27FC236}">
                <a16:creationId xmlns:a16="http://schemas.microsoft.com/office/drawing/2014/main" id="{149BCFAA-2BFA-17F7-4CB3-FC2CE8E0BA71}"/>
              </a:ext>
            </a:extLst>
          </p:cNvPr>
          <p:cNvPicPr>
            <a:picLocks noChangeAspect="1"/>
          </p:cNvPicPr>
          <p:nvPr/>
        </p:nvPicPr>
        <p:blipFill>
          <a:blip r:embed="rId3"/>
          <a:stretch>
            <a:fillRect/>
          </a:stretch>
        </p:blipFill>
        <p:spPr>
          <a:xfrm>
            <a:off x="2668777" y="1374348"/>
            <a:ext cx="6842608" cy="4745570"/>
          </a:xfrm>
          <a:prstGeom prst="rect">
            <a:avLst/>
          </a:prstGeom>
        </p:spPr>
      </p:pic>
    </p:spTree>
    <p:extLst>
      <p:ext uri="{BB962C8B-B14F-4D97-AF65-F5344CB8AC3E}">
        <p14:creationId xmlns:p14="http://schemas.microsoft.com/office/powerpoint/2010/main" val="1013434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2" y="232506"/>
            <a:ext cx="9996979" cy="878376"/>
          </a:xfrm>
        </p:spPr>
        <p:txBody>
          <a:bodyPr>
            <a:noAutofit/>
          </a:bodyPr>
          <a:lstStyle/>
          <a:p>
            <a:r>
              <a:rPr lang="en-US" sz="4000">
                <a:solidFill>
                  <a:srgbClr val="0B63B7"/>
                </a:solidFill>
              </a:rPr>
              <a:t>Edits Documentation</a:t>
            </a:r>
          </a:p>
        </p:txBody>
      </p:sp>
      <p:pic>
        <p:nvPicPr>
          <p:cNvPr id="4" name="Picture 3">
            <a:extLst>
              <a:ext uri="{FF2B5EF4-FFF2-40B4-BE49-F238E27FC236}">
                <a16:creationId xmlns:a16="http://schemas.microsoft.com/office/drawing/2014/main" id="{A7A680B3-E5D0-36B3-7D9A-35F5054D5F6E}"/>
              </a:ext>
            </a:extLst>
          </p:cNvPr>
          <p:cNvPicPr>
            <a:picLocks noChangeAspect="1"/>
          </p:cNvPicPr>
          <p:nvPr/>
        </p:nvPicPr>
        <p:blipFill>
          <a:blip r:embed="rId3"/>
          <a:stretch>
            <a:fillRect/>
          </a:stretch>
        </p:blipFill>
        <p:spPr>
          <a:xfrm>
            <a:off x="1217409" y="1270371"/>
            <a:ext cx="9745344" cy="5015257"/>
          </a:xfrm>
          <a:prstGeom prst="rect">
            <a:avLst/>
          </a:prstGeom>
        </p:spPr>
      </p:pic>
    </p:spTree>
    <p:extLst>
      <p:ext uri="{BB962C8B-B14F-4D97-AF65-F5344CB8AC3E}">
        <p14:creationId xmlns:p14="http://schemas.microsoft.com/office/powerpoint/2010/main" val="211661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Online Course local code beginning with 2024</a:t>
            </a:r>
          </a:p>
        </p:txBody>
      </p:sp>
      <p:sp>
        <p:nvSpPr>
          <p:cNvPr id="3" name="TextBox 2">
            <a:extLst>
              <a:ext uri="{FF2B5EF4-FFF2-40B4-BE49-F238E27FC236}">
                <a16:creationId xmlns:a16="http://schemas.microsoft.com/office/drawing/2014/main" id="{05A6AE16-4716-2C56-A3E3-F97B7B90F452}"/>
              </a:ext>
            </a:extLst>
          </p:cNvPr>
          <p:cNvSpPr txBox="1"/>
          <p:nvPr/>
        </p:nvSpPr>
        <p:spPr>
          <a:xfrm>
            <a:off x="3638391" y="4671484"/>
            <a:ext cx="6872495" cy="64633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en-US">
                <a:latin typeface="Calibri" panose="020F0502020204030204"/>
                <a:ea typeface="Calibri"/>
                <a:cs typeface="Calibri"/>
              </a:rPr>
              <a:t>2023 and earlier, only the state codes display for the field.</a:t>
            </a:r>
          </a:p>
          <a:p>
            <a:pPr marL="285750" indent="-285750">
              <a:buFont typeface="Arial" panose="020B0604020202020204" pitchFamily="34" charset="0"/>
              <a:buChar char="•"/>
              <a:defRPr/>
            </a:pPr>
            <a:endParaRPr lang="en-US" b="0" i="0" u="none" strike="noStrike" kern="1200" cap="none" spc="0" normalizeH="0" baseline="0" noProof="0">
              <a:ln>
                <a:noFill/>
              </a:ln>
              <a:effectLst/>
              <a:uLnTx/>
              <a:uFillTx/>
              <a:latin typeface="Calibri" panose="020F0502020204030204"/>
              <a:ea typeface="Calibri"/>
              <a:cs typeface="Calibri"/>
            </a:endParaRPr>
          </a:p>
        </p:txBody>
      </p:sp>
      <p:sp>
        <p:nvSpPr>
          <p:cNvPr id="4" name="TextBox 3">
            <a:extLst>
              <a:ext uri="{FF2B5EF4-FFF2-40B4-BE49-F238E27FC236}">
                <a16:creationId xmlns:a16="http://schemas.microsoft.com/office/drawing/2014/main" id="{B28F7678-4E8B-395B-45FC-28A5EC674B27}"/>
              </a:ext>
            </a:extLst>
          </p:cNvPr>
          <p:cNvSpPr txBox="1"/>
          <p:nvPr/>
        </p:nvSpPr>
        <p:spPr>
          <a:xfrm>
            <a:off x="0" y="5738153"/>
            <a:ext cx="3006090" cy="738664"/>
          </a:xfrm>
          <a:prstGeom prst="rect">
            <a:avLst/>
          </a:prstGeom>
          <a:noFill/>
        </p:spPr>
        <p:txBody>
          <a:bodyPr wrap="square" rtlCol="0">
            <a:spAutoFit/>
          </a:bodyPr>
          <a:lstStyle/>
          <a:p>
            <a:r>
              <a:rPr lang="en-US" sz="1400">
                <a:solidFill>
                  <a:schemeClr val="bg1"/>
                </a:solidFill>
              </a:rPr>
              <a:t>Web Student Management &gt; Office &gt; Current Scheduling &gt; Build Course Master &gt; Course Master</a:t>
            </a:r>
          </a:p>
        </p:txBody>
      </p:sp>
      <p:pic>
        <p:nvPicPr>
          <p:cNvPr id="5" name="Picture 4">
            <a:extLst>
              <a:ext uri="{FF2B5EF4-FFF2-40B4-BE49-F238E27FC236}">
                <a16:creationId xmlns:a16="http://schemas.microsoft.com/office/drawing/2014/main" id="{FAF7BD3D-BEFF-FA5D-E3FB-0BA729427217}"/>
              </a:ext>
            </a:extLst>
          </p:cNvPr>
          <p:cNvPicPr>
            <a:picLocks noChangeAspect="1"/>
          </p:cNvPicPr>
          <p:nvPr/>
        </p:nvPicPr>
        <p:blipFill>
          <a:blip r:embed="rId3"/>
          <a:stretch>
            <a:fillRect/>
          </a:stretch>
        </p:blipFill>
        <p:spPr>
          <a:xfrm>
            <a:off x="3892391" y="473709"/>
            <a:ext cx="7243383" cy="3425613"/>
          </a:xfrm>
          <a:prstGeom prst="rect">
            <a:avLst/>
          </a:prstGeom>
          <a:ln>
            <a:solidFill>
              <a:schemeClr val="tx1"/>
            </a:solidFill>
          </a:ln>
        </p:spPr>
      </p:pic>
    </p:spTree>
    <p:extLst>
      <p:ext uri="{BB962C8B-B14F-4D97-AF65-F5344CB8AC3E}">
        <p14:creationId xmlns:p14="http://schemas.microsoft.com/office/powerpoint/2010/main" val="1377140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Questions</a:t>
            </a:r>
          </a:p>
        </p:txBody>
      </p:sp>
    </p:spTree>
    <p:extLst>
      <p:ext uri="{BB962C8B-B14F-4D97-AF65-F5344CB8AC3E}">
        <p14:creationId xmlns:p14="http://schemas.microsoft.com/office/powerpoint/2010/main" val="640821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Thank You!</a:t>
            </a:r>
          </a:p>
        </p:txBody>
      </p:sp>
    </p:spTree>
    <p:extLst>
      <p:ext uri="{BB962C8B-B14F-4D97-AF65-F5344CB8AC3E}">
        <p14:creationId xmlns:p14="http://schemas.microsoft.com/office/powerpoint/2010/main" val="1129774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a:solidFill>
                  <a:srgbClr val="0B63B7"/>
                </a:solidFill>
              </a:rPr>
              <a:t>Survey Processing Reminders</a:t>
            </a:r>
          </a:p>
        </p:txBody>
      </p:sp>
      <p:sp>
        <p:nvSpPr>
          <p:cNvPr id="4" name="TextBox 3">
            <a:extLst>
              <a:ext uri="{FF2B5EF4-FFF2-40B4-BE49-F238E27FC236}">
                <a16:creationId xmlns:a16="http://schemas.microsoft.com/office/drawing/2014/main" id="{0F6DAD17-AD6B-474C-9795-9B151559AA5B}"/>
              </a:ext>
            </a:extLst>
          </p:cNvPr>
          <p:cNvSpPr txBox="1"/>
          <p:nvPr/>
        </p:nvSpPr>
        <p:spPr>
          <a:xfrm>
            <a:off x="584646" y="1641619"/>
            <a:ext cx="8484925" cy="304698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Make corrections in source and re-extract or use the Add Students to Extracted Survey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prstClr val="white"/>
                </a:solidFill>
                <a:latin typeface="Calibri" panose="020F0502020204030204"/>
              </a:rPr>
              <a:t>Import DOE Files used for data validations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Verify FTE by running the FTE Calculator and/or FTE Debug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prstClr val="white"/>
                </a:solidFill>
                <a:latin typeface="Calibri" panose="020F0502020204030204"/>
              </a:rPr>
              <a:t>Verify Survey Period Setup 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Verify Calendar Setup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prstClr val="white"/>
                </a:solidFill>
                <a:latin typeface="Calibri" panose="020F0502020204030204"/>
              </a:rPr>
              <a:t>Verify Student E/W dates and default entity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Verify Scheduling Transactions</a:t>
            </a:r>
          </a:p>
        </p:txBody>
      </p:sp>
    </p:spTree>
    <p:extLst>
      <p:ext uri="{BB962C8B-B14F-4D97-AF65-F5344CB8AC3E}">
        <p14:creationId xmlns:p14="http://schemas.microsoft.com/office/powerpoint/2010/main" val="2756482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4072270" y="65219"/>
            <a:ext cx="6943060" cy="9062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solidFill>
                  <a:schemeClr val="accent1">
                    <a:lumMod val="75000"/>
                  </a:schemeClr>
                </a:solidFill>
              </a:rPr>
              <a:t>Steps for troubleshooting FTE	</a:t>
            </a:r>
          </a:p>
        </p:txBody>
      </p:sp>
      <p:sp>
        <p:nvSpPr>
          <p:cNvPr id="9" name="TextBox 8">
            <a:extLst>
              <a:ext uri="{FF2B5EF4-FFF2-40B4-BE49-F238E27FC236}">
                <a16:creationId xmlns:a16="http://schemas.microsoft.com/office/drawing/2014/main" id="{676B722F-E380-4CBA-809B-B6E90E4184BC}"/>
              </a:ext>
            </a:extLst>
          </p:cNvPr>
          <p:cNvSpPr txBox="1"/>
          <p:nvPr/>
        </p:nvSpPr>
        <p:spPr>
          <a:xfrm>
            <a:off x="3586273" y="1808939"/>
            <a:ext cx="7915053" cy="1692771"/>
          </a:xfrm>
          <a:prstGeom prst="rect">
            <a:avLst/>
          </a:prstGeom>
          <a:noFill/>
        </p:spPr>
        <p:txBody>
          <a:bodyPr wrap="square">
            <a:spAutoFit/>
          </a:bodyPr>
          <a:lstStyle/>
          <a:p>
            <a:pPr marL="285750" indent="-285750">
              <a:buFont typeface="Arial" panose="020B0604020202020204" pitchFamily="34" charset="0"/>
              <a:buChar char="•"/>
            </a:pPr>
            <a:r>
              <a:rPr lang="en-US"/>
              <a:t>Which State Reporting Configuration</a:t>
            </a:r>
          </a:p>
          <a:p>
            <a:pPr marL="285750" indent="-285750">
              <a:buFont typeface="Arial" panose="020B0604020202020204" pitchFamily="34" charset="0"/>
              <a:buChar char="•"/>
            </a:pPr>
            <a:r>
              <a:rPr lang="en-US"/>
              <a:t>Run FTE Calculator</a:t>
            </a:r>
          </a:p>
          <a:p>
            <a:pPr marL="285750" indent="-285750">
              <a:buFont typeface="Arial" panose="020B0604020202020204" pitchFamily="34" charset="0"/>
              <a:buChar char="•"/>
            </a:pPr>
            <a:r>
              <a:rPr lang="en-US"/>
              <a:t>FTE Debug Report</a:t>
            </a:r>
          </a:p>
          <a:p>
            <a:pPr marL="285750" indent="-285750">
              <a:buFont typeface="Arial" panose="020B0604020202020204" pitchFamily="34" charset="0"/>
              <a:buChar char="•"/>
            </a:pPr>
            <a:r>
              <a:rPr lang="en-US"/>
              <a:t>FTE Eligible fields</a:t>
            </a:r>
          </a:p>
          <a:p>
            <a:pPr marL="285750" indent="-285750">
              <a:buFont typeface="Arial" panose="020B0604020202020204" pitchFamily="34" charset="0"/>
              <a:buChar char="•"/>
            </a:pPr>
            <a:r>
              <a:rPr lang="en-US"/>
              <a:t>Calendars, Bells, E/W and Transaction dates</a:t>
            </a:r>
            <a:endParaRPr lang="en-US" sz="1400" b="1"/>
          </a:p>
          <a:p>
            <a:pPr marL="285750" indent="-285750">
              <a:buFont typeface="Arial" panose="020B0604020202020204" pitchFamily="34" charset="0"/>
              <a:buChar char="•"/>
            </a:pPr>
            <a:endParaRPr lang="en-US" sz="1400" b="1"/>
          </a:p>
        </p:txBody>
      </p:sp>
    </p:spTree>
    <p:extLst>
      <p:ext uri="{BB962C8B-B14F-4D97-AF65-F5344CB8AC3E}">
        <p14:creationId xmlns:p14="http://schemas.microsoft.com/office/powerpoint/2010/main" val="4179676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4072270" y="65219"/>
            <a:ext cx="6943060" cy="9062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solidFill>
                  <a:schemeClr val="accent1">
                    <a:lumMod val="75000"/>
                  </a:schemeClr>
                </a:solidFill>
              </a:rPr>
              <a:t>Steps for troubleshooting FTE	</a:t>
            </a:r>
          </a:p>
        </p:txBody>
      </p:sp>
      <p:sp>
        <p:nvSpPr>
          <p:cNvPr id="5" name="TextBox 4">
            <a:extLst>
              <a:ext uri="{FF2B5EF4-FFF2-40B4-BE49-F238E27FC236}">
                <a16:creationId xmlns:a16="http://schemas.microsoft.com/office/drawing/2014/main" id="{770D8E42-69F3-44F5-861B-F643CC380A74}"/>
              </a:ext>
            </a:extLst>
          </p:cNvPr>
          <p:cNvSpPr txBox="1"/>
          <p:nvPr/>
        </p:nvSpPr>
        <p:spPr>
          <a:xfrm>
            <a:off x="3576222" y="1165076"/>
            <a:ext cx="8002634" cy="861774"/>
          </a:xfrm>
          <a:prstGeom prst="rect">
            <a:avLst/>
          </a:prstGeom>
          <a:noFill/>
        </p:spPr>
        <p:txBody>
          <a:bodyPr wrap="square">
            <a:spAutoFit/>
          </a:bodyPr>
          <a:lstStyle/>
          <a:p>
            <a:r>
              <a:rPr lang="en-US"/>
              <a:t>Product Setup &gt; Skyward Contact Access &gt; District &gt; District Configuration &gt; State Reporting Configuration </a:t>
            </a:r>
          </a:p>
          <a:p>
            <a:endParaRPr lang="en-US" sz="1400" b="1"/>
          </a:p>
        </p:txBody>
      </p:sp>
      <p:pic>
        <p:nvPicPr>
          <p:cNvPr id="7" name="Picture 6">
            <a:extLst>
              <a:ext uri="{FF2B5EF4-FFF2-40B4-BE49-F238E27FC236}">
                <a16:creationId xmlns:a16="http://schemas.microsoft.com/office/drawing/2014/main" id="{948F8DB7-0059-40CD-8698-E5520A848BD9}"/>
              </a:ext>
            </a:extLst>
          </p:cNvPr>
          <p:cNvPicPr>
            <a:picLocks noChangeAspect="1"/>
          </p:cNvPicPr>
          <p:nvPr/>
        </p:nvPicPr>
        <p:blipFill>
          <a:blip r:embed="rId3"/>
          <a:stretch>
            <a:fillRect/>
          </a:stretch>
        </p:blipFill>
        <p:spPr>
          <a:xfrm>
            <a:off x="3648130" y="2039985"/>
            <a:ext cx="5953956" cy="1124107"/>
          </a:xfrm>
          <a:prstGeom prst="rect">
            <a:avLst/>
          </a:prstGeom>
          <a:ln>
            <a:solidFill>
              <a:schemeClr val="tx1"/>
            </a:solidFill>
          </a:ln>
        </p:spPr>
      </p:pic>
      <p:sp>
        <p:nvSpPr>
          <p:cNvPr id="11" name="TextBox 10">
            <a:extLst>
              <a:ext uri="{FF2B5EF4-FFF2-40B4-BE49-F238E27FC236}">
                <a16:creationId xmlns:a16="http://schemas.microsoft.com/office/drawing/2014/main" id="{5091C61D-9A06-41E3-A109-CF3338FF9D3E}"/>
              </a:ext>
            </a:extLst>
          </p:cNvPr>
          <p:cNvSpPr txBox="1"/>
          <p:nvPr/>
        </p:nvSpPr>
        <p:spPr>
          <a:xfrm>
            <a:off x="3504314" y="3417389"/>
            <a:ext cx="6097772" cy="1561005"/>
          </a:xfrm>
          <a:prstGeom prst="rect">
            <a:avLst/>
          </a:prstGeom>
          <a:noFill/>
        </p:spPr>
        <p:txBody>
          <a:bodyPr wrap="square">
            <a:spAutoFit/>
          </a:bodyPr>
          <a:lstStyle/>
          <a:p>
            <a:pPr marL="285750" marR="0" indent="-285750">
              <a:lnSpc>
                <a:spcPct val="107000"/>
              </a:lnSpc>
              <a:spcBef>
                <a:spcPts val="0"/>
              </a:spcBef>
              <a:spcAft>
                <a:spcPts val="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Survey Week only for Weekday entities; two week average for Day Rotation entities: </a:t>
            </a:r>
          </a:p>
          <a:p>
            <a:pPr marL="285750" marR="0" indent="-285750">
              <a:lnSpc>
                <a:spcPct val="107000"/>
              </a:lnSpc>
              <a:spcBef>
                <a:spcPts val="0"/>
              </a:spcBef>
              <a:spcAft>
                <a:spcPts val="0"/>
              </a:spcAft>
              <a:buFont typeface="Arial" panose="020B0604020202020204" pitchFamily="34" charset="0"/>
              <a:buChar char="•"/>
            </a:pPr>
            <a:r>
              <a:rPr lang="en-US">
                <a:latin typeface="Calibri" panose="020F0502020204030204" pitchFamily="34" charset="0"/>
                <a:ea typeface="Calibri" panose="020F0502020204030204" pitchFamily="34" charset="0"/>
                <a:cs typeface="Times New Roman" panose="02020603050405020304" pitchFamily="18" charset="0"/>
              </a:rPr>
              <a:t>Average Over the Entire Semester </a:t>
            </a:r>
          </a:p>
          <a:p>
            <a:pPr marL="285750" indent="-285750">
              <a:lnSpc>
                <a:spcPct val="107000"/>
              </a:lnSpc>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Survey Week for both Day Rotation and Weekday Entities: </a:t>
            </a:r>
          </a:p>
          <a:p>
            <a:pPr marL="285750" marR="0" indent="-285750">
              <a:lnSpc>
                <a:spcPct val="107000"/>
              </a:lnSpc>
              <a:spcBef>
                <a:spcPts val="0"/>
              </a:spcBef>
              <a:spcAft>
                <a:spcPts val="0"/>
              </a:spcAft>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1072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3" y="232505"/>
            <a:ext cx="9144000" cy="878375"/>
          </a:xfrm>
        </p:spPr>
        <p:txBody>
          <a:bodyPr>
            <a:noAutofit/>
          </a:bodyPr>
          <a:lstStyle/>
          <a:p>
            <a:r>
              <a:rPr lang="en-US" sz="4000">
                <a:solidFill>
                  <a:srgbClr val="0B63B7"/>
                </a:solidFill>
              </a:rPr>
              <a:t>FTE Calculator</a:t>
            </a:r>
          </a:p>
        </p:txBody>
      </p:sp>
      <p:sp>
        <p:nvSpPr>
          <p:cNvPr id="13" name="TextBox 12">
            <a:extLst>
              <a:ext uri="{FF2B5EF4-FFF2-40B4-BE49-F238E27FC236}">
                <a16:creationId xmlns:a16="http://schemas.microsoft.com/office/drawing/2014/main" id="{4FFD78A8-6CD6-4A78-8537-0374A3D9101A}"/>
              </a:ext>
            </a:extLst>
          </p:cNvPr>
          <p:cNvSpPr txBox="1"/>
          <p:nvPr/>
        </p:nvSpPr>
        <p:spPr>
          <a:xfrm>
            <a:off x="1626664" y="1929694"/>
            <a:ext cx="8506164" cy="2585323"/>
          </a:xfrm>
          <a:prstGeom prst="rect">
            <a:avLst/>
          </a:prstGeom>
          <a:noFill/>
        </p:spPr>
        <p:txBody>
          <a:bodyPr wrap="square">
            <a:spAutoFit/>
          </a:bodyPr>
          <a:lstStyle/>
          <a:p>
            <a:pPr marL="342900" marR="0" lvl="0" indent="-342900">
              <a:spcBef>
                <a:spcPts val="0"/>
              </a:spcBef>
              <a:spcAft>
                <a:spcPts val="0"/>
              </a:spcAft>
              <a:buFont typeface="+mj-lt"/>
              <a:buAutoNum type="arabicPeriod"/>
              <a:tabLst>
                <a:tab pos="457200" algn="l"/>
              </a:tabLst>
            </a:pPr>
            <a:r>
              <a:rPr lang="en-US">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Class Minutes Weekly:</a:t>
            </a:r>
          </a:p>
          <a:p>
            <a:pPr marL="742950" marR="0" lvl="1" indent="-285750">
              <a:spcBef>
                <a:spcPts val="0"/>
              </a:spcBef>
              <a:spcAft>
                <a:spcPts val="0"/>
              </a:spcAft>
              <a:buFont typeface="+mj-lt"/>
              <a:buAutoNum type="alphaLcPeriod"/>
              <a:tabLst>
                <a:tab pos="914400" algn="l"/>
              </a:tabLst>
            </a:pPr>
            <a:r>
              <a:rPr lang="en-US">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Class Minutes from Student Class Override </a:t>
            </a:r>
          </a:p>
          <a:p>
            <a:pPr marL="742950" marR="0" lvl="1" indent="-285750">
              <a:spcBef>
                <a:spcPts val="0"/>
              </a:spcBef>
              <a:spcAft>
                <a:spcPts val="0"/>
              </a:spcAft>
              <a:buFont typeface="+mj-lt"/>
              <a:buAutoNum type="alphaLcPeriod"/>
              <a:tabLst>
                <a:tab pos="914400" algn="l"/>
              </a:tabLst>
            </a:pPr>
            <a:r>
              <a:rPr lang="en-US">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Class Minutes from Course Section </a:t>
            </a:r>
          </a:p>
          <a:p>
            <a:pPr marL="742950" marR="0" lvl="1" indent="-285750">
              <a:spcBef>
                <a:spcPts val="0"/>
              </a:spcBef>
              <a:spcAft>
                <a:spcPts val="0"/>
              </a:spcAft>
              <a:buFont typeface="+mj-lt"/>
              <a:buAutoNum type="alphaLcPeriod"/>
              <a:tabLst>
                <a:tab pos="914400" algn="l"/>
              </a:tabLst>
            </a:pPr>
            <a:r>
              <a:rPr lang="en-US">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Class Times for the Course based on the following:</a:t>
            </a:r>
          </a:p>
          <a:p>
            <a:pPr marL="1143000" marR="0" lvl="2" indent="-228600">
              <a:spcBef>
                <a:spcPts val="0"/>
              </a:spcBef>
              <a:spcAft>
                <a:spcPts val="0"/>
              </a:spcAft>
              <a:buFont typeface="+mj-lt"/>
              <a:buAutoNum type="romanLcPeriod"/>
              <a:tabLst>
                <a:tab pos="1371600" algn="l"/>
              </a:tabLst>
            </a:pPr>
            <a:r>
              <a:rPr lang="en-US">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Pull-Out Records</a:t>
            </a:r>
          </a:p>
          <a:p>
            <a:pPr marL="1143000" marR="0" lvl="2" indent="-228600">
              <a:spcBef>
                <a:spcPts val="0"/>
              </a:spcBef>
              <a:spcAft>
                <a:spcPts val="0"/>
              </a:spcAft>
              <a:buFont typeface="+mj-lt"/>
              <a:buAutoNum type="romanLcPeriod"/>
              <a:tabLst>
                <a:tab pos="1371600" algn="l"/>
              </a:tabLst>
            </a:pPr>
            <a:r>
              <a:rPr lang="en-US">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“Use Class Meeting Time Override” is selected on Course Section</a:t>
            </a:r>
          </a:p>
          <a:p>
            <a:pPr marL="1143000" marR="0" lvl="2" indent="-228600">
              <a:spcBef>
                <a:spcPts val="0"/>
              </a:spcBef>
              <a:spcAft>
                <a:spcPts val="0"/>
              </a:spcAft>
              <a:buFont typeface="+mj-lt"/>
              <a:buAutoNum type="romanLcPeriod"/>
              <a:tabLst>
                <a:tab pos="1371600" algn="l"/>
              </a:tabLst>
            </a:pPr>
            <a:r>
              <a:rPr lang="en-US">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Course Section: Bell </a:t>
            </a:r>
          </a:p>
          <a:p>
            <a:pPr marL="1143000" marR="0" lvl="2" indent="-228600">
              <a:spcBef>
                <a:spcPts val="0"/>
              </a:spcBef>
              <a:spcAft>
                <a:spcPts val="0"/>
              </a:spcAft>
              <a:buFont typeface="+mj-lt"/>
              <a:buAutoNum type="romanLcPeriod"/>
              <a:tabLst>
                <a:tab pos="1371600" algn="l"/>
              </a:tabLst>
            </a:pPr>
            <a:r>
              <a:rPr lang="en-US">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no Bell Schedule is setup on the Course Section, then the Bell setup for each Calendar Day</a:t>
            </a:r>
          </a:p>
        </p:txBody>
      </p:sp>
    </p:spTree>
    <p:extLst>
      <p:ext uri="{BB962C8B-B14F-4D97-AF65-F5344CB8AC3E}">
        <p14:creationId xmlns:p14="http://schemas.microsoft.com/office/powerpoint/2010/main" val="1865624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3" y="232505"/>
            <a:ext cx="9144000" cy="878375"/>
          </a:xfrm>
        </p:spPr>
        <p:txBody>
          <a:bodyPr>
            <a:noAutofit/>
          </a:bodyPr>
          <a:lstStyle/>
          <a:p>
            <a:r>
              <a:rPr lang="en-US" sz="4000">
                <a:solidFill>
                  <a:srgbClr val="0B63B7"/>
                </a:solidFill>
              </a:rPr>
              <a:t>FTE Calculator</a:t>
            </a:r>
          </a:p>
        </p:txBody>
      </p:sp>
      <p:sp>
        <p:nvSpPr>
          <p:cNvPr id="13" name="TextBox 12">
            <a:extLst>
              <a:ext uri="{FF2B5EF4-FFF2-40B4-BE49-F238E27FC236}">
                <a16:creationId xmlns:a16="http://schemas.microsoft.com/office/drawing/2014/main" id="{4FFD78A8-6CD6-4A78-8537-0374A3D9101A}"/>
              </a:ext>
            </a:extLst>
          </p:cNvPr>
          <p:cNvSpPr txBox="1"/>
          <p:nvPr/>
        </p:nvSpPr>
        <p:spPr>
          <a:xfrm>
            <a:off x="1828683" y="5619192"/>
            <a:ext cx="6230678" cy="646331"/>
          </a:xfrm>
          <a:prstGeom prst="rect">
            <a:avLst/>
          </a:prstGeom>
          <a:noFill/>
        </p:spPr>
        <p:txBody>
          <a:bodyPr wrap="square">
            <a:spAutoFit/>
          </a:bodyPr>
          <a:lstStyle/>
          <a:p>
            <a:r>
              <a:rPr lang="en-US" b="1">
                <a:solidFill>
                  <a:schemeClr val="bg1"/>
                </a:solidFill>
              </a:rPr>
              <a:t>O = Minutes were adjusted due to overlapping class times</a:t>
            </a:r>
          </a:p>
          <a:p>
            <a:r>
              <a:rPr lang="en-US" b="1">
                <a:solidFill>
                  <a:schemeClr val="bg1"/>
                </a:solidFill>
              </a:rPr>
              <a:t>S = Class Meeting Time override</a:t>
            </a:r>
          </a:p>
        </p:txBody>
      </p:sp>
      <p:pic>
        <p:nvPicPr>
          <p:cNvPr id="15" name="Picture 14">
            <a:extLst>
              <a:ext uri="{FF2B5EF4-FFF2-40B4-BE49-F238E27FC236}">
                <a16:creationId xmlns:a16="http://schemas.microsoft.com/office/drawing/2014/main" id="{3B63743E-7ADC-47EA-8127-B26BB179E4D6}"/>
              </a:ext>
            </a:extLst>
          </p:cNvPr>
          <p:cNvPicPr>
            <a:picLocks noChangeAspect="1"/>
          </p:cNvPicPr>
          <p:nvPr/>
        </p:nvPicPr>
        <p:blipFill>
          <a:blip r:embed="rId3"/>
          <a:stretch>
            <a:fillRect/>
          </a:stretch>
        </p:blipFill>
        <p:spPr>
          <a:xfrm>
            <a:off x="2097371" y="1304894"/>
            <a:ext cx="8341427" cy="4248211"/>
          </a:xfrm>
          <a:prstGeom prst="rect">
            <a:avLst/>
          </a:prstGeom>
        </p:spPr>
      </p:pic>
    </p:spTree>
    <p:extLst>
      <p:ext uri="{BB962C8B-B14F-4D97-AF65-F5344CB8AC3E}">
        <p14:creationId xmlns:p14="http://schemas.microsoft.com/office/powerpoint/2010/main" val="223222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3" y="232505"/>
            <a:ext cx="9144000" cy="878375"/>
          </a:xfrm>
        </p:spPr>
        <p:txBody>
          <a:bodyPr>
            <a:noAutofit/>
          </a:bodyPr>
          <a:lstStyle/>
          <a:p>
            <a:r>
              <a:rPr lang="en-US" sz="4000">
                <a:solidFill>
                  <a:srgbClr val="0B63B7"/>
                </a:solidFill>
              </a:rPr>
              <a:t>FTE Debug</a:t>
            </a:r>
          </a:p>
        </p:txBody>
      </p:sp>
      <p:pic>
        <p:nvPicPr>
          <p:cNvPr id="6" name="Picture 5">
            <a:extLst>
              <a:ext uri="{FF2B5EF4-FFF2-40B4-BE49-F238E27FC236}">
                <a16:creationId xmlns:a16="http://schemas.microsoft.com/office/drawing/2014/main" id="{F3FD8B24-E13D-4607-ABAF-6F5E3F393AA7}"/>
              </a:ext>
            </a:extLst>
          </p:cNvPr>
          <p:cNvPicPr>
            <a:picLocks noChangeAspect="1"/>
          </p:cNvPicPr>
          <p:nvPr/>
        </p:nvPicPr>
        <p:blipFill>
          <a:blip r:embed="rId3"/>
          <a:stretch>
            <a:fillRect/>
          </a:stretch>
        </p:blipFill>
        <p:spPr>
          <a:xfrm>
            <a:off x="294465" y="2969594"/>
            <a:ext cx="11603069" cy="1686160"/>
          </a:xfrm>
          <a:prstGeom prst="rect">
            <a:avLst/>
          </a:prstGeom>
        </p:spPr>
      </p:pic>
      <p:sp>
        <p:nvSpPr>
          <p:cNvPr id="8" name="TextBox 7">
            <a:extLst>
              <a:ext uri="{FF2B5EF4-FFF2-40B4-BE49-F238E27FC236}">
                <a16:creationId xmlns:a16="http://schemas.microsoft.com/office/drawing/2014/main" id="{4D925F45-167A-431B-AC60-45A207DAC845}"/>
              </a:ext>
            </a:extLst>
          </p:cNvPr>
          <p:cNvSpPr txBox="1"/>
          <p:nvPr/>
        </p:nvSpPr>
        <p:spPr>
          <a:xfrm>
            <a:off x="393404" y="1717071"/>
            <a:ext cx="9707526" cy="646331"/>
          </a:xfrm>
          <a:prstGeom prst="rect">
            <a:avLst/>
          </a:prstGeom>
          <a:noFill/>
        </p:spPr>
        <p:txBody>
          <a:bodyPr wrap="square">
            <a:spAutoFit/>
          </a:bodyPr>
          <a:lstStyle/>
          <a:p>
            <a:r>
              <a:rPr lang="en-US">
                <a:solidFill>
                  <a:schemeClr val="bg1"/>
                </a:solidFill>
              </a:rPr>
              <a:t>Product Setup &gt; Skyward Contact Access &gt; Tools &gt; Fix Programs &gt; Program: zfxfledit038.w</a:t>
            </a:r>
          </a:p>
          <a:p>
            <a:endParaRPr lang="en-US">
              <a:solidFill>
                <a:schemeClr val="bg1"/>
              </a:solidFill>
            </a:endParaRPr>
          </a:p>
        </p:txBody>
      </p:sp>
    </p:spTree>
    <p:extLst>
      <p:ext uri="{BB962C8B-B14F-4D97-AF65-F5344CB8AC3E}">
        <p14:creationId xmlns:p14="http://schemas.microsoft.com/office/powerpoint/2010/main" val="1931535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FTE Debug</a:t>
            </a:r>
          </a:p>
        </p:txBody>
      </p:sp>
      <p:pic>
        <p:nvPicPr>
          <p:cNvPr id="3" name="Picture 2">
            <a:extLst>
              <a:ext uri="{FF2B5EF4-FFF2-40B4-BE49-F238E27FC236}">
                <a16:creationId xmlns:a16="http://schemas.microsoft.com/office/drawing/2014/main" id="{2785D96E-B53D-4EBF-B6CB-310E016F30FD}"/>
              </a:ext>
            </a:extLst>
          </p:cNvPr>
          <p:cNvPicPr>
            <a:picLocks noChangeAspect="1"/>
          </p:cNvPicPr>
          <p:nvPr/>
        </p:nvPicPr>
        <p:blipFill>
          <a:blip r:embed="rId3"/>
          <a:stretch>
            <a:fillRect/>
          </a:stretch>
        </p:blipFill>
        <p:spPr>
          <a:xfrm>
            <a:off x="4175457" y="2447005"/>
            <a:ext cx="5287113" cy="3696216"/>
          </a:xfrm>
          <a:prstGeom prst="rect">
            <a:avLst/>
          </a:prstGeom>
          <a:ln>
            <a:solidFill>
              <a:schemeClr val="tx1"/>
            </a:solidFill>
          </a:ln>
        </p:spPr>
      </p:pic>
      <p:sp>
        <p:nvSpPr>
          <p:cNvPr id="7" name="TextBox 6">
            <a:extLst>
              <a:ext uri="{FF2B5EF4-FFF2-40B4-BE49-F238E27FC236}">
                <a16:creationId xmlns:a16="http://schemas.microsoft.com/office/drawing/2014/main" id="{C11BDFEB-9D36-4D47-B80A-E7F25DBF8EE6}"/>
              </a:ext>
            </a:extLst>
          </p:cNvPr>
          <p:cNvSpPr txBox="1"/>
          <p:nvPr/>
        </p:nvSpPr>
        <p:spPr>
          <a:xfrm>
            <a:off x="3205654" y="714779"/>
            <a:ext cx="8904830" cy="923330"/>
          </a:xfrm>
          <a:prstGeom prst="rect">
            <a:avLst/>
          </a:prstGeom>
          <a:noFill/>
        </p:spPr>
        <p:txBody>
          <a:bodyPr wrap="square">
            <a:spAutoFit/>
          </a:bodyPr>
          <a:lstStyle/>
          <a:p>
            <a:r>
              <a:rPr lang="en-US"/>
              <a:t>Product Setup &gt; Skyward Contact Access &gt; Tools &gt; Fix Programs &gt; Program: zfxfledit038.w</a:t>
            </a:r>
          </a:p>
          <a:p>
            <a:endParaRPr lang="en-US"/>
          </a:p>
          <a:p>
            <a:pPr marL="285750" indent="-285750">
              <a:buFont typeface="Arial" panose="020B0604020202020204" pitchFamily="34" charset="0"/>
              <a:buChar char="•"/>
            </a:pPr>
            <a:r>
              <a:rPr lang="en-US"/>
              <a:t>Highlight the program and Click Run </a:t>
            </a:r>
          </a:p>
        </p:txBody>
      </p:sp>
    </p:spTree>
    <p:extLst>
      <p:ext uri="{BB962C8B-B14F-4D97-AF65-F5344CB8AC3E}">
        <p14:creationId xmlns:p14="http://schemas.microsoft.com/office/powerpoint/2010/main" val="313560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3" y="232505"/>
            <a:ext cx="9144000" cy="878375"/>
          </a:xfrm>
        </p:spPr>
        <p:txBody>
          <a:bodyPr>
            <a:noAutofit/>
          </a:bodyPr>
          <a:lstStyle/>
          <a:p>
            <a:r>
              <a:rPr lang="en-US" sz="4000">
                <a:solidFill>
                  <a:srgbClr val="0B63B7"/>
                </a:solidFill>
              </a:rPr>
              <a:t>FTE Debug</a:t>
            </a:r>
          </a:p>
        </p:txBody>
      </p:sp>
      <p:pic>
        <p:nvPicPr>
          <p:cNvPr id="4" name="Picture 3">
            <a:extLst>
              <a:ext uri="{FF2B5EF4-FFF2-40B4-BE49-F238E27FC236}">
                <a16:creationId xmlns:a16="http://schemas.microsoft.com/office/drawing/2014/main" id="{B8628C77-C2CC-4063-96DA-1852CE0522B7}"/>
              </a:ext>
            </a:extLst>
          </p:cNvPr>
          <p:cNvPicPr>
            <a:picLocks noChangeAspect="1"/>
          </p:cNvPicPr>
          <p:nvPr/>
        </p:nvPicPr>
        <p:blipFill>
          <a:blip r:embed="rId3"/>
          <a:stretch>
            <a:fillRect/>
          </a:stretch>
        </p:blipFill>
        <p:spPr>
          <a:xfrm>
            <a:off x="389159" y="1655532"/>
            <a:ext cx="11413681" cy="3320505"/>
          </a:xfrm>
          <a:prstGeom prst="rect">
            <a:avLst/>
          </a:prstGeom>
        </p:spPr>
      </p:pic>
    </p:spTree>
    <p:extLst>
      <p:ext uri="{BB962C8B-B14F-4D97-AF65-F5344CB8AC3E}">
        <p14:creationId xmlns:p14="http://schemas.microsoft.com/office/powerpoint/2010/main" val="3112881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Online Course local code beginning with 2024</a:t>
            </a:r>
          </a:p>
        </p:txBody>
      </p:sp>
      <p:sp>
        <p:nvSpPr>
          <p:cNvPr id="3" name="TextBox 2">
            <a:extLst>
              <a:ext uri="{FF2B5EF4-FFF2-40B4-BE49-F238E27FC236}">
                <a16:creationId xmlns:a16="http://schemas.microsoft.com/office/drawing/2014/main" id="{05A6AE16-4716-2C56-A3E3-F97B7B90F452}"/>
              </a:ext>
            </a:extLst>
          </p:cNvPr>
          <p:cNvSpPr txBox="1"/>
          <p:nvPr/>
        </p:nvSpPr>
        <p:spPr>
          <a:xfrm>
            <a:off x="3638391" y="4671484"/>
            <a:ext cx="6872495" cy="203132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en-US">
                <a:latin typeface="Calibri" panose="020F0502020204030204"/>
                <a:ea typeface="Calibri"/>
                <a:cs typeface="Calibri"/>
              </a:rPr>
              <a:t>A new local online course code table has been added to Florida when the school year is greater than 2023. If the school year is equal to or less than 2023 the state defined online course code table is still used. </a:t>
            </a:r>
          </a:p>
          <a:p>
            <a:pPr marL="285750" indent="-285750">
              <a:buFont typeface="Arial" panose="020B0604020202020204" pitchFamily="34" charset="0"/>
              <a:buChar char="•"/>
              <a:defRPr/>
            </a:pPr>
            <a:r>
              <a:rPr lang="en-US">
                <a:latin typeface="Calibri" panose="020F0502020204030204"/>
                <a:ea typeface="Calibri"/>
                <a:cs typeface="Calibri"/>
              </a:rPr>
              <a:t>Local codes are district wide, but they must be added from a school entity level.</a:t>
            </a:r>
          </a:p>
          <a:p>
            <a:pPr marL="285750" indent="-285750">
              <a:buFont typeface="Arial" panose="020B0604020202020204" pitchFamily="34" charset="0"/>
              <a:buChar char="•"/>
              <a:defRPr/>
            </a:pPr>
            <a:endParaRPr lang="en-US" b="0" i="0" u="none" strike="noStrike" kern="1200" cap="none" spc="0" normalizeH="0" baseline="0" noProof="0">
              <a:ln>
                <a:noFill/>
              </a:ln>
              <a:effectLst/>
              <a:uLnTx/>
              <a:uFillTx/>
              <a:latin typeface="Calibri" panose="020F0502020204030204"/>
              <a:ea typeface="Calibri"/>
              <a:cs typeface="Calibri"/>
            </a:endParaRPr>
          </a:p>
        </p:txBody>
      </p:sp>
      <p:sp>
        <p:nvSpPr>
          <p:cNvPr id="4" name="TextBox 3">
            <a:extLst>
              <a:ext uri="{FF2B5EF4-FFF2-40B4-BE49-F238E27FC236}">
                <a16:creationId xmlns:a16="http://schemas.microsoft.com/office/drawing/2014/main" id="{B28F7678-4E8B-395B-45FC-28A5EC674B27}"/>
              </a:ext>
            </a:extLst>
          </p:cNvPr>
          <p:cNvSpPr txBox="1"/>
          <p:nvPr/>
        </p:nvSpPr>
        <p:spPr>
          <a:xfrm>
            <a:off x="0" y="5738153"/>
            <a:ext cx="3006090" cy="738664"/>
          </a:xfrm>
          <a:prstGeom prst="rect">
            <a:avLst/>
          </a:prstGeom>
          <a:noFill/>
        </p:spPr>
        <p:txBody>
          <a:bodyPr wrap="square" rtlCol="0">
            <a:spAutoFit/>
          </a:bodyPr>
          <a:lstStyle/>
          <a:p>
            <a:r>
              <a:rPr lang="en-US" sz="1400">
                <a:solidFill>
                  <a:schemeClr val="bg1"/>
                </a:solidFill>
              </a:rPr>
              <a:t>Web Student Management &gt; Office &gt; Current Scheduling &gt; Build Course Master &gt; Course Master</a:t>
            </a:r>
          </a:p>
        </p:txBody>
      </p:sp>
      <p:pic>
        <p:nvPicPr>
          <p:cNvPr id="7" name="Picture 6">
            <a:extLst>
              <a:ext uri="{FF2B5EF4-FFF2-40B4-BE49-F238E27FC236}">
                <a16:creationId xmlns:a16="http://schemas.microsoft.com/office/drawing/2014/main" id="{7CBDF1E9-716C-1B04-7B36-FD94BEF81E0D}"/>
              </a:ext>
            </a:extLst>
          </p:cNvPr>
          <p:cNvPicPr>
            <a:picLocks noChangeAspect="1"/>
          </p:cNvPicPr>
          <p:nvPr/>
        </p:nvPicPr>
        <p:blipFill>
          <a:blip r:embed="rId3"/>
          <a:stretch>
            <a:fillRect/>
          </a:stretch>
        </p:blipFill>
        <p:spPr>
          <a:xfrm>
            <a:off x="3638392" y="269595"/>
            <a:ext cx="7023322" cy="4167319"/>
          </a:xfrm>
          <a:prstGeom prst="rect">
            <a:avLst/>
          </a:prstGeom>
          <a:ln>
            <a:solidFill>
              <a:schemeClr val="tx1"/>
            </a:solidFill>
          </a:ln>
        </p:spPr>
      </p:pic>
    </p:spTree>
    <p:extLst>
      <p:ext uri="{BB962C8B-B14F-4D97-AF65-F5344CB8AC3E}">
        <p14:creationId xmlns:p14="http://schemas.microsoft.com/office/powerpoint/2010/main" val="323525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3" y="232505"/>
            <a:ext cx="9144000" cy="878375"/>
          </a:xfrm>
        </p:spPr>
        <p:txBody>
          <a:bodyPr>
            <a:noAutofit/>
          </a:bodyPr>
          <a:lstStyle/>
          <a:p>
            <a:r>
              <a:rPr lang="en-US" sz="4000">
                <a:solidFill>
                  <a:srgbClr val="0B63B7"/>
                </a:solidFill>
              </a:rPr>
              <a:t>FTE Debug</a:t>
            </a:r>
          </a:p>
        </p:txBody>
      </p:sp>
      <p:pic>
        <p:nvPicPr>
          <p:cNvPr id="7" name="Picture 6">
            <a:extLst>
              <a:ext uri="{FF2B5EF4-FFF2-40B4-BE49-F238E27FC236}">
                <a16:creationId xmlns:a16="http://schemas.microsoft.com/office/drawing/2014/main" id="{19C7ACBB-1074-43D4-8AB8-8367286D73EB}"/>
              </a:ext>
            </a:extLst>
          </p:cNvPr>
          <p:cNvPicPr>
            <a:picLocks noChangeAspect="1"/>
          </p:cNvPicPr>
          <p:nvPr/>
        </p:nvPicPr>
        <p:blipFill>
          <a:blip r:embed="rId3"/>
          <a:stretch>
            <a:fillRect/>
          </a:stretch>
        </p:blipFill>
        <p:spPr>
          <a:xfrm>
            <a:off x="368920" y="1824822"/>
            <a:ext cx="11454159" cy="3321336"/>
          </a:xfrm>
          <a:prstGeom prst="rect">
            <a:avLst/>
          </a:prstGeom>
        </p:spPr>
      </p:pic>
    </p:spTree>
    <p:extLst>
      <p:ext uri="{BB962C8B-B14F-4D97-AF65-F5344CB8AC3E}">
        <p14:creationId xmlns:p14="http://schemas.microsoft.com/office/powerpoint/2010/main" val="551758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3" y="232505"/>
            <a:ext cx="9144000" cy="878375"/>
          </a:xfrm>
        </p:spPr>
        <p:txBody>
          <a:bodyPr>
            <a:noAutofit/>
          </a:bodyPr>
          <a:lstStyle/>
          <a:p>
            <a:r>
              <a:rPr lang="en-US" sz="4000">
                <a:solidFill>
                  <a:srgbClr val="0B63B7"/>
                </a:solidFill>
              </a:rPr>
              <a:t>FTE Eligible flags  </a:t>
            </a:r>
          </a:p>
        </p:txBody>
      </p:sp>
      <p:pic>
        <p:nvPicPr>
          <p:cNvPr id="4" name="Picture 3">
            <a:extLst>
              <a:ext uri="{FF2B5EF4-FFF2-40B4-BE49-F238E27FC236}">
                <a16:creationId xmlns:a16="http://schemas.microsoft.com/office/drawing/2014/main" id="{5AF26A20-F10A-4CD3-A82A-658B72BF330F}"/>
              </a:ext>
            </a:extLst>
          </p:cNvPr>
          <p:cNvPicPr>
            <a:picLocks noChangeAspect="1"/>
          </p:cNvPicPr>
          <p:nvPr/>
        </p:nvPicPr>
        <p:blipFill>
          <a:blip r:embed="rId3"/>
          <a:stretch>
            <a:fillRect/>
          </a:stretch>
        </p:blipFill>
        <p:spPr>
          <a:xfrm>
            <a:off x="2157722" y="1501350"/>
            <a:ext cx="7349579" cy="2390520"/>
          </a:xfrm>
          <a:prstGeom prst="rect">
            <a:avLst/>
          </a:prstGeom>
          <a:ln>
            <a:solidFill>
              <a:schemeClr val="tx1"/>
            </a:solidFill>
          </a:ln>
        </p:spPr>
      </p:pic>
      <p:pic>
        <p:nvPicPr>
          <p:cNvPr id="8" name="Picture 7">
            <a:extLst>
              <a:ext uri="{FF2B5EF4-FFF2-40B4-BE49-F238E27FC236}">
                <a16:creationId xmlns:a16="http://schemas.microsoft.com/office/drawing/2014/main" id="{C79DA910-2E17-4986-BFFE-C400BC1D542D}"/>
              </a:ext>
            </a:extLst>
          </p:cNvPr>
          <p:cNvPicPr>
            <a:picLocks noChangeAspect="1"/>
          </p:cNvPicPr>
          <p:nvPr/>
        </p:nvPicPr>
        <p:blipFill>
          <a:blip r:embed="rId4"/>
          <a:stretch>
            <a:fillRect/>
          </a:stretch>
        </p:blipFill>
        <p:spPr>
          <a:xfrm>
            <a:off x="2157721" y="4161390"/>
            <a:ext cx="7349579" cy="2178580"/>
          </a:xfrm>
          <a:prstGeom prst="rect">
            <a:avLst/>
          </a:prstGeom>
          <a:ln>
            <a:solidFill>
              <a:schemeClr val="tx1"/>
            </a:solidFill>
          </a:ln>
        </p:spPr>
      </p:pic>
    </p:spTree>
    <p:extLst>
      <p:ext uri="{BB962C8B-B14F-4D97-AF65-F5344CB8AC3E}">
        <p14:creationId xmlns:p14="http://schemas.microsoft.com/office/powerpoint/2010/main" val="2384129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3" y="232505"/>
            <a:ext cx="9144000" cy="878375"/>
          </a:xfrm>
        </p:spPr>
        <p:txBody>
          <a:bodyPr>
            <a:noAutofit/>
          </a:bodyPr>
          <a:lstStyle/>
          <a:p>
            <a:r>
              <a:rPr lang="en-US" sz="4000">
                <a:solidFill>
                  <a:srgbClr val="0B63B7"/>
                </a:solidFill>
              </a:rPr>
              <a:t>Calendar/Bell</a:t>
            </a:r>
          </a:p>
        </p:txBody>
      </p:sp>
      <p:pic>
        <p:nvPicPr>
          <p:cNvPr id="4" name="Picture 3">
            <a:extLst>
              <a:ext uri="{FF2B5EF4-FFF2-40B4-BE49-F238E27FC236}">
                <a16:creationId xmlns:a16="http://schemas.microsoft.com/office/drawing/2014/main" id="{93DC0BFC-E97D-469D-9342-5CC2F7FEC104}"/>
              </a:ext>
            </a:extLst>
          </p:cNvPr>
          <p:cNvPicPr>
            <a:picLocks noChangeAspect="1"/>
          </p:cNvPicPr>
          <p:nvPr/>
        </p:nvPicPr>
        <p:blipFill>
          <a:blip r:embed="rId3"/>
          <a:stretch>
            <a:fillRect/>
          </a:stretch>
        </p:blipFill>
        <p:spPr>
          <a:xfrm>
            <a:off x="2212098" y="1338921"/>
            <a:ext cx="7367838" cy="4661097"/>
          </a:xfrm>
          <a:prstGeom prst="rect">
            <a:avLst/>
          </a:prstGeom>
        </p:spPr>
      </p:pic>
    </p:spTree>
    <p:extLst>
      <p:ext uri="{BB962C8B-B14F-4D97-AF65-F5344CB8AC3E}">
        <p14:creationId xmlns:p14="http://schemas.microsoft.com/office/powerpoint/2010/main" val="807040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3" y="232505"/>
            <a:ext cx="9144000" cy="878375"/>
          </a:xfrm>
        </p:spPr>
        <p:txBody>
          <a:bodyPr>
            <a:noAutofit/>
          </a:bodyPr>
          <a:lstStyle/>
          <a:p>
            <a:r>
              <a:rPr lang="en-US" sz="4000">
                <a:solidFill>
                  <a:srgbClr val="0B63B7"/>
                </a:solidFill>
              </a:rPr>
              <a:t>Calendar/Bell</a:t>
            </a:r>
          </a:p>
        </p:txBody>
      </p:sp>
      <p:pic>
        <p:nvPicPr>
          <p:cNvPr id="8" name="Picture 7">
            <a:extLst>
              <a:ext uri="{FF2B5EF4-FFF2-40B4-BE49-F238E27FC236}">
                <a16:creationId xmlns:a16="http://schemas.microsoft.com/office/drawing/2014/main" id="{82C7BA1E-789A-42B3-9772-D3B2CF3DF8DC}"/>
              </a:ext>
            </a:extLst>
          </p:cNvPr>
          <p:cNvPicPr>
            <a:picLocks noChangeAspect="1"/>
          </p:cNvPicPr>
          <p:nvPr/>
        </p:nvPicPr>
        <p:blipFill>
          <a:blip r:embed="rId3"/>
          <a:stretch>
            <a:fillRect/>
          </a:stretch>
        </p:blipFill>
        <p:spPr>
          <a:xfrm>
            <a:off x="3685838" y="2195340"/>
            <a:ext cx="4820323" cy="2467319"/>
          </a:xfrm>
          <a:prstGeom prst="rect">
            <a:avLst/>
          </a:prstGeom>
          <a:ln>
            <a:solidFill>
              <a:schemeClr val="tx1"/>
            </a:solidFill>
          </a:ln>
        </p:spPr>
      </p:pic>
    </p:spTree>
    <p:extLst>
      <p:ext uri="{BB962C8B-B14F-4D97-AF65-F5344CB8AC3E}">
        <p14:creationId xmlns:p14="http://schemas.microsoft.com/office/powerpoint/2010/main" val="936766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3" y="232505"/>
            <a:ext cx="9144000" cy="878375"/>
          </a:xfrm>
        </p:spPr>
        <p:txBody>
          <a:bodyPr>
            <a:noAutofit/>
          </a:bodyPr>
          <a:lstStyle/>
          <a:p>
            <a:r>
              <a:rPr lang="en-US" sz="4000">
                <a:solidFill>
                  <a:srgbClr val="0B63B7"/>
                </a:solidFill>
              </a:rPr>
              <a:t>Calendar/Bell</a:t>
            </a:r>
          </a:p>
        </p:txBody>
      </p:sp>
      <p:pic>
        <p:nvPicPr>
          <p:cNvPr id="6" name="Picture 5">
            <a:extLst>
              <a:ext uri="{FF2B5EF4-FFF2-40B4-BE49-F238E27FC236}">
                <a16:creationId xmlns:a16="http://schemas.microsoft.com/office/drawing/2014/main" id="{BF4BCCA5-4C08-4BEB-A074-FA52CF89C17E}"/>
              </a:ext>
            </a:extLst>
          </p:cNvPr>
          <p:cNvPicPr>
            <a:picLocks noChangeAspect="1"/>
          </p:cNvPicPr>
          <p:nvPr/>
        </p:nvPicPr>
        <p:blipFill>
          <a:blip r:embed="rId3"/>
          <a:stretch>
            <a:fillRect/>
          </a:stretch>
        </p:blipFill>
        <p:spPr>
          <a:xfrm>
            <a:off x="3452443" y="2066735"/>
            <a:ext cx="5287113" cy="2724530"/>
          </a:xfrm>
          <a:prstGeom prst="rect">
            <a:avLst/>
          </a:prstGeom>
        </p:spPr>
      </p:pic>
    </p:spTree>
    <p:extLst>
      <p:ext uri="{BB962C8B-B14F-4D97-AF65-F5344CB8AC3E}">
        <p14:creationId xmlns:p14="http://schemas.microsoft.com/office/powerpoint/2010/main" val="2575803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167206" y="232505"/>
            <a:ext cx="9996979" cy="878376"/>
          </a:xfrm>
        </p:spPr>
        <p:txBody>
          <a:bodyPr>
            <a:noAutofit/>
          </a:bodyPr>
          <a:lstStyle/>
          <a:p>
            <a:r>
              <a:rPr lang="en-US" sz="4000">
                <a:solidFill>
                  <a:srgbClr val="0B63B7"/>
                </a:solidFill>
              </a:rPr>
              <a:t>E/W Dates</a:t>
            </a:r>
          </a:p>
        </p:txBody>
      </p:sp>
      <p:pic>
        <p:nvPicPr>
          <p:cNvPr id="10" name="Picture 9">
            <a:extLst>
              <a:ext uri="{FF2B5EF4-FFF2-40B4-BE49-F238E27FC236}">
                <a16:creationId xmlns:a16="http://schemas.microsoft.com/office/drawing/2014/main" id="{67B5BB06-C2DC-4B7F-B4A3-525DDD3EB7F5}"/>
              </a:ext>
            </a:extLst>
          </p:cNvPr>
          <p:cNvPicPr>
            <a:picLocks noChangeAspect="1"/>
          </p:cNvPicPr>
          <p:nvPr/>
        </p:nvPicPr>
        <p:blipFill>
          <a:blip r:embed="rId3"/>
          <a:stretch>
            <a:fillRect/>
          </a:stretch>
        </p:blipFill>
        <p:spPr>
          <a:xfrm>
            <a:off x="1313782" y="1604708"/>
            <a:ext cx="9564435" cy="3648584"/>
          </a:xfrm>
          <a:prstGeom prst="rect">
            <a:avLst/>
          </a:prstGeom>
          <a:ln>
            <a:solidFill>
              <a:schemeClr val="tx1"/>
            </a:solidFill>
          </a:ln>
        </p:spPr>
      </p:pic>
    </p:spTree>
    <p:extLst>
      <p:ext uri="{BB962C8B-B14F-4D97-AF65-F5344CB8AC3E}">
        <p14:creationId xmlns:p14="http://schemas.microsoft.com/office/powerpoint/2010/main" val="2847350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232506"/>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401122" y="232506"/>
            <a:ext cx="9996979" cy="878376"/>
          </a:xfrm>
        </p:spPr>
        <p:txBody>
          <a:bodyPr>
            <a:noAutofit/>
          </a:bodyPr>
          <a:lstStyle/>
          <a:p>
            <a:r>
              <a:rPr lang="en-US" sz="4000">
                <a:solidFill>
                  <a:srgbClr val="0B63B7"/>
                </a:solidFill>
              </a:rPr>
              <a:t>Class Transactions Dates</a:t>
            </a:r>
          </a:p>
        </p:txBody>
      </p:sp>
      <p:pic>
        <p:nvPicPr>
          <p:cNvPr id="4" name="Picture 3">
            <a:extLst>
              <a:ext uri="{FF2B5EF4-FFF2-40B4-BE49-F238E27FC236}">
                <a16:creationId xmlns:a16="http://schemas.microsoft.com/office/drawing/2014/main" id="{5A0869FE-A386-4058-90DA-6E3FCBF02E84}"/>
              </a:ext>
            </a:extLst>
          </p:cNvPr>
          <p:cNvPicPr>
            <a:picLocks noChangeAspect="1"/>
          </p:cNvPicPr>
          <p:nvPr/>
        </p:nvPicPr>
        <p:blipFill>
          <a:blip r:embed="rId3"/>
          <a:stretch>
            <a:fillRect/>
          </a:stretch>
        </p:blipFill>
        <p:spPr>
          <a:xfrm>
            <a:off x="3112541" y="1326537"/>
            <a:ext cx="5955079" cy="3221509"/>
          </a:xfrm>
          <a:prstGeom prst="rect">
            <a:avLst/>
          </a:prstGeom>
          <a:ln>
            <a:solidFill>
              <a:schemeClr val="tx1"/>
            </a:solidFill>
          </a:ln>
        </p:spPr>
      </p:pic>
      <p:pic>
        <p:nvPicPr>
          <p:cNvPr id="8" name="Picture 7">
            <a:extLst>
              <a:ext uri="{FF2B5EF4-FFF2-40B4-BE49-F238E27FC236}">
                <a16:creationId xmlns:a16="http://schemas.microsoft.com/office/drawing/2014/main" id="{A87B01CA-14CC-42C5-9E25-E33F24157375}"/>
              </a:ext>
            </a:extLst>
          </p:cNvPr>
          <p:cNvPicPr>
            <a:picLocks noChangeAspect="1"/>
          </p:cNvPicPr>
          <p:nvPr/>
        </p:nvPicPr>
        <p:blipFill>
          <a:blip r:embed="rId4"/>
          <a:stretch>
            <a:fillRect/>
          </a:stretch>
        </p:blipFill>
        <p:spPr>
          <a:xfrm>
            <a:off x="1579596" y="4816868"/>
            <a:ext cx="8850943" cy="1551560"/>
          </a:xfrm>
          <a:prstGeom prst="rect">
            <a:avLst/>
          </a:prstGeom>
          <a:ln>
            <a:solidFill>
              <a:schemeClr val="tx1"/>
            </a:solidFill>
          </a:ln>
        </p:spPr>
      </p:pic>
    </p:spTree>
    <p:extLst>
      <p:ext uri="{BB962C8B-B14F-4D97-AF65-F5344CB8AC3E}">
        <p14:creationId xmlns:p14="http://schemas.microsoft.com/office/powerpoint/2010/main" val="1975989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Import DOE Files</a:t>
            </a:r>
          </a:p>
        </p:txBody>
      </p:sp>
      <p:pic>
        <p:nvPicPr>
          <p:cNvPr id="7" name="Picture 6">
            <a:extLst>
              <a:ext uri="{FF2B5EF4-FFF2-40B4-BE49-F238E27FC236}">
                <a16:creationId xmlns:a16="http://schemas.microsoft.com/office/drawing/2014/main" id="{9724B74A-2142-A248-47AF-2DBE67DC7E42}"/>
              </a:ext>
            </a:extLst>
          </p:cNvPr>
          <p:cNvPicPr>
            <a:picLocks noChangeAspect="1"/>
          </p:cNvPicPr>
          <p:nvPr/>
        </p:nvPicPr>
        <p:blipFill>
          <a:blip r:embed="rId3"/>
          <a:stretch>
            <a:fillRect/>
          </a:stretch>
        </p:blipFill>
        <p:spPr>
          <a:xfrm>
            <a:off x="3377105" y="864816"/>
            <a:ext cx="8521526" cy="3950431"/>
          </a:xfrm>
          <a:prstGeom prst="rect">
            <a:avLst/>
          </a:prstGeom>
          <a:ln>
            <a:solidFill>
              <a:schemeClr val="tx1"/>
            </a:solidFill>
          </a:ln>
        </p:spPr>
      </p:pic>
      <p:sp>
        <p:nvSpPr>
          <p:cNvPr id="8" name="TextBox 7">
            <a:extLst>
              <a:ext uri="{FF2B5EF4-FFF2-40B4-BE49-F238E27FC236}">
                <a16:creationId xmlns:a16="http://schemas.microsoft.com/office/drawing/2014/main" id="{838C7010-34CE-338C-B390-3C6DFDB4C419}"/>
              </a:ext>
            </a:extLst>
          </p:cNvPr>
          <p:cNvSpPr txBox="1"/>
          <p:nvPr/>
        </p:nvSpPr>
        <p:spPr>
          <a:xfrm>
            <a:off x="0" y="5806440"/>
            <a:ext cx="3006090" cy="738664"/>
          </a:xfrm>
          <a:prstGeom prst="rect">
            <a:avLst/>
          </a:prstGeom>
          <a:noFill/>
        </p:spPr>
        <p:txBody>
          <a:bodyPr wrap="square" rtlCol="0">
            <a:spAutoFit/>
          </a:bodyPr>
          <a:lstStyle/>
          <a:p>
            <a:r>
              <a:rPr lang="en-US" sz="1400">
                <a:solidFill>
                  <a:schemeClr val="bg1"/>
                </a:solidFill>
              </a:rPr>
              <a:t>Web Student Management &gt; Fed/State Reporting &gt; Florida &gt; Other Exports &gt; DOE Files</a:t>
            </a:r>
          </a:p>
        </p:txBody>
      </p:sp>
    </p:spTree>
    <p:extLst>
      <p:ext uri="{BB962C8B-B14F-4D97-AF65-F5344CB8AC3E}">
        <p14:creationId xmlns:p14="http://schemas.microsoft.com/office/powerpoint/2010/main" val="72041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Mass Update FTE Fields</a:t>
            </a:r>
          </a:p>
        </p:txBody>
      </p:sp>
      <p:pic>
        <p:nvPicPr>
          <p:cNvPr id="3" name="Picture 2">
            <a:extLst>
              <a:ext uri="{FF2B5EF4-FFF2-40B4-BE49-F238E27FC236}">
                <a16:creationId xmlns:a16="http://schemas.microsoft.com/office/drawing/2014/main" id="{9FC8E5C5-3607-A45B-7430-C8543B4BBB95}"/>
              </a:ext>
            </a:extLst>
          </p:cNvPr>
          <p:cNvPicPr>
            <a:picLocks noChangeAspect="1"/>
          </p:cNvPicPr>
          <p:nvPr/>
        </p:nvPicPr>
        <p:blipFill>
          <a:blip r:embed="rId3"/>
          <a:stretch>
            <a:fillRect/>
          </a:stretch>
        </p:blipFill>
        <p:spPr>
          <a:xfrm>
            <a:off x="3582296" y="472104"/>
            <a:ext cx="7802761" cy="2437389"/>
          </a:xfrm>
          <a:prstGeom prst="rect">
            <a:avLst/>
          </a:prstGeom>
          <a:ln>
            <a:solidFill>
              <a:schemeClr val="tx1"/>
            </a:solidFill>
          </a:ln>
        </p:spPr>
      </p:pic>
      <p:sp>
        <p:nvSpPr>
          <p:cNvPr id="4" name="TextBox 3">
            <a:extLst>
              <a:ext uri="{FF2B5EF4-FFF2-40B4-BE49-F238E27FC236}">
                <a16:creationId xmlns:a16="http://schemas.microsoft.com/office/drawing/2014/main" id="{311A1AB9-A9C4-CAFF-4BB8-BD8F0E7F3047}"/>
              </a:ext>
            </a:extLst>
          </p:cNvPr>
          <p:cNvSpPr txBox="1"/>
          <p:nvPr/>
        </p:nvSpPr>
        <p:spPr>
          <a:xfrm>
            <a:off x="3818965" y="3689873"/>
            <a:ext cx="7705941" cy="646331"/>
          </a:xfrm>
          <a:prstGeom prst="rect">
            <a:avLst/>
          </a:prstGeom>
          <a:noFill/>
        </p:spPr>
        <p:txBody>
          <a:bodyPr wrap="square" rtlCol="0">
            <a:spAutoFit/>
          </a:bodyPr>
          <a:lstStyle/>
          <a:p>
            <a:pPr marL="285750" indent="-285750">
              <a:buFont typeface="Arial" panose="020B0604020202020204" pitchFamily="34" charset="0"/>
              <a:buChar char="•"/>
            </a:pPr>
            <a:r>
              <a:rPr lang="en-US"/>
              <a:t>Reset FTE Eligible Flags at the start of a new school year</a:t>
            </a:r>
          </a:p>
          <a:p>
            <a:pPr marL="285750" indent="-285750">
              <a:buFont typeface="Arial" panose="020B0604020202020204" pitchFamily="34" charset="0"/>
              <a:buChar char="•"/>
            </a:pPr>
            <a:r>
              <a:rPr lang="en-US"/>
              <a:t>Update the FTE Diploma/Score fields for Additional Funding Format</a:t>
            </a:r>
          </a:p>
        </p:txBody>
      </p:sp>
      <p:sp>
        <p:nvSpPr>
          <p:cNvPr id="2" name="TextBox 1">
            <a:extLst>
              <a:ext uri="{FF2B5EF4-FFF2-40B4-BE49-F238E27FC236}">
                <a16:creationId xmlns:a16="http://schemas.microsoft.com/office/drawing/2014/main" id="{8A9954DE-B408-CAF1-F53F-E69D5C88CAFE}"/>
              </a:ext>
            </a:extLst>
          </p:cNvPr>
          <p:cNvSpPr txBox="1"/>
          <p:nvPr/>
        </p:nvSpPr>
        <p:spPr>
          <a:xfrm>
            <a:off x="0" y="5806440"/>
            <a:ext cx="3006090" cy="738664"/>
          </a:xfrm>
          <a:prstGeom prst="rect">
            <a:avLst/>
          </a:prstGeom>
          <a:noFill/>
        </p:spPr>
        <p:txBody>
          <a:bodyPr wrap="square" rtlCol="0">
            <a:spAutoFit/>
          </a:bodyPr>
          <a:lstStyle/>
          <a:p>
            <a:r>
              <a:rPr lang="en-US" sz="1400">
                <a:solidFill>
                  <a:schemeClr val="bg1"/>
                </a:solidFill>
              </a:rPr>
              <a:t>Web Student Management &gt; Fed/State Reporting &gt; Florida &gt; Setup &gt; Utilities</a:t>
            </a:r>
          </a:p>
        </p:txBody>
      </p:sp>
    </p:spTree>
    <p:extLst>
      <p:ext uri="{BB962C8B-B14F-4D97-AF65-F5344CB8AC3E}">
        <p14:creationId xmlns:p14="http://schemas.microsoft.com/office/powerpoint/2010/main" val="937896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Mass Update FTE Fields</a:t>
            </a:r>
          </a:p>
        </p:txBody>
      </p:sp>
      <p:pic>
        <p:nvPicPr>
          <p:cNvPr id="10" name="Picture 9">
            <a:extLst>
              <a:ext uri="{FF2B5EF4-FFF2-40B4-BE49-F238E27FC236}">
                <a16:creationId xmlns:a16="http://schemas.microsoft.com/office/drawing/2014/main" id="{58C5CC73-931D-7219-47F1-562CCA9E8B33}"/>
              </a:ext>
            </a:extLst>
          </p:cNvPr>
          <p:cNvPicPr>
            <a:picLocks noChangeAspect="1"/>
          </p:cNvPicPr>
          <p:nvPr/>
        </p:nvPicPr>
        <p:blipFill>
          <a:blip r:embed="rId3"/>
          <a:stretch>
            <a:fillRect/>
          </a:stretch>
        </p:blipFill>
        <p:spPr>
          <a:xfrm>
            <a:off x="3528342" y="487852"/>
            <a:ext cx="7944188" cy="5318630"/>
          </a:xfrm>
          <a:prstGeom prst="rect">
            <a:avLst/>
          </a:prstGeom>
          <a:ln>
            <a:solidFill>
              <a:schemeClr val="tx1"/>
            </a:solidFill>
          </a:ln>
        </p:spPr>
      </p:pic>
      <p:sp>
        <p:nvSpPr>
          <p:cNvPr id="2" name="TextBox 1">
            <a:extLst>
              <a:ext uri="{FF2B5EF4-FFF2-40B4-BE49-F238E27FC236}">
                <a16:creationId xmlns:a16="http://schemas.microsoft.com/office/drawing/2014/main" id="{66DD7EBD-2D1A-79E4-C025-C9D0904756EB}"/>
              </a:ext>
            </a:extLst>
          </p:cNvPr>
          <p:cNvSpPr txBox="1"/>
          <p:nvPr/>
        </p:nvSpPr>
        <p:spPr>
          <a:xfrm>
            <a:off x="0" y="5806440"/>
            <a:ext cx="3006090" cy="738664"/>
          </a:xfrm>
          <a:prstGeom prst="rect">
            <a:avLst/>
          </a:prstGeom>
          <a:noFill/>
        </p:spPr>
        <p:txBody>
          <a:bodyPr wrap="square" rtlCol="0">
            <a:spAutoFit/>
          </a:bodyPr>
          <a:lstStyle/>
          <a:p>
            <a:r>
              <a:rPr lang="en-US" sz="1400">
                <a:solidFill>
                  <a:schemeClr val="bg1"/>
                </a:solidFill>
              </a:rPr>
              <a:t>Web Student Management &gt; Fed/State Reporting &gt; Florida &gt; Setup &gt; Utilities</a:t>
            </a:r>
          </a:p>
        </p:txBody>
      </p:sp>
    </p:spTree>
    <p:extLst>
      <p:ext uri="{BB962C8B-B14F-4D97-AF65-F5344CB8AC3E}">
        <p14:creationId xmlns:p14="http://schemas.microsoft.com/office/powerpoint/2010/main" val="129604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Mass Update FTE Fields</a:t>
            </a:r>
          </a:p>
        </p:txBody>
      </p:sp>
      <p:sp>
        <p:nvSpPr>
          <p:cNvPr id="2" name="TextBox 1">
            <a:extLst>
              <a:ext uri="{FF2B5EF4-FFF2-40B4-BE49-F238E27FC236}">
                <a16:creationId xmlns:a16="http://schemas.microsoft.com/office/drawing/2014/main" id="{66DD7EBD-2D1A-79E4-C025-C9D0904756EB}"/>
              </a:ext>
            </a:extLst>
          </p:cNvPr>
          <p:cNvSpPr txBox="1"/>
          <p:nvPr/>
        </p:nvSpPr>
        <p:spPr>
          <a:xfrm>
            <a:off x="0" y="5806440"/>
            <a:ext cx="3006090" cy="738664"/>
          </a:xfrm>
          <a:prstGeom prst="rect">
            <a:avLst/>
          </a:prstGeom>
          <a:noFill/>
        </p:spPr>
        <p:txBody>
          <a:bodyPr wrap="square" rtlCol="0">
            <a:spAutoFit/>
          </a:bodyPr>
          <a:lstStyle/>
          <a:p>
            <a:r>
              <a:rPr lang="en-US" sz="1400">
                <a:solidFill>
                  <a:schemeClr val="bg1"/>
                </a:solidFill>
              </a:rPr>
              <a:t>Web Student Management &gt; Fed/State Reporting &gt; Florida &gt; Setup &gt; Utilities</a:t>
            </a:r>
          </a:p>
        </p:txBody>
      </p:sp>
      <p:pic>
        <p:nvPicPr>
          <p:cNvPr id="4" name="Picture 3" descr="A screenshot of a computer screen&#10;&#10;Description automatically generated">
            <a:extLst>
              <a:ext uri="{FF2B5EF4-FFF2-40B4-BE49-F238E27FC236}">
                <a16:creationId xmlns:a16="http://schemas.microsoft.com/office/drawing/2014/main" id="{8A11798C-9176-979B-5604-523F7CB41850}"/>
              </a:ext>
            </a:extLst>
          </p:cNvPr>
          <p:cNvPicPr>
            <a:picLocks noChangeAspect="1"/>
          </p:cNvPicPr>
          <p:nvPr/>
        </p:nvPicPr>
        <p:blipFill>
          <a:blip r:embed="rId3"/>
          <a:stretch>
            <a:fillRect/>
          </a:stretch>
        </p:blipFill>
        <p:spPr>
          <a:xfrm>
            <a:off x="3875431" y="1329518"/>
            <a:ext cx="7069392" cy="2948395"/>
          </a:xfrm>
          <a:prstGeom prst="rect">
            <a:avLst/>
          </a:prstGeom>
          <a:ln>
            <a:solidFill>
              <a:schemeClr val="tx1"/>
            </a:solidFill>
          </a:ln>
        </p:spPr>
      </p:pic>
    </p:spTree>
    <p:extLst>
      <p:ext uri="{BB962C8B-B14F-4D97-AF65-F5344CB8AC3E}">
        <p14:creationId xmlns:p14="http://schemas.microsoft.com/office/powerpoint/2010/main" val="362591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Mass Update FTE Fields</a:t>
            </a:r>
          </a:p>
        </p:txBody>
      </p:sp>
      <p:sp>
        <p:nvSpPr>
          <p:cNvPr id="2" name="TextBox 1">
            <a:extLst>
              <a:ext uri="{FF2B5EF4-FFF2-40B4-BE49-F238E27FC236}">
                <a16:creationId xmlns:a16="http://schemas.microsoft.com/office/drawing/2014/main" id="{66DD7EBD-2D1A-79E4-C025-C9D0904756EB}"/>
              </a:ext>
            </a:extLst>
          </p:cNvPr>
          <p:cNvSpPr txBox="1"/>
          <p:nvPr/>
        </p:nvSpPr>
        <p:spPr>
          <a:xfrm>
            <a:off x="0" y="5682153"/>
            <a:ext cx="3006090" cy="954107"/>
          </a:xfrm>
          <a:prstGeom prst="rect">
            <a:avLst/>
          </a:prstGeom>
          <a:noFill/>
        </p:spPr>
        <p:txBody>
          <a:bodyPr wrap="square" rtlCol="0">
            <a:spAutoFit/>
          </a:bodyPr>
          <a:lstStyle/>
          <a:p>
            <a:r>
              <a:rPr lang="en-US" sz="1400">
                <a:solidFill>
                  <a:schemeClr val="bg1"/>
                </a:solidFill>
              </a:rPr>
              <a:t>Web Student Management &gt; Fed/State Reporting &gt; Florida &gt; Surveys &gt; Verifications &gt; AP/IB/AICE Teacher Bonus &gt; Test Associations</a:t>
            </a:r>
          </a:p>
        </p:txBody>
      </p:sp>
      <p:pic>
        <p:nvPicPr>
          <p:cNvPr id="4" name="Picture 3" descr="A screenshot of a computer&#10;&#10;Description automatically generated">
            <a:extLst>
              <a:ext uri="{FF2B5EF4-FFF2-40B4-BE49-F238E27FC236}">
                <a16:creationId xmlns:a16="http://schemas.microsoft.com/office/drawing/2014/main" id="{2C251774-C6BA-BF19-23DE-0770358894C2}"/>
              </a:ext>
            </a:extLst>
          </p:cNvPr>
          <p:cNvPicPr>
            <a:picLocks noChangeAspect="1"/>
          </p:cNvPicPr>
          <p:nvPr/>
        </p:nvPicPr>
        <p:blipFill>
          <a:blip r:embed="rId3"/>
          <a:stretch>
            <a:fillRect/>
          </a:stretch>
        </p:blipFill>
        <p:spPr>
          <a:xfrm>
            <a:off x="3556352" y="1517697"/>
            <a:ext cx="7888980" cy="3123461"/>
          </a:xfrm>
          <a:prstGeom prst="rect">
            <a:avLst/>
          </a:prstGeom>
        </p:spPr>
      </p:pic>
    </p:spTree>
    <p:extLst>
      <p:ext uri="{BB962C8B-B14F-4D97-AF65-F5344CB8AC3E}">
        <p14:creationId xmlns:p14="http://schemas.microsoft.com/office/powerpoint/2010/main" val="3945160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26" ma:contentTypeDescription="Create a new document." ma:contentTypeScope="" ma:versionID="85cedb8cd13522dd50335bc00db4e3b1">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1059e14bec0db6f2b7301bb3bfeb90bb" ns2:_="" ns3:_="">
    <xsd:import namespace="42a7207b-7133-445a-a506-606f615b7eeb"/>
    <xsd:import namespace="3f3073f3-9a20-481c-ba9a-d77d18817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LengthInSeconds" minOccurs="0"/>
                <xsd:element ref="ns2:lcf76f155ced4ddcb4097134ff3c332f" minOccurs="0"/>
                <xsd:element ref="ns3:TaxCatchAll" minOccurs="0"/>
                <xsd:element ref="ns2:hyperlink" minOccurs="0"/>
                <xsd:element ref="ns2:MediaServiceObjectDetectorVersions" minOccurs="0"/>
                <xsd:element ref="ns2:DocumentDat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826e2-df0f-4cbe-ad54-8f56e580bb7e"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ocumentDate" ma:index="25" nillable="true" ma:displayName="Document Date" ma:format="DateOnly" ma:internalName="DocumentDate">
      <xsd:simpleType>
        <xsd:restriction base="dms:DateTime"/>
      </xsd:simpleType>
    </xsd:element>
    <xsd:element name="Comments" ma:index="26"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f314be9-a611-4754-8114-beeb47761b8a}"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SharedWithUsers>
    <lcf76f155ced4ddcb4097134ff3c332f xmlns="42a7207b-7133-445a-a506-606f615b7eeb">
      <Terms xmlns="http://schemas.microsoft.com/office/infopath/2007/PartnerControls"/>
    </lcf76f155ced4ddcb4097134ff3c332f>
    <TaxCatchAll xmlns="3f3073f3-9a20-481c-ba9a-d77d18817a94" xsi:nil="true"/>
    <Comments xmlns="42a7207b-7133-445a-a506-606f615b7eeb" xsi:nil="true"/>
    <hyperlink xmlns="42a7207b-7133-445a-a506-606f615b7eeb">
      <Url xsi:nil="true"/>
      <Description xsi:nil="true"/>
    </hyperlink>
    <DocumentDate xmlns="42a7207b-7133-445a-a506-606f615b7eeb" xsi:nil="true"/>
  </documentManagement>
</p:properties>
</file>

<file path=customXml/itemProps1.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2.xml><?xml version="1.0" encoding="utf-8"?>
<ds:datastoreItem xmlns:ds="http://schemas.openxmlformats.org/officeDocument/2006/customXml" ds:itemID="{8830A6E7-30D1-48FF-B822-812C254E4D6B}">
  <ds:schemaRefs>
    <ds:schemaRef ds:uri="3f3073f3-9a20-481c-ba9a-d77d18817a94"/>
    <ds:schemaRef ds:uri="42a7207b-7133-445a-a506-606f615b7e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589937-285E-458F-A6E3-EB25D144B7F4}">
  <ds:schemaRefs>
    <ds:schemaRef ds:uri="3f3073f3-9a20-481c-ba9a-d77d18817a94"/>
    <ds:schemaRef ds:uri="42a7207b-7133-445a-a506-606f615b7ee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3554</Words>
  <Application>Microsoft Office PowerPoint</Application>
  <PresentationFormat>Widescreen</PresentationFormat>
  <Paragraphs>307</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Open Sans</vt:lpstr>
      <vt:lpstr>Symbol</vt:lpstr>
      <vt:lpstr>Office Theme</vt:lpstr>
      <vt:lpstr>Florida State Reporting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Updates</vt:lpstr>
      <vt:lpstr>Edits Documentation     Did you know…</vt:lpstr>
      <vt:lpstr>PowerPoint Presentation</vt:lpstr>
      <vt:lpstr>PowerPoint Presentation</vt:lpstr>
      <vt:lpstr>Edits Documentation</vt:lpstr>
      <vt:lpstr>Edits Documentation</vt:lpstr>
      <vt:lpstr>Questions</vt:lpstr>
      <vt:lpstr>Thank You!</vt:lpstr>
      <vt:lpstr>Survey Processing Reminders</vt:lpstr>
      <vt:lpstr>PowerPoint Presentation</vt:lpstr>
      <vt:lpstr>PowerPoint Presentation</vt:lpstr>
      <vt:lpstr>FTE Calculator</vt:lpstr>
      <vt:lpstr>FTE Calculator</vt:lpstr>
      <vt:lpstr>FTE Debug</vt:lpstr>
      <vt:lpstr>PowerPoint Presentation</vt:lpstr>
      <vt:lpstr>FTE Debug</vt:lpstr>
      <vt:lpstr>FTE Debug</vt:lpstr>
      <vt:lpstr>FTE Eligible flags  </vt:lpstr>
      <vt:lpstr>Calendar/Bell</vt:lpstr>
      <vt:lpstr>Calendar/Bell</vt:lpstr>
      <vt:lpstr>Calendar/Bell</vt:lpstr>
      <vt:lpstr>E/W Dates</vt:lpstr>
      <vt:lpstr>Class Transactions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Scott Whitney</cp:lastModifiedBy>
  <cp:revision>2</cp:revision>
  <dcterms:created xsi:type="dcterms:W3CDTF">2017-04-06T16:25:10Z</dcterms:created>
  <dcterms:modified xsi:type="dcterms:W3CDTF">2023-12-20T14:17:30Z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MediaServiceImageTags">
    <vt:lpwstr/>
  </property>
</Properties>
</file>