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7" r:id="rId5"/>
    <p:sldId id="265" r:id="rId6"/>
    <p:sldId id="438" r:id="rId7"/>
    <p:sldId id="444" r:id="rId8"/>
    <p:sldId id="439" r:id="rId9"/>
    <p:sldId id="440" r:id="rId10"/>
    <p:sldId id="441" r:id="rId11"/>
    <p:sldId id="442" r:id="rId12"/>
    <p:sldId id="443" r:id="rId13"/>
    <p:sldId id="461" r:id="rId14"/>
    <p:sldId id="452" r:id="rId15"/>
    <p:sldId id="446" r:id="rId16"/>
    <p:sldId id="447" r:id="rId17"/>
    <p:sldId id="448" r:id="rId18"/>
    <p:sldId id="449" r:id="rId19"/>
    <p:sldId id="450" r:id="rId20"/>
    <p:sldId id="451" r:id="rId21"/>
    <p:sldId id="4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53D28-8E96-F960-DF25-1E228D63F761}" v="32" dt="2023-12-08T16:46:00.900"/>
    <p1510:client id="{B00F3427-910E-4830-95B2-3E3AE511A17E}" v="9" dt="2023-12-07T21:53:25.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4"/>
    <p:restoredTop sz="78838" autoAdjust="0"/>
  </p:normalViewPr>
  <p:slideViewPr>
    <p:cSldViewPr snapToGrid="0" snapToObjects="1">
      <p:cViewPr varScale="1">
        <p:scale>
          <a:sx n="81" d="100"/>
          <a:sy n="81" d="100"/>
        </p:scale>
        <p:origin x="1278"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0" d="100"/>
          <a:sy n="110" d="100"/>
        </p:scale>
        <p:origin x="4776"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12/20/2023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1D7F4-8612-364C-AE21-34A5B49E53B3}" type="slidenum">
              <a:rPr lang="en-US" smtClean="0"/>
              <a:t>1</a:t>
            </a:fld>
            <a:endParaRPr lang="en-US"/>
          </a:p>
        </p:txBody>
      </p:sp>
    </p:spTree>
    <p:extLst>
      <p:ext uri="{BB962C8B-B14F-4D97-AF65-F5344CB8AC3E}">
        <p14:creationId xmlns:p14="http://schemas.microsoft.com/office/powerpoint/2010/main" val="1529488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entity specific. Using different view, filters and functions, this area is used by an individual that is identified as a Discipline Officer in Skyward to view, maintain and enter in discipline offenses and actions.</a:t>
            </a:r>
          </a:p>
        </p:txBody>
      </p:sp>
      <p:sp>
        <p:nvSpPr>
          <p:cNvPr id="4" name="Slide Number Placeholder 3"/>
          <p:cNvSpPr>
            <a:spLocks noGrp="1"/>
          </p:cNvSpPr>
          <p:nvPr>
            <p:ph type="sldNum" sz="quarter" idx="5"/>
          </p:nvPr>
        </p:nvSpPr>
        <p:spPr/>
        <p:txBody>
          <a:bodyPr/>
          <a:lstStyle/>
          <a:p>
            <a:fld id="{59C1D7F4-8612-364C-AE21-34A5B49E53B3}" type="slidenum">
              <a:rPr lang="en-US" smtClean="0"/>
              <a:t>10</a:t>
            </a:fld>
            <a:endParaRPr lang="en-US"/>
          </a:p>
        </p:txBody>
      </p:sp>
    </p:spTree>
    <p:extLst>
      <p:ext uri="{BB962C8B-B14F-4D97-AF65-F5344CB8AC3E}">
        <p14:creationId xmlns:p14="http://schemas.microsoft.com/office/powerpoint/2010/main" val="4152030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entity specific. Using different view, filters and functions, this area is used by an individual that is identified as a Discipline Officer in Skyward to view, maintain and enter in discipline offenses and actions.</a:t>
            </a:r>
          </a:p>
        </p:txBody>
      </p:sp>
      <p:sp>
        <p:nvSpPr>
          <p:cNvPr id="4" name="Slide Number Placeholder 3"/>
          <p:cNvSpPr>
            <a:spLocks noGrp="1"/>
          </p:cNvSpPr>
          <p:nvPr>
            <p:ph type="sldNum" sz="quarter" idx="5"/>
          </p:nvPr>
        </p:nvSpPr>
        <p:spPr/>
        <p:txBody>
          <a:bodyPr/>
          <a:lstStyle/>
          <a:p>
            <a:fld id="{59C1D7F4-8612-364C-AE21-34A5B49E53B3}" type="slidenum">
              <a:rPr lang="en-US" smtClean="0"/>
              <a:t>11</a:t>
            </a:fld>
            <a:endParaRPr lang="en-US"/>
          </a:p>
        </p:txBody>
      </p:sp>
    </p:spTree>
    <p:extLst>
      <p:ext uri="{BB962C8B-B14F-4D97-AF65-F5344CB8AC3E}">
        <p14:creationId xmlns:p14="http://schemas.microsoft.com/office/powerpoint/2010/main" val="2901795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Switching the views you have the options to look at offenses, actions and victims.  The filters will change based on the view and you can also quick filter, filter dropdown or create your own.  Using the views and filters allows you to create “reports” on screen and either, print, export or create processing lists to use with other reports in the system.</a:t>
            </a:r>
          </a:p>
        </p:txBody>
      </p:sp>
      <p:sp>
        <p:nvSpPr>
          <p:cNvPr id="4" name="Slide Number Placeholder 3"/>
          <p:cNvSpPr>
            <a:spLocks noGrp="1"/>
          </p:cNvSpPr>
          <p:nvPr>
            <p:ph type="sldNum" sz="quarter" idx="5"/>
          </p:nvPr>
        </p:nvSpPr>
        <p:spPr/>
        <p:txBody>
          <a:bodyPr/>
          <a:lstStyle/>
          <a:p>
            <a:fld id="{59C1D7F4-8612-364C-AE21-34A5B49E53B3}" type="slidenum">
              <a:rPr lang="en-US" smtClean="0"/>
              <a:t>12</a:t>
            </a:fld>
            <a:endParaRPr lang="en-US"/>
          </a:p>
        </p:txBody>
      </p:sp>
    </p:spTree>
    <p:extLst>
      <p:ext uri="{BB962C8B-B14F-4D97-AF65-F5344CB8AC3E}">
        <p14:creationId xmlns:p14="http://schemas.microsoft.com/office/powerpoint/2010/main" val="1560501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13</a:t>
            </a:fld>
            <a:endParaRPr lang="en-US"/>
          </a:p>
        </p:txBody>
      </p:sp>
    </p:spTree>
    <p:extLst>
      <p:ext uri="{BB962C8B-B14F-4D97-AF65-F5344CB8AC3E}">
        <p14:creationId xmlns:p14="http://schemas.microsoft.com/office/powerpoint/2010/main" val="3518650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14</a:t>
            </a:fld>
            <a:endParaRPr lang="en-US"/>
          </a:p>
        </p:txBody>
      </p:sp>
    </p:spTree>
    <p:extLst>
      <p:ext uri="{BB962C8B-B14F-4D97-AF65-F5344CB8AC3E}">
        <p14:creationId xmlns:p14="http://schemas.microsoft.com/office/powerpoint/2010/main" val="1483892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15</a:t>
            </a:fld>
            <a:endParaRPr lang="en-US"/>
          </a:p>
        </p:txBody>
      </p:sp>
    </p:spTree>
    <p:extLst>
      <p:ext uri="{BB962C8B-B14F-4D97-AF65-F5344CB8AC3E}">
        <p14:creationId xmlns:p14="http://schemas.microsoft.com/office/powerpoint/2010/main" val="650621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difference and the IMPORTANCE of Effective Date and how that actually looks at data(timing)</a:t>
            </a:r>
          </a:p>
        </p:txBody>
      </p:sp>
      <p:sp>
        <p:nvSpPr>
          <p:cNvPr id="4" name="Slide Number Placeholder 3"/>
          <p:cNvSpPr>
            <a:spLocks noGrp="1"/>
          </p:cNvSpPr>
          <p:nvPr>
            <p:ph type="sldNum" sz="quarter" idx="5"/>
          </p:nvPr>
        </p:nvSpPr>
        <p:spPr/>
        <p:txBody>
          <a:bodyPr/>
          <a:lstStyle/>
          <a:p>
            <a:fld id="{59C1D7F4-8612-364C-AE21-34A5B49E53B3}" type="slidenum">
              <a:rPr lang="en-US" smtClean="0"/>
              <a:t>16</a:t>
            </a:fld>
            <a:endParaRPr lang="en-US"/>
          </a:p>
        </p:txBody>
      </p:sp>
    </p:spTree>
    <p:extLst>
      <p:ext uri="{BB962C8B-B14F-4D97-AF65-F5344CB8AC3E}">
        <p14:creationId xmlns:p14="http://schemas.microsoft.com/office/powerpoint/2010/main" val="582590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Entity Specific.  Filters, Mass Marking Served</a:t>
            </a:r>
          </a:p>
        </p:txBody>
      </p:sp>
      <p:sp>
        <p:nvSpPr>
          <p:cNvPr id="4" name="Slide Number Placeholder 3"/>
          <p:cNvSpPr>
            <a:spLocks noGrp="1"/>
          </p:cNvSpPr>
          <p:nvPr>
            <p:ph type="sldNum" sz="quarter" idx="5"/>
          </p:nvPr>
        </p:nvSpPr>
        <p:spPr/>
        <p:txBody>
          <a:bodyPr/>
          <a:lstStyle/>
          <a:p>
            <a:fld id="{59C1D7F4-8612-364C-AE21-34A5B49E53B3}" type="slidenum">
              <a:rPr lang="en-US" smtClean="0"/>
              <a:t>17</a:t>
            </a:fld>
            <a:endParaRPr lang="en-US"/>
          </a:p>
        </p:txBody>
      </p:sp>
    </p:spTree>
    <p:extLst>
      <p:ext uri="{BB962C8B-B14F-4D97-AF65-F5344CB8AC3E}">
        <p14:creationId xmlns:p14="http://schemas.microsoft.com/office/powerpoint/2010/main" val="346491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18</a:t>
            </a:fld>
            <a:endParaRPr lang="en-US"/>
          </a:p>
        </p:txBody>
      </p:sp>
    </p:spTree>
    <p:extLst>
      <p:ext uri="{BB962C8B-B14F-4D97-AF65-F5344CB8AC3E}">
        <p14:creationId xmlns:p14="http://schemas.microsoft.com/office/powerpoint/2010/main" val="23303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362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5555800 – this added a check box for Hope Scholarship Notification to the Offense Codes.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5554100 – this was added to match what we do for the Incident.  This is to allow records that occur within the reporting year but could occur prior to the first day of school.  Such as during Teacher Workshop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5536472 – This added the new Hope Scholarship Notification data element, Discipline Action codes were updated, and Incident type codes were updated, along with SESIR  and Discipline Resultant Action  edit updates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1D7F4-8612-364C-AE21-34A5B49E53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55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HOPE Scholarship Notification checkbox was added to the Offense codes.  This allows a district to create any ‘local’ code to identify as a Hope scholarship notification.  There are only certain state codes that allow the notifications to be reported on the incident :</a:t>
            </a:r>
            <a:r>
              <a:rPr lang="en-US" sz="1200" dirty="0">
                <a:ea typeface="Times New Roman" panose="02020603050405020304" pitchFamily="18" charset="0"/>
                <a:cs typeface="Times New Roman" panose="02020603050405020304" pitchFamily="18" charset="0"/>
              </a:rPr>
              <a:t>“BAT, BUL, FIT, HAR, HAZ, KID, PHA, ROB, SXA, SXB, SXH, SXO, TRE, UBL, UHR, USA, USB”. Districts should not set the flag on these offense codes as that will default the box as checked on every offense when the code is added and districts would need to remember to uncheck the notification if one was not given out to the student on that offense.  Rather it should only be set on the local codes being used by the district to track notifications being given out.  At this point the state is not tracking who the notification was given out to but rather the number of notifications given out for a given incident number.  Local codes can be used and do not need to be tied to a SESIR Type. </a:t>
            </a:r>
            <a:r>
              <a:rPr lang="en-US" sz="1200" dirty="0">
                <a:effectLst/>
                <a:ea typeface="Times New Roman" panose="02020603050405020304" pitchFamily="18" charset="0"/>
                <a:cs typeface="Times New Roman" panose="02020603050405020304" pitchFamily="18" charset="0"/>
              </a:rPr>
              <a:t>The SESIR Type of “HSN” will be allowed even though it </a:t>
            </a:r>
            <a:r>
              <a:rPr lang="en-US" sz="1200" dirty="0">
                <a:ea typeface="Times New Roman" panose="02020603050405020304" pitchFamily="18" charset="0"/>
                <a:cs typeface="Times New Roman" panose="02020603050405020304" pitchFamily="18" charset="0"/>
              </a:rPr>
              <a:t>technically ended in 2023 </a:t>
            </a:r>
            <a:r>
              <a:rPr lang="en-US" sz="1200" dirty="0">
                <a:effectLst/>
                <a:ea typeface="Times New Roman" panose="02020603050405020304" pitchFamily="18" charset="0"/>
                <a:cs typeface="Times New Roman" panose="02020603050405020304" pitchFamily="18" charset="0"/>
              </a:rPr>
              <a:t>but districts will need to be careful not to transfer that to the Incident record to avoid getting SESIR Edit errors. </a:t>
            </a:r>
            <a:r>
              <a:rPr lang="en-US" sz="1200" dirty="0">
                <a:ea typeface="Times New Roman" panose="02020603050405020304" pitchFamily="18" charset="0"/>
                <a:cs typeface="Times New Roman" panose="02020603050405020304" pitchFamily="18" charset="0"/>
              </a:rPr>
              <a:t>   Districts will need to ensure that a valid primary offense is valid for reporting the notifications.  Skyward edits will be produced if the notifications are greater that 0 where the primary offense is not one of the required SESIR codes.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Times New Roman" panose="02020603050405020304" pitchFamily="18" charset="0"/>
                <a:cs typeface="Times New Roman" panose="02020603050405020304" pitchFamily="18" charset="0"/>
              </a:rPr>
              <a:t>The SESIR Type of “HSN” will be allowed even though it </a:t>
            </a:r>
            <a:r>
              <a:rPr lang="en-US" sz="1200" dirty="0">
                <a:ea typeface="Times New Roman" panose="02020603050405020304" pitchFamily="18" charset="0"/>
                <a:cs typeface="Times New Roman" panose="02020603050405020304" pitchFamily="18" charset="0"/>
              </a:rPr>
              <a:t>technically ended in 2023 </a:t>
            </a:r>
            <a:r>
              <a:rPr lang="en-US" sz="1200" dirty="0">
                <a:effectLst/>
                <a:ea typeface="Times New Roman" panose="02020603050405020304" pitchFamily="18" charset="0"/>
                <a:cs typeface="Times New Roman" panose="02020603050405020304" pitchFamily="18" charset="0"/>
              </a:rPr>
              <a:t>but districts will need to be careful not to transfer that to the Incident record to avoid getting SESIR Edit errors.</a:t>
            </a:r>
          </a:p>
          <a:p>
            <a:endParaRPr lang="en-US" dirty="0"/>
          </a:p>
        </p:txBody>
      </p:sp>
      <p:sp>
        <p:nvSpPr>
          <p:cNvPr id="4" name="Slide Number Placeholder 3"/>
          <p:cNvSpPr>
            <a:spLocks noGrp="1"/>
          </p:cNvSpPr>
          <p:nvPr>
            <p:ph type="sldNum" sz="quarter" idx="5"/>
          </p:nvPr>
        </p:nvSpPr>
        <p:spPr/>
        <p:txBody>
          <a:bodyPr/>
          <a:lstStyle/>
          <a:p>
            <a:fld id="{59C1D7F4-8612-364C-AE21-34A5B49E53B3}" type="slidenum">
              <a:rPr lang="en-US" smtClean="0"/>
              <a:t>4</a:t>
            </a:fld>
            <a:endParaRPr lang="en-US"/>
          </a:p>
        </p:txBody>
      </p:sp>
    </p:spTree>
    <p:extLst>
      <p:ext uri="{BB962C8B-B14F-4D97-AF65-F5344CB8AC3E}">
        <p14:creationId xmlns:p14="http://schemas.microsoft.com/office/powerpoint/2010/main" val="368510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fields on the incident are an accumulation of values from all existing offense records tied to the same incident number.</a:t>
            </a:r>
          </a:p>
          <a:p>
            <a:r>
              <a:rPr lang="en-US" dirty="0"/>
              <a:t>Fields display based on the primary offense, for example if the offense is bullying, then the bullying/harassment based on fields display</a:t>
            </a:r>
          </a:p>
          <a:p>
            <a:r>
              <a:rPr lang="en-US" dirty="0"/>
              <a:t>The HOPE Scholarship Notifications field will auto-populate based on the number of notifications tied to all offense, victim, unknown perpetrator records tied to the incident however, this field can be manually updated as well.</a:t>
            </a:r>
          </a:p>
        </p:txBody>
      </p:sp>
      <p:sp>
        <p:nvSpPr>
          <p:cNvPr id="4" name="Slide Number Placeholder 3"/>
          <p:cNvSpPr>
            <a:spLocks noGrp="1"/>
          </p:cNvSpPr>
          <p:nvPr>
            <p:ph type="sldNum" sz="quarter" idx="5"/>
          </p:nvPr>
        </p:nvSpPr>
        <p:spPr/>
        <p:txBody>
          <a:bodyPr/>
          <a:lstStyle/>
          <a:p>
            <a:fld id="{59C1D7F4-8612-364C-AE21-34A5B49E53B3}" type="slidenum">
              <a:rPr lang="en-US" smtClean="0"/>
              <a:t>5</a:t>
            </a:fld>
            <a:endParaRPr lang="en-US"/>
          </a:p>
        </p:txBody>
      </p:sp>
    </p:spTree>
    <p:extLst>
      <p:ext uri="{BB962C8B-B14F-4D97-AF65-F5344CB8AC3E}">
        <p14:creationId xmlns:p14="http://schemas.microsoft.com/office/powerpoint/2010/main" val="44165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fields on the Offense can be updated to the incident when saving the record</a:t>
            </a:r>
          </a:p>
          <a:p>
            <a:r>
              <a:rPr lang="en-US" dirty="0"/>
              <a:t>HOPE Scholarship will only be available to select if the Offense code is one of the state codes indicated on the data element OR if the selected code has the HOPE Scholarship notification checked on the code setup which will automatically default as checked on the offense when the code is selected.</a:t>
            </a:r>
          </a:p>
          <a:p>
            <a:r>
              <a:rPr lang="en-US" dirty="0"/>
              <a:t>HOPE notifications can also be set on the victim screen tied to an offense.</a:t>
            </a:r>
          </a:p>
        </p:txBody>
      </p:sp>
      <p:sp>
        <p:nvSpPr>
          <p:cNvPr id="4" name="Slide Number Placeholder 3"/>
          <p:cNvSpPr>
            <a:spLocks noGrp="1"/>
          </p:cNvSpPr>
          <p:nvPr>
            <p:ph type="sldNum" sz="quarter" idx="5"/>
          </p:nvPr>
        </p:nvSpPr>
        <p:spPr/>
        <p:txBody>
          <a:bodyPr/>
          <a:lstStyle/>
          <a:p>
            <a:fld id="{59C1D7F4-8612-364C-AE21-34A5B49E53B3}" type="slidenum">
              <a:rPr lang="en-US" smtClean="0"/>
              <a:t>6</a:t>
            </a:fld>
            <a:endParaRPr lang="en-US"/>
          </a:p>
        </p:txBody>
      </p:sp>
    </p:spTree>
    <p:extLst>
      <p:ext uri="{BB962C8B-B14F-4D97-AF65-F5344CB8AC3E}">
        <p14:creationId xmlns:p14="http://schemas.microsoft.com/office/powerpoint/2010/main" val="325598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victim screen can also be used to track Hope Scholarship Notifications</a:t>
            </a:r>
          </a:p>
          <a:p>
            <a:r>
              <a:rPr lang="en-US" dirty="0"/>
              <a:t>Districts that want to use this option but not indicate the actual student name can use Free Form but you will need to create unique names such as NA for last name/NA for first name, then next time NA1, NA2 etc. if you are adding multiple victim records to this same offense record. </a:t>
            </a:r>
          </a:p>
          <a:p>
            <a:endParaRPr lang="en-US" dirty="0"/>
          </a:p>
          <a:p>
            <a:r>
              <a:rPr lang="en-US" dirty="0"/>
              <a:t>Other options on the Victim screen will need to be populated for this victim based on the type of offense code used on the offense.</a:t>
            </a:r>
          </a:p>
        </p:txBody>
      </p:sp>
      <p:sp>
        <p:nvSpPr>
          <p:cNvPr id="4" name="Slide Number Placeholder 3"/>
          <p:cNvSpPr>
            <a:spLocks noGrp="1"/>
          </p:cNvSpPr>
          <p:nvPr>
            <p:ph type="sldNum" sz="quarter" idx="5"/>
          </p:nvPr>
        </p:nvSpPr>
        <p:spPr/>
        <p:txBody>
          <a:bodyPr/>
          <a:lstStyle/>
          <a:p>
            <a:fld id="{59C1D7F4-8612-364C-AE21-34A5B49E53B3}" type="slidenum">
              <a:rPr lang="en-US" smtClean="0"/>
              <a:t>7</a:t>
            </a:fld>
            <a:endParaRPr lang="en-US"/>
          </a:p>
        </p:txBody>
      </p:sp>
    </p:spTree>
    <p:extLst>
      <p:ext uri="{BB962C8B-B14F-4D97-AF65-F5344CB8AC3E}">
        <p14:creationId xmlns:p14="http://schemas.microsoft.com/office/powerpoint/2010/main" val="4151651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Unknown Perpetrator  screen can also be used to indicate HOPE Scholarship Notifications.</a:t>
            </a:r>
          </a:p>
          <a:p>
            <a:r>
              <a:rPr lang="en-US" dirty="0"/>
              <a:t>Make sure to indicate it as an Existing Incident.</a:t>
            </a:r>
          </a:p>
          <a:p>
            <a:r>
              <a:rPr lang="en-US" dirty="0"/>
              <a:t>The Hope Scholarship Notification field will be available based on the Offense code entered.</a:t>
            </a:r>
          </a:p>
          <a:p>
            <a:r>
              <a:rPr lang="en-US" dirty="0"/>
              <a:t>If there is a true Unknown Perpetrator record that has a victim – the unknown perpetrator record would not have the HOPE Scholarship Notification checked but the Victim button if being used would.</a:t>
            </a:r>
          </a:p>
        </p:txBody>
      </p:sp>
      <p:sp>
        <p:nvSpPr>
          <p:cNvPr id="4" name="Slide Number Placeholder 3"/>
          <p:cNvSpPr>
            <a:spLocks noGrp="1"/>
          </p:cNvSpPr>
          <p:nvPr>
            <p:ph type="sldNum" sz="quarter" idx="5"/>
          </p:nvPr>
        </p:nvSpPr>
        <p:spPr/>
        <p:txBody>
          <a:bodyPr/>
          <a:lstStyle/>
          <a:p>
            <a:fld id="{59C1D7F4-8612-364C-AE21-34A5B49E53B3}" type="slidenum">
              <a:rPr lang="en-US" smtClean="0"/>
              <a:t>8</a:t>
            </a:fld>
            <a:endParaRPr lang="en-US"/>
          </a:p>
        </p:txBody>
      </p:sp>
    </p:spTree>
    <p:extLst>
      <p:ext uri="{BB962C8B-B14F-4D97-AF65-F5344CB8AC3E}">
        <p14:creationId xmlns:p14="http://schemas.microsoft.com/office/powerpoint/2010/main" val="3524541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 are creating an Offense or Unknown Perpetrator record to record the HOPE Scholarship Notification, it is very important to read the popup when saving the record.</a:t>
            </a:r>
          </a:p>
          <a:p>
            <a:r>
              <a:rPr lang="en-US" dirty="0"/>
              <a:t>If the offense on the record is not one of the allowed SESIR codes for notifications and is instead your local code being used to track notifications, then make sure you select NO so that the Incident Primary Offense is not updated with this offense code.  If you say yes, you will get edits when processing your survey data.</a:t>
            </a:r>
          </a:p>
        </p:txBody>
      </p:sp>
      <p:sp>
        <p:nvSpPr>
          <p:cNvPr id="4" name="Slide Number Placeholder 3"/>
          <p:cNvSpPr>
            <a:spLocks noGrp="1"/>
          </p:cNvSpPr>
          <p:nvPr>
            <p:ph type="sldNum" sz="quarter" idx="5"/>
          </p:nvPr>
        </p:nvSpPr>
        <p:spPr/>
        <p:txBody>
          <a:bodyPr/>
          <a:lstStyle/>
          <a:p>
            <a:fld id="{59C1D7F4-8612-364C-AE21-34A5B49E53B3}" type="slidenum">
              <a:rPr lang="en-US" smtClean="0"/>
              <a:t>9</a:t>
            </a:fld>
            <a:endParaRPr lang="en-US"/>
          </a:p>
        </p:txBody>
      </p:sp>
    </p:spTree>
    <p:extLst>
      <p:ext uri="{BB962C8B-B14F-4D97-AF65-F5344CB8AC3E}">
        <p14:creationId xmlns:p14="http://schemas.microsoft.com/office/powerpoint/2010/main" val="297696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dirty="0"/>
              <a:t>PRESENTATION</a:t>
            </a:r>
            <a:br>
              <a:rPr lang="en-US" dirty="0"/>
            </a:br>
            <a:r>
              <a:rPr lang="en-US" dirty="0"/>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endParaRPr lang="en-US" dirty="0"/>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dirty="0">
                <a:solidFill>
                  <a:schemeClr val="tx1"/>
                </a:solidFill>
              </a:rPr>
              <a:t>bullet point 1</a:t>
            </a:r>
          </a:p>
          <a:p>
            <a:r>
              <a:rPr lang="en-US" sz="1200" dirty="0">
                <a:solidFill>
                  <a:schemeClr val="tx1"/>
                </a:solidFill>
              </a:rPr>
              <a:t>bullet point 2</a:t>
            </a:r>
          </a:p>
          <a:p>
            <a:r>
              <a:rPr lang="en-US" sz="1200" baseline="0" dirty="0">
                <a:solidFill>
                  <a:schemeClr val="tx1"/>
                </a:solidFill>
              </a:rPr>
              <a:t>b</a:t>
            </a:r>
            <a:r>
              <a:rPr lang="en-US" sz="1200" dirty="0">
                <a:solidFill>
                  <a:schemeClr val="tx1"/>
                </a:solidFill>
              </a:rPr>
              <a:t>ullet point</a:t>
            </a:r>
            <a:r>
              <a:rPr lang="en-US" sz="1200" baseline="0" dirty="0">
                <a:solidFill>
                  <a:schemeClr val="tx1"/>
                </a:solidFill>
              </a:rPr>
              <a:t> 3</a:t>
            </a:r>
            <a:r>
              <a:rPr lang="en-US" dirty="0"/>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dirty="0"/>
              <a:t>Text box</a:t>
            </a:r>
            <a:r>
              <a:rPr lang="mr-IN" dirty="0"/>
              <a:t>…</a:t>
            </a:r>
            <a:r>
              <a:rPr lang="en-US" dirty="0"/>
              <a:t>.</a:t>
            </a:r>
          </a:p>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12/20/2023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upport.skyward.com/DeptDocs/Corporate/Documentation/Public%20Website/Tutorials/Software/WS_OF_DI_BO_OV_657724_130_250_310_400_T.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support.skyward.com/DeptDocs/Corporate/Documentation/Public%20Website/Tutorials/Software/WS_OF_DI_BO_OV_657724_130_250_310_400_T.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support.skyward.com/DeptDocs/Corporate/Documentation/Public%20Website/Tutorials/Software/WS_OF_DI_BO_OV_657724_130_250_310_400_T.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support.skyward.com/DeptDocs/Corporate/Documentation/Public%20Website/Tutorials/Software/WS_OF_DI_BO_OV_657724_130_250_310_400_T.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support.skyward.com/DeptDocs/Corporate/Documentation/Public%20Website/Tutorials/Software/WS_OF_DI_BO_OV_657724_130_250_310_400_T.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8409" y="4621102"/>
            <a:ext cx="7138642" cy="1781530"/>
          </a:xfrm>
        </p:spPr>
        <p:txBody>
          <a:bodyPr>
            <a:normAutofit fontScale="90000"/>
          </a:bodyPr>
          <a:lstStyle/>
          <a:p>
            <a:r>
              <a:rPr lang="en-US" dirty="0"/>
              <a:t>SESIR/Discipline Reporting</a:t>
            </a:r>
            <a:br>
              <a:rPr lang="en-US" dirty="0"/>
            </a:br>
            <a:endParaRPr lang="en-US" dirty="0"/>
          </a:p>
        </p:txBody>
      </p:sp>
      <p:sp>
        <p:nvSpPr>
          <p:cNvPr id="5" name="Subtitle 4"/>
          <p:cNvSpPr>
            <a:spLocks noGrp="1"/>
          </p:cNvSpPr>
          <p:nvPr>
            <p:ph type="subTitle" idx="1"/>
          </p:nvPr>
        </p:nvSpPr>
        <p:spPr/>
        <p:txBody>
          <a:bodyPr>
            <a:normAutofit fontScale="92500" lnSpcReduction="10000"/>
          </a:bodyPr>
          <a:lstStyle/>
          <a:p>
            <a:r>
              <a:rPr lang="en-US" dirty="0"/>
              <a:t>Florida User Group 2023 – 2024 </a:t>
            </a:r>
          </a:p>
          <a:p>
            <a:endParaRPr lang="en-US" dirty="0"/>
          </a:p>
        </p:txBody>
      </p:sp>
    </p:spTree>
    <p:extLst>
      <p:ext uri="{BB962C8B-B14F-4D97-AF65-F5344CB8AC3E}">
        <p14:creationId xmlns:p14="http://schemas.microsoft.com/office/powerpoint/2010/main" val="2058342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Entry By Officer – Tips and Tricks</a:t>
            </a:r>
          </a:p>
        </p:txBody>
      </p:sp>
      <p:sp>
        <p:nvSpPr>
          <p:cNvPr id="5" name="TextBox 4">
            <a:extLst>
              <a:ext uri="{FF2B5EF4-FFF2-40B4-BE49-F238E27FC236}">
                <a16:creationId xmlns:a16="http://schemas.microsoft.com/office/drawing/2014/main" id="{65ED179F-C6AF-6CA3-CE48-B325AB89A57C}"/>
              </a:ext>
            </a:extLst>
          </p:cNvPr>
          <p:cNvSpPr txBox="1"/>
          <p:nvPr/>
        </p:nvSpPr>
        <p:spPr>
          <a:xfrm>
            <a:off x="152265" y="5456204"/>
            <a:ext cx="2955851" cy="830997"/>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DISCIPLINE &gt; </a:t>
            </a:r>
            <a:r>
              <a:rPr lang="en-US" sz="1200" b="1" dirty="0">
                <a:solidFill>
                  <a:schemeClr val="bg1"/>
                </a:solidFill>
                <a:ea typeface="Open Sans" charset="0"/>
                <a:cs typeface="Open Sans" charset="0"/>
                <a:hlinkClick r:id="rId3">
                  <a:extLst>
                    <a:ext uri="{A12FA001-AC4F-418D-AE19-62706E023703}">
                      <ahyp:hlinkClr xmlns:ahyp="http://schemas.microsoft.com/office/drawing/2018/hyperlinkcolor" val="tx"/>
                    </a:ext>
                  </a:extLst>
                </a:hlinkClick>
              </a:rPr>
              <a:t>ENTRY BY OFFICER</a:t>
            </a:r>
            <a:endParaRPr lang="en-US" sz="1200" b="1" dirty="0">
              <a:solidFill>
                <a:schemeClr val="bg1"/>
              </a:solidFill>
              <a:ea typeface="Open Sans" charset="0"/>
              <a:cs typeface="Open Sans" charset="0"/>
            </a:endParaRPr>
          </a:p>
          <a:p>
            <a:endParaRPr lang="en-US" sz="1200" b="1" dirty="0">
              <a:solidFill>
                <a:schemeClr val="bg1"/>
              </a:solidFill>
              <a:ea typeface="Open Sans" charset="0"/>
              <a:cs typeface="Open Sans" charset="0"/>
            </a:endParaRPr>
          </a:p>
          <a:p>
            <a:endParaRPr lang="en-US" sz="1200" b="1" dirty="0">
              <a:solidFill>
                <a:schemeClr val="bg1"/>
              </a:solidFill>
              <a:ea typeface="Open Sans" charset="0"/>
              <a:cs typeface="Open Sans" charset="0"/>
            </a:endParaRPr>
          </a:p>
        </p:txBody>
      </p:sp>
      <p:pic>
        <p:nvPicPr>
          <p:cNvPr id="8" name="Picture 7">
            <a:extLst>
              <a:ext uri="{FF2B5EF4-FFF2-40B4-BE49-F238E27FC236}">
                <a16:creationId xmlns:a16="http://schemas.microsoft.com/office/drawing/2014/main" id="{41C214AC-395A-5B01-6A60-3A7915510B93}"/>
              </a:ext>
            </a:extLst>
          </p:cNvPr>
          <p:cNvPicPr>
            <a:picLocks noChangeAspect="1"/>
          </p:cNvPicPr>
          <p:nvPr/>
        </p:nvPicPr>
        <p:blipFill>
          <a:blip r:embed="rId4"/>
          <a:stretch>
            <a:fillRect/>
          </a:stretch>
        </p:blipFill>
        <p:spPr>
          <a:xfrm>
            <a:off x="3398639" y="393011"/>
            <a:ext cx="8331907" cy="5369836"/>
          </a:xfrm>
          <a:prstGeom prst="rect">
            <a:avLst/>
          </a:prstGeom>
        </p:spPr>
      </p:pic>
    </p:spTree>
    <p:extLst>
      <p:ext uri="{BB962C8B-B14F-4D97-AF65-F5344CB8AC3E}">
        <p14:creationId xmlns:p14="http://schemas.microsoft.com/office/powerpoint/2010/main" val="87998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Entry By Officer – Tips and Tricks</a:t>
            </a:r>
          </a:p>
        </p:txBody>
      </p:sp>
      <p:sp>
        <p:nvSpPr>
          <p:cNvPr id="5" name="TextBox 4">
            <a:extLst>
              <a:ext uri="{FF2B5EF4-FFF2-40B4-BE49-F238E27FC236}">
                <a16:creationId xmlns:a16="http://schemas.microsoft.com/office/drawing/2014/main" id="{65ED179F-C6AF-6CA3-CE48-B325AB89A57C}"/>
              </a:ext>
            </a:extLst>
          </p:cNvPr>
          <p:cNvSpPr txBox="1"/>
          <p:nvPr/>
        </p:nvSpPr>
        <p:spPr>
          <a:xfrm>
            <a:off x="152265" y="5456204"/>
            <a:ext cx="2955851" cy="830997"/>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DISCIPLINE &gt; </a:t>
            </a:r>
            <a:r>
              <a:rPr lang="en-US" sz="1200" b="1" dirty="0">
                <a:solidFill>
                  <a:schemeClr val="bg1"/>
                </a:solidFill>
                <a:ea typeface="Open Sans" charset="0"/>
                <a:cs typeface="Open Sans" charset="0"/>
                <a:hlinkClick r:id="rId3">
                  <a:extLst>
                    <a:ext uri="{A12FA001-AC4F-418D-AE19-62706E023703}">
                      <ahyp:hlinkClr xmlns:ahyp="http://schemas.microsoft.com/office/drawing/2018/hyperlinkcolor" val="tx"/>
                    </a:ext>
                  </a:extLst>
                </a:hlinkClick>
              </a:rPr>
              <a:t>ENTRY BY OFFICER</a:t>
            </a:r>
            <a:endParaRPr lang="en-US" sz="1200" b="1" dirty="0">
              <a:solidFill>
                <a:schemeClr val="bg1"/>
              </a:solidFill>
              <a:ea typeface="Open Sans" charset="0"/>
              <a:cs typeface="Open Sans" charset="0"/>
            </a:endParaRPr>
          </a:p>
          <a:p>
            <a:endParaRPr lang="en-US" sz="1200" b="1" dirty="0">
              <a:solidFill>
                <a:schemeClr val="bg1"/>
              </a:solidFill>
              <a:ea typeface="Open Sans" charset="0"/>
              <a:cs typeface="Open Sans" charset="0"/>
            </a:endParaRPr>
          </a:p>
          <a:p>
            <a:endParaRPr lang="en-US" sz="1200" b="1" dirty="0">
              <a:solidFill>
                <a:schemeClr val="bg1"/>
              </a:solidFill>
              <a:ea typeface="Open Sans" charset="0"/>
              <a:cs typeface="Open Sans" charset="0"/>
            </a:endParaRPr>
          </a:p>
        </p:txBody>
      </p:sp>
      <p:pic>
        <p:nvPicPr>
          <p:cNvPr id="8" name="Picture 7">
            <a:extLst>
              <a:ext uri="{FF2B5EF4-FFF2-40B4-BE49-F238E27FC236}">
                <a16:creationId xmlns:a16="http://schemas.microsoft.com/office/drawing/2014/main" id="{41C214AC-395A-5B01-6A60-3A7915510B93}"/>
              </a:ext>
            </a:extLst>
          </p:cNvPr>
          <p:cNvPicPr>
            <a:picLocks noChangeAspect="1"/>
          </p:cNvPicPr>
          <p:nvPr/>
        </p:nvPicPr>
        <p:blipFill>
          <a:blip r:embed="rId4"/>
          <a:stretch>
            <a:fillRect/>
          </a:stretch>
        </p:blipFill>
        <p:spPr>
          <a:xfrm>
            <a:off x="3398639" y="393011"/>
            <a:ext cx="8331907" cy="5369836"/>
          </a:xfrm>
          <a:prstGeom prst="rect">
            <a:avLst/>
          </a:prstGeom>
        </p:spPr>
      </p:pic>
    </p:spTree>
    <p:extLst>
      <p:ext uri="{BB962C8B-B14F-4D97-AF65-F5344CB8AC3E}">
        <p14:creationId xmlns:p14="http://schemas.microsoft.com/office/powerpoint/2010/main" val="138706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Entry By Officer – Views &amp; Filters</a:t>
            </a:r>
          </a:p>
        </p:txBody>
      </p:sp>
      <p:sp>
        <p:nvSpPr>
          <p:cNvPr id="5" name="TextBox 4">
            <a:extLst>
              <a:ext uri="{FF2B5EF4-FFF2-40B4-BE49-F238E27FC236}">
                <a16:creationId xmlns:a16="http://schemas.microsoft.com/office/drawing/2014/main" id="{65ED179F-C6AF-6CA3-CE48-B325AB89A57C}"/>
              </a:ext>
            </a:extLst>
          </p:cNvPr>
          <p:cNvSpPr txBox="1"/>
          <p:nvPr/>
        </p:nvSpPr>
        <p:spPr>
          <a:xfrm>
            <a:off x="152265" y="5456204"/>
            <a:ext cx="2955851" cy="830997"/>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DISCIPLINE &gt; </a:t>
            </a:r>
            <a:r>
              <a:rPr lang="en-US" sz="1200" b="1" dirty="0">
                <a:solidFill>
                  <a:schemeClr val="bg1"/>
                </a:solidFill>
                <a:ea typeface="Open Sans" charset="0"/>
                <a:cs typeface="Open Sans" charset="0"/>
                <a:hlinkClick r:id="rId3">
                  <a:extLst>
                    <a:ext uri="{A12FA001-AC4F-418D-AE19-62706E023703}">
                      <ahyp:hlinkClr xmlns:ahyp="http://schemas.microsoft.com/office/drawing/2018/hyperlinkcolor" val="tx"/>
                    </a:ext>
                  </a:extLst>
                </a:hlinkClick>
              </a:rPr>
              <a:t>ENTRY BY OFFICER</a:t>
            </a:r>
            <a:endParaRPr lang="en-US" sz="1200" b="1" dirty="0">
              <a:solidFill>
                <a:schemeClr val="bg1"/>
              </a:solidFill>
              <a:ea typeface="Open Sans" charset="0"/>
              <a:cs typeface="Open Sans" charset="0"/>
            </a:endParaRPr>
          </a:p>
          <a:p>
            <a:endParaRPr lang="en-US" sz="1200" b="1" dirty="0">
              <a:solidFill>
                <a:schemeClr val="bg1"/>
              </a:solidFill>
              <a:ea typeface="Open Sans" charset="0"/>
              <a:cs typeface="Open Sans" charset="0"/>
            </a:endParaRPr>
          </a:p>
          <a:p>
            <a:endParaRPr lang="en-US" sz="1200" b="1" dirty="0">
              <a:solidFill>
                <a:schemeClr val="bg1"/>
              </a:solidFill>
              <a:ea typeface="Open Sans" charset="0"/>
              <a:cs typeface="Open Sans" charset="0"/>
            </a:endParaRPr>
          </a:p>
        </p:txBody>
      </p:sp>
      <p:pic>
        <p:nvPicPr>
          <p:cNvPr id="3" name="Picture 2">
            <a:extLst>
              <a:ext uri="{FF2B5EF4-FFF2-40B4-BE49-F238E27FC236}">
                <a16:creationId xmlns:a16="http://schemas.microsoft.com/office/drawing/2014/main" id="{5A6AADA4-AD6F-24A4-1FCD-B2BE4EE91166}"/>
              </a:ext>
            </a:extLst>
          </p:cNvPr>
          <p:cNvPicPr>
            <a:picLocks noChangeAspect="1"/>
          </p:cNvPicPr>
          <p:nvPr/>
        </p:nvPicPr>
        <p:blipFill>
          <a:blip r:embed="rId4"/>
          <a:stretch>
            <a:fillRect/>
          </a:stretch>
        </p:blipFill>
        <p:spPr>
          <a:xfrm>
            <a:off x="3151160" y="261920"/>
            <a:ext cx="9040840" cy="3835508"/>
          </a:xfrm>
          <a:prstGeom prst="rect">
            <a:avLst/>
          </a:prstGeom>
        </p:spPr>
      </p:pic>
      <p:pic>
        <p:nvPicPr>
          <p:cNvPr id="7" name="Picture 6">
            <a:extLst>
              <a:ext uri="{FF2B5EF4-FFF2-40B4-BE49-F238E27FC236}">
                <a16:creationId xmlns:a16="http://schemas.microsoft.com/office/drawing/2014/main" id="{29CDCF3E-639E-B24C-7EE7-F821D33D3AA1}"/>
              </a:ext>
            </a:extLst>
          </p:cNvPr>
          <p:cNvPicPr>
            <a:picLocks noChangeAspect="1"/>
          </p:cNvPicPr>
          <p:nvPr/>
        </p:nvPicPr>
        <p:blipFill>
          <a:blip r:embed="rId5"/>
          <a:stretch>
            <a:fillRect/>
          </a:stretch>
        </p:blipFill>
        <p:spPr>
          <a:xfrm>
            <a:off x="3285460" y="3239211"/>
            <a:ext cx="7783033" cy="3173270"/>
          </a:xfrm>
          <a:prstGeom prst="rect">
            <a:avLst/>
          </a:prstGeom>
        </p:spPr>
      </p:pic>
    </p:spTree>
    <p:extLst>
      <p:ext uri="{BB962C8B-B14F-4D97-AF65-F5344CB8AC3E}">
        <p14:creationId xmlns:p14="http://schemas.microsoft.com/office/powerpoint/2010/main" val="1666229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Entry By Officer – Clone </a:t>
            </a:r>
          </a:p>
        </p:txBody>
      </p:sp>
      <p:sp>
        <p:nvSpPr>
          <p:cNvPr id="5" name="TextBox 4">
            <a:extLst>
              <a:ext uri="{FF2B5EF4-FFF2-40B4-BE49-F238E27FC236}">
                <a16:creationId xmlns:a16="http://schemas.microsoft.com/office/drawing/2014/main" id="{65ED179F-C6AF-6CA3-CE48-B325AB89A57C}"/>
              </a:ext>
            </a:extLst>
          </p:cNvPr>
          <p:cNvSpPr txBox="1"/>
          <p:nvPr/>
        </p:nvSpPr>
        <p:spPr>
          <a:xfrm>
            <a:off x="152265" y="5456204"/>
            <a:ext cx="2955851" cy="830997"/>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DISCIPLINE &gt; </a:t>
            </a:r>
            <a:r>
              <a:rPr lang="en-US" sz="1200" b="1" dirty="0">
                <a:solidFill>
                  <a:schemeClr val="bg1"/>
                </a:solidFill>
                <a:ea typeface="Open Sans" charset="0"/>
                <a:cs typeface="Open Sans" charset="0"/>
                <a:hlinkClick r:id="rId3">
                  <a:extLst>
                    <a:ext uri="{A12FA001-AC4F-418D-AE19-62706E023703}">
                      <ahyp:hlinkClr xmlns:ahyp="http://schemas.microsoft.com/office/drawing/2018/hyperlinkcolor" val="tx"/>
                    </a:ext>
                  </a:extLst>
                </a:hlinkClick>
              </a:rPr>
              <a:t>ENTRY BY OFFICER</a:t>
            </a:r>
            <a:endParaRPr lang="en-US" sz="1200" b="1" dirty="0">
              <a:solidFill>
                <a:schemeClr val="bg1"/>
              </a:solidFill>
              <a:ea typeface="Open Sans" charset="0"/>
              <a:cs typeface="Open Sans" charset="0"/>
            </a:endParaRPr>
          </a:p>
          <a:p>
            <a:endParaRPr lang="en-US" sz="1200" b="1" dirty="0">
              <a:solidFill>
                <a:schemeClr val="bg1"/>
              </a:solidFill>
              <a:ea typeface="Open Sans" charset="0"/>
              <a:cs typeface="Open Sans" charset="0"/>
            </a:endParaRPr>
          </a:p>
          <a:p>
            <a:endParaRPr lang="en-US" sz="1200" b="1" dirty="0">
              <a:solidFill>
                <a:schemeClr val="bg1"/>
              </a:solidFill>
              <a:ea typeface="Open Sans" charset="0"/>
              <a:cs typeface="Open Sans" charset="0"/>
            </a:endParaRPr>
          </a:p>
        </p:txBody>
      </p:sp>
      <p:pic>
        <p:nvPicPr>
          <p:cNvPr id="4" name="Picture 3">
            <a:extLst>
              <a:ext uri="{FF2B5EF4-FFF2-40B4-BE49-F238E27FC236}">
                <a16:creationId xmlns:a16="http://schemas.microsoft.com/office/drawing/2014/main" id="{9308C105-8CB8-B727-A0FD-8A4623A0E2EC}"/>
              </a:ext>
            </a:extLst>
          </p:cNvPr>
          <p:cNvPicPr>
            <a:picLocks noChangeAspect="1"/>
          </p:cNvPicPr>
          <p:nvPr/>
        </p:nvPicPr>
        <p:blipFill>
          <a:blip r:embed="rId4"/>
          <a:stretch>
            <a:fillRect/>
          </a:stretch>
        </p:blipFill>
        <p:spPr>
          <a:xfrm>
            <a:off x="3205654" y="127590"/>
            <a:ext cx="8916865" cy="4251658"/>
          </a:xfrm>
          <a:prstGeom prst="rect">
            <a:avLst/>
          </a:prstGeom>
        </p:spPr>
      </p:pic>
      <p:pic>
        <p:nvPicPr>
          <p:cNvPr id="9" name="Picture 8">
            <a:extLst>
              <a:ext uri="{FF2B5EF4-FFF2-40B4-BE49-F238E27FC236}">
                <a16:creationId xmlns:a16="http://schemas.microsoft.com/office/drawing/2014/main" id="{188166CD-8F5E-6FBD-A654-7CACBE487433}"/>
              </a:ext>
            </a:extLst>
          </p:cNvPr>
          <p:cNvPicPr>
            <a:picLocks noChangeAspect="1"/>
          </p:cNvPicPr>
          <p:nvPr/>
        </p:nvPicPr>
        <p:blipFill>
          <a:blip r:embed="rId5"/>
          <a:stretch>
            <a:fillRect/>
          </a:stretch>
        </p:blipFill>
        <p:spPr>
          <a:xfrm>
            <a:off x="3205654" y="2222151"/>
            <a:ext cx="8118019" cy="4508259"/>
          </a:xfrm>
          <a:prstGeom prst="rect">
            <a:avLst/>
          </a:prstGeom>
        </p:spPr>
      </p:pic>
    </p:spTree>
    <p:extLst>
      <p:ext uri="{BB962C8B-B14F-4D97-AF65-F5344CB8AC3E}">
        <p14:creationId xmlns:p14="http://schemas.microsoft.com/office/powerpoint/2010/main" val="2889297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Entry By Officer – Clone </a:t>
            </a:r>
          </a:p>
        </p:txBody>
      </p:sp>
      <p:sp>
        <p:nvSpPr>
          <p:cNvPr id="5" name="TextBox 4">
            <a:extLst>
              <a:ext uri="{FF2B5EF4-FFF2-40B4-BE49-F238E27FC236}">
                <a16:creationId xmlns:a16="http://schemas.microsoft.com/office/drawing/2014/main" id="{65ED179F-C6AF-6CA3-CE48-B325AB89A57C}"/>
              </a:ext>
            </a:extLst>
          </p:cNvPr>
          <p:cNvSpPr txBox="1"/>
          <p:nvPr/>
        </p:nvSpPr>
        <p:spPr>
          <a:xfrm>
            <a:off x="152265" y="5456204"/>
            <a:ext cx="2955851" cy="830997"/>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DISCIPLINE &gt; </a:t>
            </a:r>
            <a:r>
              <a:rPr lang="en-US" sz="1200" b="1" dirty="0">
                <a:solidFill>
                  <a:schemeClr val="bg1"/>
                </a:solidFill>
                <a:ea typeface="Open Sans" charset="0"/>
                <a:cs typeface="Open Sans" charset="0"/>
                <a:hlinkClick r:id="rId3">
                  <a:extLst>
                    <a:ext uri="{A12FA001-AC4F-418D-AE19-62706E023703}">
                      <ahyp:hlinkClr xmlns:ahyp="http://schemas.microsoft.com/office/drawing/2018/hyperlinkcolor" val="tx"/>
                    </a:ext>
                  </a:extLst>
                </a:hlinkClick>
              </a:rPr>
              <a:t>ENTRY BY OFFICER</a:t>
            </a:r>
            <a:endParaRPr lang="en-US" sz="1200" b="1" dirty="0">
              <a:solidFill>
                <a:schemeClr val="bg1"/>
              </a:solidFill>
              <a:ea typeface="Open Sans" charset="0"/>
              <a:cs typeface="Open Sans" charset="0"/>
            </a:endParaRPr>
          </a:p>
          <a:p>
            <a:endParaRPr lang="en-US" sz="1200" b="1" dirty="0">
              <a:solidFill>
                <a:schemeClr val="bg1"/>
              </a:solidFill>
              <a:ea typeface="Open Sans" charset="0"/>
              <a:cs typeface="Open Sans" charset="0"/>
            </a:endParaRPr>
          </a:p>
          <a:p>
            <a:endParaRPr lang="en-US" sz="1200" b="1" dirty="0">
              <a:solidFill>
                <a:schemeClr val="bg1"/>
              </a:solidFill>
              <a:ea typeface="Open Sans" charset="0"/>
              <a:cs typeface="Open Sans" charset="0"/>
            </a:endParaRPr>
          </a:p>
        </p:txBody>
      </p:sp>
      <p:pic>
        <p:nvPicPr>
          <p:cNvPr id="3" name="Picture 2">
            <a:extLst>
              <a:ext uri="{FF2B5EF4-FFF2-40B4-BE49-F238E27FC236}">
                <a16:creationId xmlns:a16="http://schemas.microsoft.com/office/drawing/2014/main" id="{7A2E943B-F112-146D-89BF-CD1A296C0545}"/>
              </a:ext>
            </a:extLst>
          </p:cNvPr>
          <p:cNvPicPr>
            <a:picLocks noChangeAspect="1"/>
          </p:cNvPicPr>
          <p:nvPr/>
        </p:nvPicPr>
        <p:blipFill>
          <a:blip r:embed="rId4"/>
          <a:stretch>
            <a:fillRect/>
          </a:stretch>
        </p:blipFill>
        <p:spPr>
          <a:xfrm>
            <a:off x="3108116" y="217529"/>
            <a:ext cx="5153744" cy="3105583"/>
          </a:xfrm>
          <a:prstGeom prst="rect">
            <a:avLst/>
          </a:prstGeom>
        </p:spPr>
      </p:pic>
      <p:pic>
        <p:nvPicPr>
          <p:cNvPr id="8" name="Picture 7">
            <a:extLst>
              <a:ext uri="{FF2B5EF4-FFF2-40B4-BE49-F238E27FC236}">
                <a16:creationId xmlns:a16="http://schemas.microsoft.com/office/drawing/2014/main" id="{FE44B5CF-A5CA-5FE9-28F6-4FCC215D0A2C}"/>
              </a:ext>
            </a:extLst>
          </p:cNvPr>
          <p:cNvPicPr>
            <a:picLocks noChangeAspect="1"/>
          </p:cNvPicPr>
          <p:nvPr/>
        </p:nvPicPr>
        <p:blipFill>
          <a:blip r:embed="rId5"/>
          <a:stretch>
            <a:fillRect/>
          </a:stretch>
        </p:blipFill>
        <p:spPr>
          <a:xfrm>
            <a:off x="3108116" y="3161091"/>
            <a:ext cx="7939112" cy="3411189"/>
          </a:xfrm>
          <a:prstGeom prst="rect">
            <a:avLst/>
          </a:prstGeom>
        </p:spPr>
      </p:pic>
    </p:spTree>
    <p:extLst>
      <p:ext uri="{BB962C8B-B14F-4D97-AF65-F5344CB8AC3E}">
        <p14:creationId xmlns:p14="http://schemas.microsoft.com/office/powerpoint/2010/main" val="1889135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Reports</a:t>
            </a:r>
          </a:p>
        </p:txBody>
      </p:sp>
      <p:sp>
        <p:nvSpPr>
          <p:cNvPr id="5" name="TextBox 4">
            <a:extLst>
              <a:ext uri="{FF2B5EF4-FFF2-40B4-BE49-F238E27FC236}">
                <a16:creationId xmlns:a16="http://schemas.microsoft.com/office/drawing/2014/main" id="{65ED179F-C6AF-6CA3-CE48-B325AB89A57C}"/>
              </a:ext>
            </a:extLst>
          </p:cNvPr>
          <p:cNvSpPr txBox="1"/>
          <p:nvPr/>
        </p:nvSpPr>
        <p:spPr>
          <a:xfrm>
            <a:off x="152265" y="5456204"/>
            <a:ext cx="2955851" cy="830997"/>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DISCIPLINE &gt; REPORTS</a:t>
            </a:r>
          </a:p>
          <a:p>
            <a:endParaRPr lang="en-US" sz="1200" b="1" dirty="0">
              <a:solidFill>
                <a:schemeClr val="bg1"/>
              </a:solidFill>
              <a:ea typeface="Open Sans" charset="0"/>
              <a:cs typeface="Open Sans" charset="0"/>
            </a:endParaRPr>
          </a:p>
          <a:p>
            <a:endParaRPr lang="en-US" sz="1200" b="1" dirty="0">
              <a:solidFill>
                <a:schemeClr val="bg1"/>
              </a:solidFill>
              <a:ea typeface="Open Sans" charset="0"/>
              <a:cs typeface="Open Sans" charset="0"/>
            </a:endParaRPr>
          </a:p>
        </p:txBody>
      </p:sp>
      <p:pic>
        <p:nvPicPr>
          <p:cNvPr id="11" name="Picture 10">
            <a:extLst>
              <a:ext uri="{FF2B5EF4-FFF2-40B4-BE49-F238E27FC236}">
                <a16:creationId xmlns:a16="http://schemas.microsoft.com/office/drawing/2014/main" id="{A2D57C6E-BF70-C56F-D6ED-A9E907EA2293}"/>
              </a:ext>
            </a:extLst>
          </p:cNvPr>
          <p:cNvPicPr>
            <a:picLocks noChangeAspect="1"/>
          </p:cNvPicPr>
          <p:nvPr/>
        </p:nvPicPr>
        <p:blipFill>
          <a:blip r:embed="rId3"/>
          <a:stretch>
            <a:fillRect/>
          </a:stretch>
        </p:blipFill>
        <p:spPr>
          <a:xfrm>
            <a:off x="3567776" y="183550"/>
            <a:ext cx="5056447" cy="6490900"/>
          </a:xfrm>
          <a:prstGeom prst="rect">
            <a:avLst/>
          </a:prstGeom>
        </p:spPr>
      </p:pic>
      <p:sp>
        <p:nvSpPr>
          <p:cNvPr id="2" name="TextBox 1">
            <a:extLst>
              <a:ext uri="{FF2B5EF4-FFF2-40B4-BE49-F238E27FC236}">
                <a16:creationId xmlns:a16="http://schemas.microsoft.com/office/drawing/2014/main" id="{4D889C16-3BB1-904C-08D8-0437E60DFEB5}"/>
              </a:ext>
            </a:extLst>
          </p:cNvPr>
          <p:cNvSpPr txBox="1"/>
          <p:nvPr/>
        </p:nvSpPr>
        <p:spPr>
          <a:xfrm>
            <a:off x="8803758" y="2402957"/>
            <a:ext cx="2785730" cy="2031325"/>
          </a:xfrm>
          <a:prstGeom prst="rect">
            <a:avLst/>
          </a:prstGeom>
          <a:noFill/>
        </p:spPr>
        <p:txBody>
          <a:bodyPr wrap="square" rtlCol="0">
            <a:spAutoFit/>
          </a:bodyPr>
          <a:lstStyle/>
          <a:p>
            <a:r>
              <a:rPr lang="en-US" dirty="0"/>
              <a:t>Most Used Reports</a:t>
            </a:r>
          </a:p>
          <a:p>
            <a:pPr marL="342900" indent="-342900">
              <a:buAutoNum type="arabicPeriod"/>
            </a:pPr>
            <a:r>
              <a:rPr lang="en-US" dirty="0"/>
              <a:t>Discipline Detail, Summary &amp; User Defined</a:t>
            </a:r>
          </a:p>
          <a:p>
            <a:pPr marL="342900" indent="-342900">
              <a:buAutoNum type="arabicPeriod"/>
            </a:pPr>
            <a:r>
              <a:rPr lang="en-US" dirty="0"/>
              <a:t>Number of Occurrences Report</a:t>
            </a:r>
          </a:p>
          <a:p>
            <a:pPr marL="342900" indent="-342900">
              <a:buAutoNum type="arabicPeriod"/>
            </a:pPr>
            <a:r>
              <a:rPr lang="en-US" dirty="0"/>
              <a:t>Discipline Counts</a:t>
            </a:r>
          </a:p>
        </p:txBody>
      </p:sp>
    </p:spTree>
    <p:extLst>
      <p:ext uri="{BB962C8B-B14F-4D97-AF65-F5344CB8AC3E}">
        <p14:creationId xmlns:p14="http://schemas.microsoft.com/office/powerpoint/2010/main" val="1317041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Transaction Tracking-By Student\By Effective Date</a:t>
            </a:r>
          </a:p>
        </p:txBody>
      </p:sp>
      <p:sp>
        <p:nvSpPr>
          <p:cNvPr id="5" name="TextBox 4">
            <a:extLst>
              <a:ext uri="{FF2B5EF4-FFF2-40B4-BE49-F238E27FC236}">
                <a16:creationId xmlns:a16="http://schemas.microsoft.com/office/drawing/2014/main" id="{65ED179F-C6AF-6CA3-CE48-B325AB89A57C}"/>
              </a:ext>
            </a:extLst>
          </p:cNvPr>
          <p:cNvSpPr txBox="1"/>
          <p:nvPr/>
        </p:nvSpPr>
        <p:spPr>
          <a:xfrm>
            <a:off x="152265" y="5456204"/>
            <a:ext cx="2955851" cy="830997"/>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DISCIPLINE &gt; Transaction Tracking</a:t>
            </a:r>
          </a:p>
          <a:p>
            <a:endParaRPr lang="en-US" sz="1200" b="1" dirty="0">
              <a:solidFill>
                <a:schemeClr val="bg1"/>
              </a:solidFill>
              <a:ea typeface="Open Sans" charset="0"/>
              <a:cs typeface="Open Sans" charset="0"/>
            </a:endParaRPr>
          </a:p>
          <a:p>
            <a:endParaRPr lang="en-US" sz="1200" b="1" dirty="0">
              <a:solidFill>
                <a:schemeClr val="bg1"/>
              </a:solidFill>
              <a:ea typeface="Open Sans" charset="0"/>
              <a:cs typeface="Open Sans" charset="0"/>
            </a:endParaRPr>
          </a:p>
        </p:txBody>
      </p:sp>
      <p:pic>
        <p:nvPicPr>
          <p:cNvPr id="4" name="Picture 3">
            <a:extLst>
              <a:ext uri="{FF2B5EF4-FFF2-40B4-BE49-F238E27FC236}">
                <a16:creationId xmlns:a16="http://schemas.microsoft.com/office/drawing/2014/main" id="{BFD03554-D7B8-751A-832E-252CC9A49799}"/>
              </a:ext>
            </a:extLst>
          </p:cNvPr>
          <p:cNvPicPr>
            <a:picLocks noChangeAspect="1"/>
          </p:cNvPicPr>
          <p:nvPr/>
        </p:nvPicPr>
        <p:blipFill>
          <a:blip r:embed="rId3"/>
          <a:stretch>
            <a:fillRect/>
          </a:stretch>
        </p:blipFill>
        <p:spPr>
          <a:xfrm>
            <a:off x="3108116" y="148856"/>
            <a:ext cx="8770070" cy="3678920"/>
          </a:xfrm>
          <a:prstGeom prst="rect">
            <a:avLst/>
          </a:prstGeom>
        </p:spPr>
      </p:pic>
      <p:pic>
        <p:nvPicPr>
          <p:cNvPr id="8" name="Picture 7">
            <a:extLst>
              <a:ext uri="{FF2B5EF4-FFF2-40B4-BE49-F238E27FC236}">
                <a16:creationId xmlns:a16="http://schemas.microsoft.com/office/drawing/2014/main" id="{D4E42625-CDC3-50D2-0884-FDBAA50E22FE}"/>
              </a:ext>
            </a:extLst>
          </p:cNvPr>
          <p:cNvPicPr>
            <a:picLocks noChangeAspect="1"/>
          </p:cNvPicPr>
          <p:nvPr/>
        </p:nvPicPr>
        <p:blipFill>
          <a:blip r:embed="rId4"/>
          <a:stretch>
            <a:fillRect/>
          </a:stretch>
        </p:blipFill>
        <p:spPr>
          <a:xfrm>
            <a:off x="3205654" y="3960968"/>
            <a:ext cx="8289851" cy="2326233"/>
          </a:xfrm>
          <a:prstGeom prst="rect">
            <a:avLst/>
          </a:prstGeom>
        </p:spPr>
      </p:pic>
    </p:spTree>
    <p:extLst>
      <p:ext uri="{BB962C8B-B14F-4D97-AF65-F5344CB8AC3E}">
        <p14:creationId xmlns:p14="http://schemas.microsoft.com/office/powerpoint/2010/main" val="814428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Action Detail Update</a:t>
            </a:r>
          </a:p>
        </p:txBody>
      </p:sp>
      <p:sp>
        <p:nvSpPr>
          <p:cNvPr id="5" name="TextBox 4">
            <a:extLst>
              <a:ext uri="{FF2B5EF4-FFF2-40B4-BE49-F238E27FC236}">
                <a16:creationId xmlns:a16="http://schemas.microsoft.com/office/drawing/2014/main" id="{65ED179F-C6AF-6CA3-CE48-B325AB89A57C}"/>
              </a:ext>
            </a:extLst>
          </p:cNvPr>
          <p:cNvSpPr txBox="1"/>
          <p:nvPr/>
        </p:nvSpPr>
        <p:spPr>
          <a:xfrm>
            <a:off x="152265" y="5456204"/>
            <a:ext cx="2955851" cy="830997"/>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DISCIPLINE &gt; ACTION DETAIL UPDATE</a:t>
            </a:r>
          </a:p>
          <a:p>
            <a:endParaRPr lang="en-US" sz="1200" b="1" dirty="0">
              <a:solidFill>
                <a:schemeClr val="bg1"/>
              </a:solidFill>
              <a:ea typeface="Open Sans" charset="0"/>
              <a:cs typeface="Open Sans" charset="0"/>
            </a:endParaRPr>
          </a:p>
          <a:p>
            <a:endParaRPr lang="en-US" sz="1200" b="1" dirty="0">
              <a:solidFill>
                <a:schemeClr val="bg1"/>
              </a:solidFill>
              <a:ea typeface="Open Sans" charset="0"/>
              <a:cs typeface="Open Sans" charset="0"/>
            </a:endParaRPr>
          </a:p>
        </p:txBody>
      </p:sp>
      <p:pic>
        <p:nvPicPr>
          <p:cNvPr id="3" name="Picture 2">
            <a:extLst>
              <a:ext uri="{FF2B5EF4-FFF2-40B4-BE49-F238E27FC236}">
                <a16:creationId xmlns:a16="http://schemas.microsoft.com/office/drawing/2014/main" id="{AEE3169A-2481-32AC-004E-208DBDA8F000}"/>
              </a:ext>
            </a:extLst>
          </p:cNvPr>
          <p:cNvPicPr>
            <a:picLocks noChangeAspect="1"/>
          </p:cNvPicPr>
          <p:nvPr/>
        </p:nvPicPr>
        <p:blipFill>
          <a:blip r:embed="rId3"/>
          <a:stretch>
            <a:fillRect/>
          </a:stretch>
        </p:blipFill>
        <p:spPr>
          <a:xfrm>
            <a:off x="3205654" y="290466"/>
            <a:ext cx="7147264" cy="3672507"/>
          </a:xfrm>
          <a:prstGeom prst="rect">
            <a:avLst/>
          </a:prstGeom>
        </p:spPr>
      </p:pic>
      <p:pic>
        <p:nvPicPr>
          <p:cNvPr id="9" name="Picture 8">
            <a:extLst>
              <a:ext uri="{FF2B5EF4-FFF2-40B4-BE49-F238E27FC236}">
                <a16:creationId xmlns:a16="http://schemas.microsoft.com/office/drawing/2014/main" id="{B2768BBD-C893-D655-E58F-4203D8308A79}"/>
              </a:ext>
            </a:extLst>
          </p:cNvPr>
          <p:cNvPicPr>
            <a:picLocks noChangeAspect="1"/>
          </p:cNvPicPr>
          <p:nvPr/>
        </p:nvPicPr>
        <p:blipFill>
          <a:blip r:embed="rId4"/>
          <a:stretch>
            <a:fillRect/>
          </a:stretch>
        </p:blipFill>
        <p:spPr>
          <a:xfrm>
            <a:off x="3205654" y="4016353"/>
            <a:ext cx="5281188" cy="2341579"/>
          </a:xfrm>
          <a:prstGeom prst="rect">
            <a:avLst/>
          </a:prstGeom>
        </p:spPr>
      </p:pic>
    </p:spTree>
    <p:extLst>
      <p:ext uri="{BB962C8B-B14F-4D97-AF65-F5344CB8AC3E}">
        <p14:creationId xmlns:p14="http://schemas.microsoft.com/office/powerpoint/2010/main" val="1599344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Questions</a:t>
            </a:r>
          </a:p>
        </p:txBody>
      </p:sp>
    </p:spTree>
    <p:extLst>
      <p:ext uri="{BB962C8B-B14F-4D97-AF65-F5344CB8AC3E}">
        <p14:creationId xmlns:p14="http://schemas.microsoft.com/office/powerpoint/2010/main" val="38995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0989A5C8-F4B9-4A54-BDF8-CDD1095C4CD1}"/>
              </a:ext>
            </a:extLst>
          </p:cNvPr>
          <p:cNvSpPr>
            <a:spLocks noGrp="1"/>
          </p:cNvSpPr>
          <p:nvPr>
            <p:ph type="subTitle" idx="1"/>
          </p:nvPr>
        </p:nvSpPr>
        <p:spPr>
          <a:xfrm>
            <a:off x="1518081" y="1643850"/>
            <a:ext cx="9144000" cy="415070"/>
          </a:xfrm>
        </p:spPr>
        <p:txBody>
          <a:bodyPr>
            <a:normAutofit lnSpcReduction="10000"/>
          </a:bodyPr>
          <a:lstStyle/>
          <a:p>
            <a:r>
              <a:rPr lang="en-US" dirty="0"/>
              <a:t>2023-2024 Reminders</a:t>
            </a: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Agenda</a:t>
            </a:r>
          </a:p>
        </p:txBody>
      </p:sp>
      <p:sp>
        <p:nvSpPr>
          <p:cNvPr id="4" name="TextBox 3">
            <a:extLst>
              <a:ext uri="{FF2B5EF4-FFF2-40B4-BE49-F238E27FC236}">
                <a16:creationId xmlns:a16="http://schemas.microsoft.com/office/drawing/2014/main" id="{0F6DAD17-AD6B-474C-9795-9B151559AA5B}"/>
              </a:ext>
            </a:extLst>
          </p:cNvPr>
          <p:cNvSpPr txBox="1"/>
          <p:nvPr/>
        </p:nvSpPr>
        <p:spPr>
          <a:xfrm>
            <a:off x="2177935" y="2132329"/>
            <a:ext cx="8849957"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Recent state </a:t>
            </a:r>
            <a:r>
              <a:rPr lang="en-US" sz="2400" dirty="0">
                <a:solidFill>
                  <a:prstClr val="white"/>
                </a:solidFill>
                <a:latin typeface="Calibri" panose="020F0502020204030204"/>
              </a:rPr>
              <a:t>updates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SESIR data entry for HOPE Scholarship Notifications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Troubleshooting pointers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Upcoming </a:t>
            </a:r>
            <a:r>
              <a:rPr lang="en-US" sz="2400" dirty="0">
                <a:solidFill>
                  <a:prstClr val="white"/>
                </a:solidFill>
                <a:latin typeface="Calibri" panose="020F0502020204030204"/>
              </a:rPr>
              <a:t>updates</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958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E3352F-29CE-48A7-AB11-7D228494052D}"/>
              </a:ext>
            </a:extLst>
          </p:cNvPr>
          <p:cNvSpPr/>
          <p:nvPr/>
        </p:nvSpPr>
        <p:spPr>
          <a:xfrm>
            <a:off x="-133165" y="618657"/>
            <a:ext cx="12446493" cy="8783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ADA379-E368-49F6-B6D3-35A83339211D}"/>
              </a:ext>
            </a:extLst>
          </p:cNvPr>
          <p:cNvSpPr>
            <a:spLocks noGrp="1"/>
          </p:cNvSpPr>
          <p:nvPr>
            <p:ph type="ctrTitle"/>
          </p:nvPr>
        </p:nvSpPr>
        <p:spPr>
          <a:xfrm>
            <a:off x="1524000" y="692066"/>
            <a:ext cx="9144000" cy="878375"/>
          </a:xfrm>
        </p:spPr>
        <p:txBody>
          <a:bodyPr>
            <a:noAutofit/>
          </a:bodyPr>
          <a:lstStyle/>
          <a:p>
            <a:r>
              <a:rPr lang="en-US" sz="4000" dirty="0">
                <a:solidFill>
                  <a:srgbClr val="0B63B7"/>
                </a:solidFill>
              </a:rPr>
              <a:t>Recent Updates</a:t>
            </a:r>
          </a:p>
        </p:txBody>
      </p:sp>
      <p:sp>
        <p:nvSpPr>
          <p:cNvPr id="4" name="TextBox 3">
            <a:extLst>
              <a:ext uri="{FF2B5EF4-FFF2-40B4-BE49-F238E27FC236}">
                <a16:creationId xmlns:a16="http://schemas.microsoft.com/office/drawing/2014/main" id="{0F6DAD17-AD6B-474C-9795-9B151559AA5B}"/>
              </a:ext>
            </a:extLst>
          </p:cNvPr>
          <p:cNvSpPr txBox="1"/>
          <p:nvPr/>
        </p:nvSpPr>
        <p:spPr>
          <a:xfrm>
            <a:off x="1018986" y="2228671"/>
            <a:ext cx="8849957"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 5555800 – Add HSN check box to Offense codes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white"/>
                </a:solidFill>
                <a:latin typeface="Calibri" panose="020F0502020204030204"/>
              </a:rPr>
              <a:t>PR 5554100 – Update Discipline Resultant/Action to pull if incident occurs prior to start of school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 5536472 - Florida 2023-24 School Year Updates Surveys 2-5</a:t>
            </a:r>
          </a:p>
        </p:txBody>
      </p:sp>
    </p:spTree>
    <p:extLst>
      <p:ext uri="{BB962C8B-B14F-4D97-AF65-F5344CB8AC3E}">
        <p14:creationId xmlns:p14="http://schemas.microsoft.com/office/powerpoint/2010/main" val="776686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a:t>Offense Code Setup</a:t>
            </a:r>
            <a:endParaRPr lang="en-US" sz="3200" dirty="0"/>
          </a:p>
        </p:txBody>
      </p:sp>
      <p:pic>
        <p:nvPicPr>
          <p:cNvPr id="7" name="Picture 6">
            <a:extLst>
              <a:ext uri="{FF2B5EF4-FFF2-40B4-BE49-F238E27FC236}">
                <a16:creationId xmlns:a16="http://schemas.microsoft.com/office/drawing/2014/main" id="{7EF26978-E22F-79FA-0F50-FDFAE5F67D5D}"/>
              </a:ext>
            </a:extLst>
          </p:cNvPr>
          <p:cNvPicPr>
            <a:picLocks noChangeAspect="1"/>
          </p:cNvPicPr>
          <p:nvPr/>
        </p:nvPicPr>
        <p:blipFill>
          <a:blip r:embed="rId3"/>
          <a:stretch>
            <a:fillRect/>
          </a:stretch>
        </p:blipFill>
        <p:spPr>
          <a:xfrm>
            <a:off x="4113409" y="1019671"/>
            <a:ext cx="7061410" cy="3911650"/>
          </a:xfrm>
          <a:prstGeom prst="rect">
            <a:avLst/>
          </a:prstGeom>
          <a:ln>
            <a:solidFill>
              <a:schemeClr val="tx1"/>
            </a:solidFill>
          </a:ln>
        </p:spPr>
      </p:pic>
      <p:sp>
        <p:nvSpPr>
          <p:cNvPr id="8" name="TextBox 7">
            <a:extLst>
              <a:ext uri="{FF2B5EF4-FFF2-40B4-BE49-F238E27FC236}">
                <a16:creationId xmlns:a16="http://schemas.microsoft.com/office/drawing/2014/main" id="{E68141C8-204D-06FF-2FD0-7099744ACB3C}"/>
              </a:ext>
            </a:extLst>
          </p:cNvPr>
          <p:cNvSpPr txBox="1"/>
          <p:nvPr/>
        </p:nvSpPr>
        <p:spPr>
          <a:xfrm>
            <a:off x="106326" y="5811820"/>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DISCIPLINE &gt;  SETUP &gt; CODES &gt; OFFENSE CODES</a:t>
            </a:r>
          </a:p>
        </p:txBody>
      </p:sp>
    </p:spTree>
    <p:extLst>
      <p:ext uri="{BB962C8B-B14F-4D97-AF65-F5344CB8AC3E}">
        <p14:creationId xmlns:p14="http://schemas.microsoft.com/office/powerpoint/2010/main" val="426062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INCIDENT Fields for HOPE Scholarship Notifications</a:t>
            </a:r>
          </a:p>
        </p:txBody>
      </p:sp>
      <p:pic>
        <p:nvPicPr>
          <p:cNvPr id="9" name="Picture 8">
            <a:extLst>
              <a:ext uri="{FF2B5EF4-FFF2-40B4-BE49-F238E27FC236}">
                <a16:creationId xmlns:a16="http://schemas.microsoft.com/office/drawing/2014/main" id="{ADB4C6E5-7EA6-36EB-9175-16A22B518033}"/>
              </a:ext>
            </a:extLst>
          </p:cNvPr>
          <p:cNvPicPr>
            <a:picLocks noChangeAspect="1"/>
          </p:cNvPicPr>
          <p:nvPr/>
        </p:nvPicPr>
        <p:blipFill>
          <a:blip r:embed="rId3"/>
          <a:stretch>
            <a:fillRect/>
          </a:stretch>
        </p:blipFill>
        <p:spPr>
          <a:xfrm>
            <a:off x="3879584" y="571686"/>
            <a:ext cx="7516274" cy="5268060"/>
          </a:xfrm>
          <a:prstGeom prst="rect">
            <a:avLst/>
          </a:prstGeom>
        </p:spPr>
      </p:pic>
      <p:sp>
        <p:nvSpPr>
          <p:cNvPr id="10" name="TextBox 9">
            <a:extLst>
              <a:ext uri="{FF2B5EF4-FFF2-40B4-BE49-F238E27FC236}">
                <a16:creationId xmlns:a16="http://schemas.microsoft.com/office/drawing/2014/main" id="{4E826932-A88D-4AFE-08F3-B8522B8687FF}"/>
              </a:ext>
            </a:extLst>
          </p:cNvPr>
          <p:cNvSpPr txBox="1"/>
          <p:nvPr/>
        </p:nvSpPr>
        <p:spPr>
          <a:xfrm>
            <a:off x="106326" y="5904153"/>
            <a:ext cx="2955851" cy="461665"/>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DISCIPLINE &gt; ENTRY BY INCIDENT</a:t>
            </a:r>
          </a:p>
        </p:txBody>
      </p:sp>
    </p:spTree>
    <p:extLst>
      <p:ext uri="{BB962C8B-B14F-4D97-AF65-F5344CB8AC3E}">
        <p14:creationId xmlns:p14="http://schemas.microsoft.com/office/powerpoint/2010/main" val="48348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OFFENSE Fields for HOPE Scholarship Notifications</a:t>
            </a:r>
          </a:p>
        </p:txBody>
      </p:sp>
      <p:sp>
        <p:nvSpPr>
          <p:cNvPr id="7" name="TextBox 6">
            <a:extLst>
              <a:ext uri="{FF2B5EF4-FFF2-40B4-BE49-F238E27FC236}">
                <a16:creationId xmlns:a16="http://schemas.microsoft.com/office/drawing/2014/main" id="{0710D23B-58BA-3AC2-BC60-6D8B9B0C7112}"/>
              </a:ext>
            </a:extLst>
          </p:cNvPr>
          <p:cNvSpPr txBox="1"/>
          <p:nvPr/>
        </p:nvSpPr>
        <p:spPr>
          <a:xfrm>
            <a:off x="124901" y="5343364"/>
            <a:ext cx="2955851" cy="1015663"/>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DISCIPLINE &gt; ENTRY BY STUDENT</a:t>
            </a:r>
          </a:p>
          <a:p>
            <a:endParaRPr lang="en-US" sz="1200" b="1" dirty="0">
              <a:solidFill>
                <a:schemeClr val="bg1"/>
              </a:solidFill>
              <a:ea typeface="Open Sans" charset="0"/>
              <a:cs typeface="Open Sans" charset="0"/>
            </a:endParaRPr>
          </a:p>
          <a:p>
            <a:r>
              <a:rPr lang="en-US" sz="1200" b="1" dirty="0">
                <a:solidFill>
                  <a:schemeClr val="bg1"/>
                </a:solidFill>
                <a:ea typeface="Open Sans" charset="0"/>
                <a:cs typeface="Open Sans" charset="0"/>
              </a:rPr>
              <a:t>WEB STUDENT MANAGEMENT &gt; STUDENT &gt; STUDENT PROFILE &gt; DISCIPLINE</a:t>
            </a:r>
          </a:p>
        </p:txBody>
      </p:sp>
      <p:pic>
        <p:nvPicPr>
          <p:cNvPr id="10" name="Picture 9">
            <a:extLst>
              <a:ext uri="{FF2B5EF4-FFF2-40B4-BE49-F238E27FC236}">
                <a16:creationId xmlns:a16="http://schemas.microsoft.com/office/drawing/2014/main" id="{8E4E73DF-76E8-5A8B-D78C-5C3E55B50CFF}"/>
              </a:ext>
            </a:extLst>
          </p:cNvPr>
          <p:cNvPicPr>
            <a:picLocks noChangeAspect="1"/>
          </p:cNvPicPr>
          <p:nvPr/>
        </p:nvPicPr>
        <p:blipFill>
          <a:blip r:embed="rId3"/>
          <a:stretch>
            <a:fillRect/>
          </a:stretch>
        </p:blipFill>
        <p:spPr>
          <a:xfrm>
            <a:off x="3802900" y="217213"/>
            <a:ext cx="7244330" cy="5919653"/>
          </a:xfrm>
          <a:prstGeom prst="rect">
            <a:avLst/>
          </a:prstGeom>
          <a:ln>
            <a:solidFill>
              <a:schemeClr val="tx1"/>
            </a:solidFill>
          </a:ln>
        </p:spPr>
      </p:pic>
    </p:spTree>
    <p:extLst>
      <p:ext uri="{BB962C8B-B14F-4D97-AF65-F5344CB8AC3E}">
        <p14:creationId xmlns:p14="http://schemas.microsoft.com/office/powerpoint/2010/main" val="164509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VICTIM Fields for HOPE Scholarship Notifications</a:t>
            </a:r>
          </a:p>
        </p:txBody>
      </p:sp>
      <p:pic>
        <p:nvPicPr>
          <p:cNvPr id="3" name="Picture 2">
            <a:extLst>
              <a:ext uri="{FF2B5EF4-FFF2-40B4-BE49-F238E27FC236}">
                <a16:creationId xmlns:a16="http://schemas.microsoft.com/office/drawing/2014/main" id="{2D34C77A-F099-60FC-5477-9DD5482D8AFA}"/>
              </a:ext>
            </a:extLst>
          </p:cNvPr>
          <p:cNvPicPr>
            <a:picLocks noChangeAspect="1"/>
          </p:cNvPicPr>
          <p:nvPr/>
        </p:nvPicPr>
        <p:blipFill>
          <a:blip r:embed="rId3"/>
          <a:stretch>
            <a:fillRect/>
          </a:stretch>
        </p:blipFill>
        <p:spPr>
          <a:xfrm>
            <a:off x="3304785" y="424625"/>
            <a:ext cx="5073671" cy="3004375"/>
          </a:xfrm>
          <a:prstGeom prst="rect">
            <a:avLst/>
          </a:prstGeom>
          <a:ln>
            <a:solidFill>
              <a:schemeClr val="tx1"/>
            </a:solidFill>
          </a:ln>
        </p:spPr>
      </p:pic>
      <p:pic>
        <p:nvPicPr>
          <p:cNvPr id="9" name="Picture 8">
            <a:extLst>
              <a:ext uri="{FF2B5EF4-FFF2-40B4-BE49-F238E27FC236}">
                <a16:creationId xmlns:a16="http://schemas.microsoft.com/office/drawing/2014/main" id="{A906C048-E394-02B1-7A07-4C76EC0E64DF}"/>
              </a:ext>
            </a:extLst>
          </p:cNvPr>
          <p:cNvPicPr>
            <a:picLocks noChangeAspect="1"/>
          </p:cNvPicPr>
          <p:nvPr/>
        </p:nvPicPr>
        <p:blipFill>
          <a:blip r:embed="rId4"/>
          <a:stretch>
            <a:fillRect/>
          </a:stretch>
        </p:blipFill>
        <p:spPr>
          <a:xfrm>
            <a:off x="6743866" y="1514636"/>
            <a:ext cx="5068908" cy="4462372"/>
          </a:xfrm>
          <a:prstGeom prst="rect">
            <a:avLst/>
          </a:prstGeom>
          <a:ln>
            <a:solidFill>
              <a:schemeClr val="tx1"/>
            </a:solidFill>
          </a:ln>
        </p:spPr>
      </p:pic>
      <p:sp>
        <p:nvSpPr>
          <p:cNvPr id="10" name="TextBox 9">
            <a:extLst>
              <a:ext uri="{FF2B5EF4-FFF2-40B4-BE49-F238E27FC236}">
                <a16:creationId xmlns:a16="http://schemas.microsoft.com/office/drawing/2014/main" id="{EE073E1C-8B33-F01C-1830-91C2C4C3F044}"/>
              </a:ext>
            </a:extLst>
          </p:cNvPr>
          <p:cNvSpPr txBox="1"/>
          <p:nvPr/>
        </p:nvSpPr>
        <p:spPr>
          <a:xfrm>
            <a:off x="106326" y="5330677"/>
            <a:ext cx="2955851" cy="646331"/>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DISCIPLINE &gt; ENTRY BY STUDENT &gt; OFFENSE RECORD &gt; VICTIM</a:t>
            </a:r>
          </a:p>
        </p:txBody>
      </p:sp>
    </p:spTree>
    <p:extLst>
      <p:ext uri="{BB962C8B-B14F-4D97-AF65-F5344CB8AC3E}">
        <p14:creationId xmlns:p14="http://schemas.microsoft.com/office/powerpoint/2010/main" val="97690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Unknown Perpetrator State Reporting  Fields</a:t>
            </a:r>
          </a:p>
        </p:txBody>
      </p:sp>
      <p:pic>
        <p:nvPicPr>
          <p:cNvPr id="4" name="Picture 3">
            <a:extLst>
              <a:ext uri="{FF2B5EF4-FFF2-40B4-BE49-F238E27FC236}">
                <a16:creationId xmlns:a16="http://schemas.microsoft.com/office/drawing/2014/main" id="{AECD8EA6-9A39-9315-A619-813985393FB0}"/>
              </a:ext>
            </a:extLst>
          </p:cNvPr>
          <p:cNvPicPr>
            <a:picLocks noChangeAspect="1"/>
          </p:cNvPicPr>
          <p:nvPr/>
        </p:nvPicPr>
        <p:blipFill>
          <a:blip r:embed="rId3"/>
          <a:stretch>
            <a:fillRect/>
          </a:stretch>
        </p:blipFill>
        <p:spPr>
          <a:xfrm>
            <a:off x="3409165" y="294160"/>
            <a:ext cx="8435506" cy="5618131"/>
          </a:xfrm>
          <a:prstGeom prst="rect">
            <a:avLst/>
          </a:prstGeom>
          <a:ln>
            <a:solidFill>
              <a:schemeClr val="tx1"/>
            </a:solidFill>
          </a:ln>
        </p:spPr>
      </p:pic>
      <p:sp>
        <p:nvSpPr>
          <p:cNvPr id="5" name="TextBox 4">
            <a:extLst>
              <a:ext uri="{FF2B5EF4-FFF2-40B4-BE49-F238E27FC236}">
                <a16:creationId xmlns:a16="http://schemas.microsoft.com/office/drawing/2014/main" id="{65ED179F-C6AF-6CA3-CE48-B325AB89A57C}"/>
              </a:ext>
            </a:extLst>
          </p:cNvPr>
          <p:cNvSpPr txBox="1"/>
          <p:nvPr/>
        </p:nvSpPr>
        <p:spPr>
          <a:xfrm>
            <a:off x="124901" y="5904153"/>
            <a:ext cx="2955851" cy="461665"/>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DISCIPLINE &gt; UNKNOWN PERPETRATOR</a:t>
            </a:r>
          </a:p>
        </p:txBody>
      </p:sp>
    </p:spTree>
    <p:extLst>
      <p:ext uri="{BB962C8B-B14F-4D97-AF65-F5344CB8AC3E}">
        <p14:creationId xmlns:p14="http://schemas.microsoft.com/office/powerpoint/2010/main" val="395563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FED242-B10B-4E26-91DD-58ECA7ED3640}"/>
              </a:ext>
            </a:extLst>
          </p:cNvPr>
          <p:cNvSpPr txBox="1">
            <a:spLocks/>
          </p:cNvSpPr>
          <p:nvPr/>
        </p:nvSpPr>
        <p:spPr>
          <a:xfrm>
            <a:off x="0" y="1514636"/>
            <a:ext cx="3205654" cy="24483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i="0" kern="1200" spc="0" baseline="0">
                <a:solidFill>
                  <a:schemeClr val="bg1"/>
                </a:solidFill>
                <a:latin typeface="Open Sans" charset="0"/>
                <a:ea typeface="Open Sans" charset="0"/>
                <a:cs typeface="Open Sans" charset="0"/>
              </a:defRPr>
            </a:lvl1pPr>
          </a:lstStyle>
          <a:p>
            <a:r>
              <a:rPr lang="en-US" sz="3200" dirty="0"/>
              <a:t>Saving HOPE Notification records</a:t>
            </a:r>
          </a:p>
        </p:txBody>
      </p:sp>
      <p:sp>
        <p:nvSpPr>
          <p:cNvPr id="5" name="TextBox 4">
            <a:extLst>
              <a:ext uri="{FF2B5EF4-FFF2-40B4-BE49-F238E27FC236}">
                <a16:creationId xmlns:a16="http://schemas.microsoft.com/office/drawing/2014/main" id="{65ED179F-C6AF-6CA3-CE48-B325AB89A57C}"/>
              </a:ext>
            </a:extLst>
          </p:cNvPr>
          <p:cNvSpPr txBox="1"/>
          <p:nvPr/>
        </p:nvSpPr>
        <p:spPr>
          <a:xfrm>
            <a:off x="152265" y="5456204"/>
            <a:ext cx="2955851" cy="1200329"/>
          </a:xfrm>
          <a:prstGeom prst="rect">
            <a:avLst/>
          </a:prstGeom>
          <a:noFill/>
        </p:spPr>
        <p:txBody>
          <a:bodyPr wrap="square" rtlCol="0">
            <a:spAutoFit/>
          </a:bodyPr>
          <a:lstStyle/>
          <a:p>
            <a:r>
              <a:rPr lang="en-US" sz="1200" b="1" dirty="0">
                <a:solidFill>
                  <a:schemeClr val="bg1"/>
                </a:solidFill>
                <a:ea typeface="Open Sans" charset="0"/>
                <a:cs typeface="Open Sans" charset="0"/>
              </a:rPr>
              <a:t>WEB STUDENT MANAGEMENT &gt; OFFICE &gt; DISCIPLINE &gt; ENTRY BY STUDENT</a:t>
            </a:r>
          </a:p>
          <a:p>
            <a:endParaRPr lang="en-US" sz="1200" b="1" dirty="0">
              <a:solidFill>
                <a:schemeClr val="bg1"/>
              </a:solidFill>
              <a:ea typeface="Open Sans" charset="0"/>
              <a:cs typeface="Open Sans" charset="0"/>
            </a:endParaRPr>
          </a:p>
          <a:p>
            <a:r>
              <a:rPr lang="en-US" sz="1200" b="1" dirty="0">
                <a:solidFill>
                  <a:schemeClr val="bg1"/>
                </a:solidFill>
                <a:ea typeface="Open Sans" charset="0"/>
                <a:cs typeface="Open Sans" charset="0"/>
              </a:rPr>
              <a:t>WEB STUDENT MANAGEMENT &gt; STUDENT &gt; STUDENT PROFILE &gt; DISCIPLINE</a:t>
            </a:r>
          </a:p>
          <a:p>
            <a:endParaRPr lang="en-US" sz="1200" b="1" dirty="0">
              <a:solidFill>
                <a:schemeClr val="bg1"/>
              </a:solidFill>
              <a:ea typeface="Open Sans" charset="0"/>
              <a:cs typeface="Open Sans" charset="0"/>
            </a:endParaRPr>
          </a:p>
        </p:txBody>
      </p:sp>
      <p:pic>
        <p:nvPicPr>
          <p:cNvPr id="3" name="Picture 2">
            <a:extLst>
              <a:ext uri="{FF2B5EF4-FFF2-40B4-BE49-F238E27FC236}">
                <a16:creationId xmlns:a16="http://schemas.microsoft.com/office/drawing/2014/main" id="{E36D0630-2E5B-0DD4-417F-A24A2A0A8C9D}"/>
              </a:ext>
            </a:extLst>
          </p:cNvPr>
          <p:cNvPicPr>
            <a:picLocks noChangeAspect="1"/>
          </p:cNvPicPr>
          <p:nvPr/>
        </p:nvPicPr>
        <p:blipFill>
          <a:blip r:embed="rId3"/>
          <a:stretch>
            <a:fillRect/>
          </a:stretch>
        </p:blipFill>
        <p:spPr>
          <a:xfrm>
            <a:off x="3653910" y="226819"/>
            <a:ext cx="7265728" cy="5908166"/>
          </a:xfrm>
          <a:prstGeom prst="rect">
            <a:avLst/>
          </a:prstGeom>
          <a:ln>
            <a:solidFill>
              <a:schemeClr val="tx1"/>
            </a:solidFill>
          </a:ln>
        </p:spPr>
      </p:pic>
    </p:spTree>
    <p:extLst>
      <p:ext uri="{BB962C8B-B14F-4D97-AF65-F5344CB8AC3E}">
        <p14:creationId xmlns:p14="http://schemas.microsoft.com/office/powerpoint/2010/main" val="896230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SharedWithUsers>
    <lcf76f155ced4ddcb4097134ff3c332f xmlns="42a7207b-7133-445a-a506-606f615b7eeb">
      <Terms xmlns="http://schemas.microsoft.com/office/infopath/2007/PartnerControls"/>
    </lcf76f155ced4ddcb4097134ff3c332f>
    <TaxCatchAll xmlns="3f3073f3-9a20-481c-ba9a-d77d18817a94" xsi:nil="true"/>
    <Comments xmlns="42a7207b-7133-445a-a506-606f615b7eeb" xsi:nil="true"/>
    <hyperlink xmlns="42a7207b-7133-445a-a506-606f615b7eeb">
      <Url xsi:nil="true"/>
      <Description xsi:nil="true"/>
    </hyperlink>
    <DocumentDate xmlns="42a7207b-7133-445a-a506-606f615b7ee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26" ma:contentTypeDescription="Create a new document." ma:contentTypeScope="" ma:versionID="85cedb8cd13522dd50335bc00db4e3b1">
  <xsd:schema xmlns:xsd="http://www.w3.org/2001/XMLSchema" xmlns:xs="http://www.w3.org/2001/XMLSchema" xmlns:p="http://schemas.microsoft.com/office/2006/metadata/properties" xmlns:ns2="42a7207b-7133-445a-a506-606f615b7eeb" xmlns:ns3="3f3073f3-9a20-481c-ba9a-d77d18817a94" targetNamespace="http://schemas.microsoft.com/office/2006/metadata/properties" ma:root="true" ma:fieldsID="1059e14bec0db6f2b7301bb3bfeb90bb" ns2:_="" ns3:_="">
    <xsd:import namespace="42a7207b-7133-445a-a506-606f615b7eeb"/>
    <xsd:import namespace="3f3073f3-9a20-481c-ba9a-d77d18817a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2:MediaServiceAutoTags" minOccurs="0"/>
                <xsd:element ref="ns2:MediaServiceOCR" minOccurs="0"/>
                <xsd:element ref="ns2:MediaLengthInSeconds" minOccurs="0"/>
                <xsd:element ref="ns2:lcf76f155ced4ddcb4097134ff3c332f" minOccurs="0"/>
                <xsd:element ref="ns3:TaxCatchAll" minOccurs="0"/>
                <xsd:element ref="ns2:hyperlink" minOccurs="0"/>
                <xsd:element ref="ns2:MediaServiceObjectDetectorVersions" minOccurs="0"/>
                <xsd:element ref="ns2:DocumentDat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4826e2-df0f-4cbe-ad54-8f56e580bb7e" ma:termSetId="09814cd3-568e-fe90-9814-8d621ff8fb84" ma:anchorId="fba54fb3-c3e1-fe81-a776-ca4b69148c4d" ma:open="true" ma:isKeyword="false">
      <xsd:complexType>
        <xsd:sequence>
          <xsd:element ref="pc:Terms" minOccurs="0" maxOccurs="1"/>
        </xsd:sequence>
      </xsd:complexType>
    </xsd:element>
    <xsd:element name="hyperlink" ma:index="23"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DocumentDate" ma:index="25" nillable="true" ma:displayName="Document Date" ma:format="DateOnly" ma:internalName="DocumentDate">
      <xsd:simpleType>
        <xsd:restriction base="dms:DateTime"/>
      </xsd:simpleType>
    </xsd:element>
    <xsd:element name="Comments" ma:index="26" nillable="true" ma:displayName="Comments"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af314be9-a611-4754-8114-beeb47761b8a}" ma:internalName="TaxCatchAll" ma:showField="CatchAllData" ma:web="3f3073f3-9a20-481c-ba9a-d77d18817a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89937-285E-458F-A6E3-EB25D144B7F4}">
  <ds:schemaRefs>
    <ds:schemaRef ds:uri="http://purl.org/dc/terms/"/>
    <ds:schemaRef ds:uri="http://schemas.microsoft.com/office/2006/documentManagement/types"/>
    <ds:schemaRef ds:uri="42a7207b-7133-445a-a506-606f615b7eeb"/>
    <ds:schemaRef ds:uri="3f3073f3-9a20-481c-ba9a-d77d18817a94"/>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E949000-6F41-4353-A46B-250BE57DF8E6}">
  <ds:schemaRefs>
    <ds:schemaRef ds:uri="http://schemas.microsoft.com/sharepoint/v3/contenttype/forms"/>
  </ds:schemaRefs>
</ds:datastoreItem>
</file>

<file path=customXml/itemProps3.xml><?xml version="1.0" encoding="utf-8"?>
<ds:datastoreItem xmlns:ds="http://schemas.openxmlformats.org/officeDocument/2006/customXml" ds:itemID="{8830A6E7-30D1-48FF-B822-812C254E4D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a7207b-7133-445a-a506-606f615b7eeb"/>
    <ds:schemaRef ds:uri="3f3073f3-9a20-481c-ba9a-d77d18817a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31988</TotalTime>
  <Words>1377</Words>
  <Application>Microsoft Office PowerPoint</Application>
  <PresentationFormat>Widescreen</PresentationFormat>
  <Paragraphs>94</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Open Sans</vt:lpstr>
      <vt:lpstr>Office Theme</vt:lpstr>
      <vt:lpstr>SESIR/Discipline Reporting </vt:lpstr>
      <vt:lpstr>Agenda</vt:lpstr>
      <vt:lpstr>Recent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Scott Whitney</cp:lastModifiedBy>
  <cp:revision>110</cp:revision>
  <dcterms:created xsi:type="dcterms:W3CDTF">2017-04-06T16:25:10Z</dcterms:created>
  <dcterms:modified xsi:type="dcterms:W3CDTF">2023-12-20T14:16:41Z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y fmtid="{D5CDD505-2E9C-101B-9397-08002B2CF9AE}" pid="3" name="MediaServiceImageTags">
    <vt:lpwstr/>
  </property>
</Properties>
</file>